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1" r:id="rId10"/>
    <p:sldId id="266" r:id="rId11"/>
    <p:sldId id="269" r:id="rId12"/>
    <p:sldId id="273" r:id="rId13"/>
    <p:sldId id="275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D2D6-7C8A-4DC1-97AB-D3875C10ED7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A6FDC-DDD5-44F4-825C-8D6D1355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E1EA-4307-4F47-83F0-AEDFE2D70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FDA25-C7BA-4BE1-AA86-D140B455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089D-08C1-4E86-A0EE-22DD2456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3CE5-0529-4133-BFA4-CB668E2C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84A9-8FE4-4ABE-A1DF-DA9E7EEB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56BD-B548-4322-B260-E87E8889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CCBB0-9B37-436B-92F3-24396D9A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7C0D-6D9F-42DA-A646-0C869D83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A4A4-A6FC-4BF5-833D-E6ABD70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9ECC-2A1B-4B50-B0A5-51ACA32D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6DB4D-10B6-4A03-88D8-7DDD35CCA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92F46-7C28-4CFB-A6CA-958582DB9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4F1D-E2A3-4179-BCA1-99D87331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1490-B4FE-4074-9955-1259D9C2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7478-F9F2-401E-8951-46727EB9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0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674A-C6E6-4568-8084-D42998C5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9FD3-0E4D-4528-AAA3-877B7970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DB047-A71E-473D-9B48-3C0D75BB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63925-9F4C-4CA1-8707-D3262FA1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A119-F8B5-4C01-AA8E-BCDF9D07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1271-62EA-4B19-8223-7C825808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2B1C-2A6A-45F0-9639-5BECDF2D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A5FD-C093-4370-A8F6-BDAC634D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A4D1-CA0F-4E26-889C-BD134CF2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9059-8F4B-4EA3-9E3E-D3883EFB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3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87B-EF33-4A02-9B1C-FC107DAA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A3C8-6056-4FCF-8E3C-16C77D71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C77C8-0182-4FC1-98CA-9848B3603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BC9F-1065-4366-A9EA-C3AB8FD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4B63-B831-435A-B1A9-414F1C13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375A-5DCA-4A78-8430-43AC585D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B64-6F12-4DD5-976E-C4CA07F6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196D-BA9A-455B-8952-410DD1FC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05D04-6887-4757-9448-849E5F61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CA0B5-F280-41FF-8DB4-A6F32FBF9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838DE-8A42-403E-BE01-15873CDF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79DB4-9098-45BD-8135-11C63D6F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EB8C9-232F-46DE-A4F4-7B93705B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74A47-D571-41D6-9F76-429CF0A8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7D36-702A-4672-9A76-B6F43569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20A89-CF15-41BD-A4C7-7E52B683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340C8-D67C-4BE5-9652-C11D3D82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69C29-BCD7-4241-83AF-D94D13AE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1C6AB-B5D7-4169-B253-9D19D840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90A6F-6AF9-420F-AD49-746E6D3A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D856D-9A10-4A97-84E1-11AABE25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8098-B3C9-488B-A3FF-37EBACB6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0896-A230-4336-B76F-9D0CE6D7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A72E0-B0D3-4DA8-8196-ED8710E1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79814-A5B5-4F03-96AC-090E361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4EDB-F3AC-4806-9399-A6892AD9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F6949-2629-4A0D-9232-A6FB8F5A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6A53-3CE0-4321-A858-E7CE4BE1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471A7-A8BD-4A89-8766-FE96E7190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9F267-30F3-4BCA-BEB3-0A433C91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ED24C-7505-457B-BA38-E5AD5B58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7331-01E1-4E99-A28F-89932DDC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76234-7727-402D-ACC5-3B26DFE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FC014-390D-4626-A612-44FAFD6E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510E-48F3-42D3-A853-2486A941D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71E8-9840-430B-AF91-34734AEEB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C1A5-425E-4F7D-ADA2-D08FE822E31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32D6-39F1-4D9D-A042-CB793CEAF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5014-D8BB-4328-9C0F-C0E098C8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vajobst.github.io/" TargetMode="External"/><Relationship Id="rId2" Type="http://schemas.openxmlformats.org/officeDocument/2006/relationships/hyperlink" Target="https://github.com/EvaJobst/EvaJobst.github.i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016D8-0C8B-461D-A325-45A3DCA5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Putting Austrian academicians on Wikipedia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C8AC8-47F1-4A6C-84C8-7E31275EE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Mohammad Zandpour (01425603)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Vasilena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Kisova</a:t>
            </a:r>
            <a:r>
              <a:rPr lang="en-US" sz="2000" dirty="0">
                <a:solidFill>
                  <a:srgbClr val="FFFFFF"/>
                </a:solidFill>
              </a:rPr>
              <a:t> (11741233)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Daniela Shopova (11741234)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Eva Jobst (51824341)</a:t>
            </a:r>
          </a:p>
        </p:txBody>
      </p:sp>
    </p:spTree>
    <p:extLst>
      <p:ext uri="{BB962C8B-B14F-4D97-AF65-F5344CB8AC3E}">
        <p14:creationId xmlns:p14="http://schemas.microsoft.com/office/powerpoint/2010/main" val="104431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CFF4EA-8F69-4C23-8439-5C0779C1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741310"/>
            <a:ext cx="5294716" cy="240909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E1D392-8097-492C-B1FC-81E4B4CA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41310"/>
            <a:ext cx="5294715" cy="3375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014BDB-664D-4149-812F-97A776B4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463" y="1962058"/>
            <a:ext cx="752917" cy="213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C7B7F-B54D-44E8-A9DD-B531D0D8944E}"/>
              </a:ext>
            </a:extLst>
          </p:cNvPr>
          <p:cNvSpPr txBox="1"/>
          <p:nvPr/>
        </p:nvSpPr>
        <p:spPr>
          <a:xfrm>
            <a:off x="2619360" y="1055011"/>
            <a:ext cx="13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FAA4A-74E3-424C-9680-B00ED12E6F87}"/>
              </a:ext>
            </a:extLst>
          </p:cNvPr>
          <p:cNvSpPr txBox="1"/>
          <p:nvPr/>
        </p:nvSpPr>
        <p:spPr>
          <a:xfrm>
            <a:off x="8229710" y="1055011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version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0B2264-EB2E-49E8-9A3B-79CD7D5810FC}"/>
              </a:ext>
            </a:extLst>
          </p:cNvPr>
          <p:cNvSpPr/>
          <p:nvPr/>
        </p:nvSpPr>
        <p:spPr>
          <a:xfrm rot="18125596">
            <a:off x="4874011" y="2328005"/>
            <a:ext cx="559293" cy="360674"/>
          </a:xfrm>
          <a:prstGeom prst="rightArrow">
            <a:avLst>
              <a:gd name="adj1" fmla="val 50000"/>
              <a:gd name="adj2" fmla="val 805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Reviewer?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What can they do?</a:t>
            </a:r>
          </a:p>
          <a:p>
            <a:pPr lvl="1"/>
            <a:r>
              <a:rPr lang="en-US" dirty="0"/>
              <a:t>Can mark articles as “reviewed”</a:t>
            </a:r>
          </a:p>
          <a:p>
            <a:pPr lvl="1"/>
            <a:r>
              <a:rPr lang="en-US" dirty="0"/>
              <a:t>Can discard changes made by a user without notice</a:t>
            </a:r>
          </a:p>
          <a:p>
            <a:pPr lvl="1"/>
            <a:endParaRPr lang="en-US" dirty="0"/>
          </a:p>
          <a:p>
            <a:r>
              <a:rPr lang="en-US" dirty="0"/>
              <a:t>How do you become one </a:t>
            </a:r>
            <a:r>
              <a:rPr lang="en-US" u="sng" dirty="0"/>
              <a:t>automatically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Account is min. 60 days old</a:t>
            </a:r>
          </a:p>
          <a:p>
            <a:pPr lvl="1"/>
            <a:r>
              <a:rPr lang="en-US" dirty="0"/>
              <a:t>Min. 300 accepted edits</a:t>
            </a:r>
          </a:p>
          <a:p>
            <a:pPr lvl="1"/>
            <a:r>
              <a:rPr lang="en-US" dirty="0"/>
              <a:t>Never been banned</a:t>
            </a:r>
          </a:p>
          <a:p>
            <a:pPr lvl="1"/>
            <a:r>
              <a:rPr lang="en-US" dirty="0"/>
              <a:t>Min. 5 edits in the last 30 days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2091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How did we organize?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Whatsapp &amp; Meetings</a:t>
            </a:r>
          </a:p>
          <a:p>
            <a:endParaRPr lang="en-US" dirty="0"/>
          </a:p>
          <a:p>
            <a:r>
              <a:rPr lang="en-US" dirty="0"/>
              <a:t>GitHub repository</a:t>
            </a:r>
          </a:p>
          <a:p>
            <a:pPr lvl="1"/>
            <a:r>
              <a:rPr lang="en-US" dirty="0">
                <a:hlinkClick r:id="rId2"/>
              </a:rPr>
              <a:t>https://github.com/EvaJobst/EvaJobst.github.io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page</a:t>
            </a:r>
          </a:p>
          <a:p>
            <a:pPr lvl="1"/>
            <a:r>
              <a:rPr lang="en-US" dirty="0">
                <a:hlinkClick r:id="rId3"/>
              </a:rPr>
              <a:t>https://evajobst.github.io/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7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How did we collaborate?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2 teams of 2</a:t>
            </a:r>
          </a:p>
          <a:p>
            <a:endParaRPr lang="en-US" dirty="0"/>
          </a:p>
          <a:p>
            <a:r>
              <a:rPr lang="en-US" dirty="0"/>
              <a:t>Each team works on 1 professor at a time</a:t>
            </a:r>
          </a:p>
          <a:p>
            <a:endParaRPr lang="en-US" dirty="0"/>
          </a:p>
          <a:p>
            <a:r>
              <a:rPr lang="en-US" dirty="0"/>
              <a:t>Each team reviews the drafts of the other team before publishing</a:t>
            </a:r>
          </a:p>
        </p:txBody>
      </p:sp>
    </p:spTree>
    <p:extLst>
      <p:ext uri="{BB962C8B-B14F-4D97-AF65-F5344CB8AC3E}">
        <p14:creationId xmlns:p14="http://schemas.microsoft.com/office/powerpoint/2010/main" val="37519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How did the professors respond?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Prof. Fitzpatrick: delighted</a:t>
            </a:r>
          </a:p>
          <a:p>
            <a:endParaRPr lang="en-US" dirty="0"/>
          </a:p>
          <a:p>
            <a:r>
              <a:rPr lang="en-US" dirty="0"/>
              <a:t>Prof. Pohl: excited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Gelautz</a:t>
            </a:r>
            <a:r>
              <a:rPr lang="en-US" dirty="0"/>
              <a:t>: not so much</a:t>
            </a:r>
          </a:p>
        </p:txBody>
      </p:sp>
      <p:pic>
        <p:nvPicPr>
          <p:cNvPr id="3076" name="Picture 4" descr="Image result for grimacing emoji transparent">
            <a:extLst>
              <a:ext uri="{FF2B5EF4-FFF2-40B4-BE49-F238E27FC236}">
                <a16:creationId xmlns:a16="http://schemas.microsoft.com/office/drawing/2014/main" id="{648D8482-7529-4438-9E15-8E1079C1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002" y="4717615"/>
            <a:ext cx="1191888" cy="9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04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016D8-0C8B-461D-A325-45A3DCA5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46" y="521419"/>
            <a:ext cx="10335107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6600" dirty="0">
                <a:solidFill>
                  <a:srgbClr val="FFFFFF"/>
                </a:solidFill>
              </a:rPr>
              <a:t>of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articles &amp; repository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8713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dirty="0"/>
              <a:t>Lessons learned?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Setting up a GitHub page requires effort</a:t>
            </a:r>
          </a:p>
          <a:p>
            <a:endParaRPr lang="en-US" sz="2000" dirty="0"/>
          </a:p>
          <a:p>
            <a:r>
              <a:rPr lang="en-US" sz="2000" dirty="0"/>
              <a:t>Documenting our steps took a lot of time</a:t>
            </a:r>
          </a:p>
          <a:p>
            <a:endParaRPr lang="en-US" sz="2000" dirty="0"/>
          </a:p>
          <a:p>
            <a:r>
              <a:rPr lang="en-US" sz="2000" b="1" u="sng" dirty="0"/>
              <a:t>BE BOLD!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0C349-8A08-4F56-AF3E-47FD1062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87786"/>
            <a:ext cx="6250769" cy="45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50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2AE69-6441-4EE1-9EAF-2A29FFA1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5948-4FCC-40DA-9BE7-D4E27936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Gathered public info on Austrian academicians</a:t>
            </a:r>
          </a:p>
          <a:p>
            <a:endParaRPr lang="en-US" sz="2000" dirty="0"/>
          </a:p>
          <a:p>
            <a:r>
              <a:rPr lang="en-US" sz="2000" dirty="0"/>
              <a:t>Published the info on Wikipedia</a:t>
            </a:r>
          </a:p>
          <a:p>
            <a:endParaRPr lang="en-US" sz="2000" dirty="0"/>
          </a:p>
          <a:p>
            <a:r>
              <a:rPr lang="en-US" sz="2000" dirty="0"/>
              <a:t>Special emphasis on female academicians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Image result for wikipedia logo">
            <a:extLst>
              <a:ext uri="{FF2B5EF4-FFF2-40B4-BE49-F238E27FC236}">
                <a16:creationId xmlns:a16="http://schemas.microsoft.com/office/drawing/2014/main" id="{738894C2-FBA2-4FE2-823F-339D574E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729" y="643467"/>
            <a:ext cx="4422836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41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7401E-63D6-45A3-80EC-DA96BBDE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dirty="0"/>
              <a:t>Why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F828-8C00-4C54-9008-EB2ADF75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They deserve recognition</a:t>
            </a:r>
          </a:p>
          <a:p>
            <a:endParaRPr lang="en-US" sz="2000"/>
          </a:p>
          <a:p>
            <a:r>
              <a:rPr lang="en-US" sz="2000"/>
              <a:t>Female academicians need better representation</a:t>
            </a:r>
          </a:p>
          <a:p>
            <a:endParaRPr lang="en-US" sz="2000"/>
          </a:p>
          <a:p>
            <a:r>
              <a:rPr lang="en-US" sz="2000"/>
              <a:t>Contributing is cool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99AB5-2926-4B34-B37B-0CD64D4D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47299"/>
            <a:ext cx="6250769" cy="22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3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90ACA-0561-4A0F-938C-9E5E82C0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dirty="0"/>
              <a:t>How did we learn to do it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3F66-3BB7-441D-A672-F7194F27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Wikipedia guidelines &amp; tutorials</a:t>
            </a:r>
          </a:p>
          <a:p>
            <a:endParaRPr lang="en-US" sz="2000" dirty="0"/>
          </a:p>
          <a:p>
            <a:r>
              <a:rPr lang="en-US" sz="2000" dirty="0"/>
              <a:t>Meet-up with veteran editors at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1064A-433F-44F0-AF0D-5705623C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09315"/>
            <a:ext cx="6250769" cy="30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“You may only publish if …”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8854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i="1" dirty="0"/>
              <a:t>“</a:t>
            </a:r>
            <a:r>
              <a:rPr lang="en-US" sz="2400" i="1" dirty="0" err="1"/>
              <a:t>Ordentliche</a:t>
            </a:r>
            <a:r>
              <a:rPr lang="en-US" sz="2400" i="1" dirty="0"/>
              <a:t> </a:t>
            </a:r>
            <a:r>
              <a:rPr lang="en-US" sz="2400" i="1" dirty="0" err="1"/>
              <a:t>ProfessorInnen</a:t>
            </a:r>
            <a:r>
              <a:rPr lang="en-US" sz="2400" i="1" dirty="0"/>
              <a:t>”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OR</a:t>
            </a:r>
          </a:p>
          <a:p>
            <a:endParaRPr lang="en-US" sz="2400" dirty="0"/>
          </a:p>
          <a:p>
            <a:r>
              <a:rPr lang="en-US" sz="2400" i="1" dirty="0"/>
              <a:t>“</a:t>
            </a:r>
            <a:r>
              <a:rPr lang="en-US" sz="2400" i="1" dirty="0" err="1"/>
              <a:t>Außerordentliche</a:t>
            </a:r>
            <a:r>
              <a:rPr lang="en-US" sz="2400" i="1" dirty="0"/>
              <a:t> </a:t>
            </a:r>
            <a:r>
              <a:rPr lang="en-US" sz="2400" i="1" dirty="0" err="1"/>
              <a:t>ProfessorInnen</a:t>
            </a:r>
            <a:r>
              <a:rPr lang="en-US" sz="2400" i="1" dirty="0"/>
              <a:t>”</a:t>
            </a:r>
            <a:r>
              <a:rPr lang="en-US" sz="2400" dirty="0"/>
              <a:t> </a:t>
            </a:r>
            <a:r>
              <a:rPr lang="en-US" sz="2400" b="1" dirty="0"/>
              <a:t>&amp; </a:t>
            </a:r>
            <a:r>
              <a:rPr lang="en-US" sz="2400" b="1" dirty="0" err="1"/>
              <a:t>atleast</a:t>
            </a:r>
            <a:r>
              <a:rPr lang="en-US" sz="2400" b="1" dirty="0"/>
              <a:t> 4 Books published</a:t>
            </a:r>
          </a:p>
        </p:txBody>
      </p:sp>
      <p:pic>
        <p:nvPicPr>
          <p:cNvPr id="2050" name="Picture 2" descr="Image result for thinking emoji">
            <a:extLst>
              <a:ext uri="{FF2B5EF4-FFF2-40B4-BE49-F238E27FC236}">
                <a16:creationId xmlns:a16="http://schemas.microsoft.com/office/drawing/2014/main" id="{09754544-ADFC-449E-95A5-8193577C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652" y="5087054"/>
            <a:ext cx="1389944" cy="138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694BF-A539-48A6-B078-152100B3FE7D}"/>
              </a:ext>
            </a:extLst>
          </p:cNvPr>
          <p:cNvSpPr txBox="1"/>
          <p:nvPr/>
        </p:nvSpPr>
        <p:spPr>
          <a:xfrm>
            <a:off x="9222712" y="4575175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2623B-61EB-4152-8EEE-0D15C6E67076}"/>
              </a:ext>
            </a:extLst>
          </p:cNvPr>
          <p:cNvSpPr txBox="1"/>
          <p:nvPr/>
        </p:nvSpPr>
        <p:spPr>
          <a:xfrm>
            <a:off x="9532552" y="478797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DE022-5DA1-4A9A-9216-B93EF54005CB}"/>
              </a:ext>
            </a:extLst>
          </p:cNvPr>
          <p:cNvSpPr txBox="1"/>
          <p:nvPr/>
        </p:nvSpPr>
        <p:spPr>
          <a:xfrm>
            <a:off x="9459344" y="4317613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3EA73-AA4C-462D-AAB9-5AE9BDAB19AA}"/>
              </a:ext>
            </a:extLst>
          </p:cNvPr>
          <p:cNvSpPr txBox="1"/>
          <p:nvPr/>
        </p:nvSpPr>
        <p:spPr>
          <a:xfrm>
            <a:off x="6763225" y="5466176"/>
            <a:ext cx="1133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Obey?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E3419-56F8-4CD7-8B6B-24CBB3FBA371}"/>
              </a:ext>
            </a:extLst>
          </p:cNvPr>
          <p:cNvSpPr txBox="1"/>
          <p:nvPr/>
        </p:nvSpPr>
        <p:spPr>
          <a:xfrm>
            <a:off x="10099396" y="5461977"/>
            <a:ext cx="130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Ignore?</a:t>
            </a:r>
          </a:p>
        </p:txBody>
      </p:sp>
    </p:spTree>
    <p:extLst>
      <p:ext uri="{BB962C8B-B14F-4D97-AF65-F5344CB8AC3E}">
        <p14:creationId xmlns:p14="http://schemas.microsoft.com/office/powerpoint/2010/main" val="211402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6F460B-954A-4DD4-9651-B1E47915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109662"/>
            <a:ext cx="101727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319E2-1585-4170-AFCF-AA45FABA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385762"/>
            <a:ext cx="101822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1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CFF4EA-8F69-4C23-8439-5C0779C1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741310"/>
            <a:ext cx="5294716" cy="240909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E1D392-8097-492C-B1FC-81E4B4CA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41310"/>
            <a:ext cx="5294715" cy="3375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014BDB-664D-4149-812F-97A776B4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463" y="1962058"/>
            <a:ext cx="752917" cy="213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C7B7F-B54D-44E8-A9DD-B531D0D8944E}"/>
              </a:ext>
            </a:extLst>
          </p:cNvPr>
          <p:cNvSpPr txBox="1"/>
          <p:nvPr/>
        </p:nvSpPr>
        <p:spPr>
          <a:xfrm>
            <a:off x="2619360" y="1055011"/>
            <a:ext cx="13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FAA4A-74E3-424C-9680-B00ED12E6F87}"/>
              </a:ext>
            </a:extLst>
          </p:cNvPr>
          <p:cNvSpPr txBox="1"/>
          <p:nvPr/>
        </p:nvSpPr>
        <p:spPr>
          <a:xfrm>
            <a:off x="8229710" y="1055011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288405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D7F98-5003-40BA-8F29-C99ED28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dirty="0"/>
              <a:t>How do you create/edit articles?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2725-8C82-42E7-9179-072A4038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Content: in-built WYSIWYG editor</a:t>
            </a:r>
          </a:p>
          <a:p>
            <a:endParaRPr lang="en-US" sz="2000" dirty="0"/>
          </a:p>
          <a:p>
            <a:r>
              <a:rPr lang="en-US" sz="2000" dirty="0"/>
              <a:t>References: automatic author-detection for weblinks OR manual entry</a:t>
            </a:r>
          </a:p>
          <a:p>
            <a:endParaRPr lang="en-US" sz="2000" dirty="0"/>
          </a:p>
          <a:p>
            <a:r>
              <a:rPr lang="en-US" sz="2000" dirty="0"/>
              <a:t>That’s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3C3FC-750E-4821-9DC6-25506ED1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32755"/>
            <a:ext cx="6250769" cy="30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3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Putting Austrian academicians on Wikipedia</vt:lpstr>
      <vt:lpstr>What did we do?</vt:lpstr>
      <vt:lpstr>Why did we do it?</vt:lpstr>
      <vt:lpstr>How did we learn to do it right?</vt:lpstr>
      <vt:lpstr>“You may only publish if …”</vt:lpstr>
      <vt:lpstr>PowerPoint Presentation</vt:lpstr>
      <vt:lpstr>PowerPoint Presentation</vt:lpstr>
      <vt:lpstr>PowerPoint Presentation</vt:lpstr>
      <vt:lpstr>How do you create/edit articles?</vt:lpstr>
      <vt:lpstr>PowerPoint Presentation</vt:lpstr>
      <vt:lpstr>Reviewer?</vt:lpstr>
      <vt:lpstr>How did we organize?</vt:lpstr>
      <vt:lpstr>How did we collaborate?</vt:lpstr>
      <vt:lpstr>How did the professors respond?</vt:lpstr>
      <vt:lpstr>Demo of articles &amp; repository</vt:lpstr>
      <vt:lpstr>Lessons learned?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Austrian academicians on Wikipedia</dc:title>
  <dc:creator>wahado</dc:creator>
  <cp:lastModifiedBy>wahado</cp:lastModifiedBy>
  <cp:revision>3</cp:revision>
  <dcterms:created xsi:type="dcterms:W3CDTF">2020-01-23T22:56:03Z</dcterms:created>
  <dcterms:modified xsi:type="dcterms:W3CDTF">2020-01-23T22:58:09Z</dcterms:modified>
</cp:coreProperties>
</file>