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Women in US starting Computer Science 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1970s</c:v>
                </c:pt>
                <c:pt idx="1">
                  <c:v>1980s</c:v>
                </c:pt>
                <c:pt idx="2">
                  <c:v>1990s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0.37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1-42E2-904E-36268E756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6732080"/>
        <c:axId val="1877788272"/>
      </c:barChart>
      <c:catAx>
        <c:axId val="19267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788272"/>
        <c:crosses val="autoZero"/>
        <c:auto val="1"/>
        <c:lblAlgn val="ctr"/>
        <c:lblOffset val="100"/>
        <c:noMultiLvlLbl val="0"/>
      </c:catAx>
      <c:valAx>
        <c:axId val="18777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73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Odd;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pioneers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CS </a:t>
            </a:r>
            <a:r>
              <a:rPr lang="de-AT" dirty="0" err="1"/>
              <a:t>field</a:t>
            </a:r>
            <a:r>
              <a:rPr lang="de-AT" dirty="0"/>
              <a:t> (Ada Lovelace, Grace Hopper)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absence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Experiment: </a:t>
            </a:r>
            <a:r>
              <a:rPr lang="de-AT" dirty="0" err="1"/>
              <a:t>performed</a:t>
            </a:r>
            <a:r>
              <a:rPr lang="de-AT" dirty="0"/>
              <a:t> </a:t>
            </a:r>
            <a:r>
              <a:rPr lang="de-AT" dirty="0" err="1"/>
              <a:t>introductionary</a:t>
            </a:r>
            <a:r>
              <a:rPr lang="de-AT" dirty="0"/>
              <a:t> CS </a:t>
            </a:r>
            <a:r>
              <a:rPr lang="de-AT" dirty="0" err="1"/>
              <a:t>lessons</a:t>
            </a:r>
            <a:r>
              <a:rPr lang="de-AT" dirty="0"/>
              <a:t> in </a:t>
            </a:r>
            <a:r>
              <a:rPr lang="de-AT" dirty="0" err="1"/>
              <a:t>classroom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decoration</a:t>
            </a:r>
            <a:r>
              <a:rPr lang="de-AT" dirty="0"/>
              <a:t> -&gt;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interested</a:t>
            </a:r>
            <a:r>
              <a:rPr lang="de-AT" dirty="0"/>
              <a:t> in </a:t>
            </a:r>
            <a:r>
              <a:rPr lang="de-AT" dirty="0" err="1"/>
              <a:t>further</a:t>
            </a:r>
            <a:r>
              <a:rPr lang="de-AT" dirty="0"/>
              <a:t> </a:t>
            </a:r>
            <a:r>
              <a:rPr lang="de-AT" dirty="0" err="1"/>
              <a:t>pursing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Decoration</a:t>
            </a:r>
            <a:r>
              <a:rPr lang="de-AT" dirty="0"/>
              <a:t> </a:t>
            </a:r>
            <a:r>
              <a:rPr lang="de-AT" dirty="0" err="1"/>
              <a:t>gave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didn‘t</a:t>
            </a:r>
            <a:r>
              <a:rPr lang="de-AT" dirty="0"/>
              <a:t> </a:t>
            </a:r>
            <a:r>
              <a:rPr lang="de-AT" dirty="0" err="1"/>
              <a:t>belong</a:t>
            </a:r>
            <a:r>
              <a:rPr lang="de-AT" dirty="0"/>
              <a:t> </a:t>
            </a:r>
            <a:r>
              <a:rPr lang="de-AT" dirty="0" err="1"/>
              <a:t>there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Video </a:t>
            </a:r>
            <a:r>
              <a:rPr lang="de-AT" dirty="0" err="1"/>
              <a:t>games</a:t>
            </a:r>
            <a:r>
              <a:rPr lang="de-AT" dirty="0"/>
              <a:t> </a:t>
            </a:r>
            <a:r>
              <a:rPr lang="de-AT" dirty="0" err="1"/>
              <a:t>tailored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boys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Men -&gt;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university</a:t>
            </a:r>
            <a:r>
              <a:rPr lang="de-AT" dirty="0"/>
              <a:t>; Women -&gt; </a:t>
            </a:r>
            <a:r>
              <a:rPr lang="de-AT" dirty="0" err="1"/>
              <a:t>pursue</a:t>
            </a:r>
            <a:r>
              <a:rPr lang="de-AT" dirty="0"/>
              <a:t> a </a:t>
            </a:r>
            <a:r>
              <a:rPr lang="de-AT" dirty="0" err="1"/>
              <a:t>career</a:t>
            </a:r>
            <a:endParaRPr lang="de-AT" dirty="0"/>
          </a:p>
          <a:p>
            <a:r>
              <a:rPr lang="de-AT" dirty="0"/>
              <a:t>Men -&gt; source code </a:t>
            </a:r>
            <a:r>
              <a:rPr lang="de-AT" dirty="0" err="1"/>
              <a:t>contributions</a:t>
            </a:r>
            <a:r>
              <a:rPr lang="de-AT" dirty="0"/>
              <a:t>; </a:t>
            </a:r>
            <a:r>
              <a:rPr lang="de-AT" dirty="0" err="1"/>
              <a:t>women</a:t>
            </a:r>
            <a:r>
              <a:rPr lang="de-AT" dirty="0"/>
              <a:t>: </a:t>
            </a:r>
            <a:r>
              <a:rPr lang="de-AT" dirty="0" err="1"/>
              <a:t>documentation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translations</a:t>
            </a:r>
            <a:r>
              <a:rPr lang="de-AT" dirty="0"/>
              <a:t>,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D08-E0FA-49FA-BC7D-60CA086E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1326-2270-43A5-829E-2442C9BA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5D7-7BD5-4E55-8DE4-4F81EF2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B2C5-A285-4109-9959-CBF98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189-FD62-4C1B-A9A8-B155539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226-3256-4297-B240-1D6B20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9371-8ED9-4A6D-A6F1-AC502171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5AD-5DB2-40E0-8DC9-F75F1A8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FFE-D1F9-470E-903D-A7E331BC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4F3B-CADB-42B8-A01A-EC6F9024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FF51-EECE-4EE7-BABE-5AC9E98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03F7-CE7A-4689-903A-61126CBA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732B-44A5-4117-95F1-82F9C5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F3BF-ED89-4511-9EEC-51A1EFE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D45-B8F3-47A1-B1EE-43E384A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83D-F7BE-4EC4-AF5D-42AECD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E6C4-F78F-41D8-A760-DBDC1160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BF-6320-4BE3-B985-C5EA1F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A2C-7126-487B-A62D-BA28F9B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A48-579D-42A1-83FE-4376C60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84F-4177-4A30-AB3C-D5B1E77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6B26-1D23-4099-9F00-40475411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6DC-4D70-4427-B8F1-90510F2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6772-6DF1-4A45-9923-522625D8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53B-060A-4C96-87C0-29DDCFD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6F-9F4D-4BC4-88AA-DF4FE90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A6A-F652-4753-90E3-472681A9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204-DB1D-4AD9-A5EF-5F538AF4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79D1-8B99-4969-82B2-9989436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6FFB-FBC5-4628-B8BE-F28D892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9A84-834C-4908-8DAD-2FD7863B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9F4-1892-42E6-9A80-CE859B3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A275-FEA9-4E63-B877-A7C77F2D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EE3F-DE80-4958-AE0D-FB6EA038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4D1A-B2EB-446F-B500-02EF9974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58F22-2771-46B6-8072-73664145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15C8-7E1A-44FA-B774-6336BE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317A-5A8A-4816-8E46-1175774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3261-FF19-46C4-9731-53ECF46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027-CF56-46C2-A78E-2713D08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470FD-1220-4504-9A48-85C8A38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3161-CD60-4507-8D51-7C94B2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49CA-E323-490F-A707-1F088D6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C28D-3F2B-4D5A-BA3E-3FB6CF4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7603-5811-48D1-9419-8DB70C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AF5-96F7-4590-B6C5-C4E7CCFA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CD-14E3-43FD-91FC-66C23B8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865-2ABD-4FBD-B8B1-91C3A02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CBD7-0DA2-4BD0-9B18-3AB4EC5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5346-E283-43A2-993E-C7CE49E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77A4-8718-4301-B17C-D3BA3AE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94F-41C2-4769-A187-0E9B0C9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269-6522-4F75-AC61-BCD0C233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EA8A-2557-41A2-B1EC-356B9663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B7F1-A541-4BF9-90B7-89390F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C717-99E0-4729-A11A-3F95486F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2B-3AF7-42AF-9D89-347FF3B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B780-491E-4724-A316-1798B1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F102-875F-4BB2-A5C4-CF12673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882A-2D41-4782-9EA4-4C08C7BC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CE9-DF71-41A9-8927-794850DC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363-D769-4A32-A556-DF2585AA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0E3-27F2-4D1C-942A-8BF44CB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on Wikipedia (and GitHub)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report on developments and the status quo</a:t>
            </a:r>
          </a:p>
          <a:p>
            <a:endParaRPr lang="en-US" dirty="0"/>
          </a:p>
          <a:p>
            <a:r>
              <a:rPr lang="en-US" sz="1600" dirty="0"/>
              <a:t>Eva Jobst (51824341)</a:t>
            </a:r>
          </a:p>
          <a:p>
            <a:r>
              <a:rPr lang="en-US" sz="1600" dirty="0"/>
              <a:t>Mohammad Zandpour (01425603)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45892-AC38-45BC-9601-AC51F32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r>
              <a:rPr lang="de-AT" dirty="0"/>
              <a:t> in Computer Science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C6F54AD-866F-4066-8549-83E4CE92E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52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E3DA11B-A7B7-4B92-8817-D4AA2FBA9488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Master, Allison &amp;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Cheryan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Sapna &amp; Meltzoff, Andrew. (2016). Computing Whether She Belongs: Stereotypes Undermine Girls' Interest and Sense of Belonging in Computer Science. Journal of Educational Psychology. 108. 10.1037/edu0000061. </a:t>
            </a:r>
            <a:endParaRPr lang="de-AT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BCD7B-1E59-4B7D-AE11-95BFE525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Stereotypes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47B34-AEB3-4F3B-A08F-6B4E738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Examples</a:t>
            </a:r>
            <a:r>
              <a:rPr lang="de-AT" dirty="0"/>
              <a:t>: male-</a:t>
            </a:r>
            <a:r>
              <a:rPr lang="de-AT" dirty="0" err="1"/>
              <a:t>dominated</a:t>
            </a:r>
            <a:r>
              <a:rPr lang="de-AT" dirty="0"/>
              <a:t>, </a:t>
            </a:r>
            <a:r>
              <a:rPr lang="de-AT" dirty="0" err="1"/>
              <a:t>brilliant</a:t>
            </a:r>
            <a:r>
              <a:rPr lang="de-AT" dirty="0"/>
              <a:t>, </a:t>
            </a:r>
            <a:r>
              <a:rPr lang="de-AT" dirty="0" err="1"/>
              <a:t>nerdy</a:t>
            </a:r>
            <a:r>
              <a:rPr lang="de-AT" dirty="0"/>
              <a:t>, lack social-</a:t>
            </a:r>
            <a:r>
              <a:rPr lang="de-AT" dirty="0" err="1"/>
              <a:t>skills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Media </a:t>
            </a:r>
            <a:r>
              <a:rPr lang="de-AT" dirty="0" err="1"/>
              <a:t>portrays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in a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manner</a:t>
            </a:r>
            <a:endParaRPr lang="de-AT" dirty="0"/>
          </a:p>
          <a:p>
            <a:endParaRPr lang="de-AT" dirty="0"/>
          </a:p>
          <a:p>
            <a:r>
              <a:rPr lang="de-AT" dirty="0"/>
              <a:t>Hypothesis: Women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consider</a:t>
            </a:r>
            <a:r>
              <a:rPr lang="de-AT" dirty="0"/>
              <a:t> Computer Science </a:t>
            </a:r>
            <a:r>
              <a:rPr lang="de-AT" dirty="0" err="1"/>
              <a:t>careers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stereotypes</a:t>
            </a:r>
          </a:p>
          <a:p>
            <a:endParaRPr lang="de-AT" dirty="0"/>
          </a:p>
          <a:p>
            <a:r>
              <a:rPr lang="de-AT" dirty="0"/>
              <a:t>Stereotypes in </a:t>
            </a:r>
            <a:r>
              <a:rPr lang="de-AT" dirty="0" err="1"/>
              <a:t>childhood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occupation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94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4F9E9-F256-46E6-AFD7-0C96C53C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Social</a:t>
            </a:r>
            <a:r>
              <a:rPr lang="de-AT" dirty="0"/>
              <a:t> </a:t>
            </a:r>
            <a:r>
              <a:rPr lang="de-AT" dirty="0" err="1"/>
              <a:t>Barrier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E313D-1530-44F4-8A8B-29B8E8A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Personal</a:t>
            </a:r>
          </a:p>
          <a:p>
            <a:pPr lvl="1"/>
            <a:r>
              <a:rPr lang="de-AT" dirty="0" err="1"/>
              <a:t>Hesitation</a:t>
            </a:r>
            <a:r>
              <a:rPr lang="de-AT" dirty="0"/>
              <a:t> in </a:t>
            </a:r>
            <a:r>
              <a:rPr lang="de-AT" dirty="0" err="1"/>
              <a:t>beginning</a:t>
            </a:r>
            <a:r>
              <a:rPr lang="de-AT" dirty="0"/>
              <a:t> a </a:t>
            </a:r>
            <a:r>
              <a:rPr lang="de-AT" dirty="0" err="1"/>
              <a:t>career</a:t>
            </a:r>
            <a:r>
              <a:rPr lang="de-AT" dirty="0"/>
              <a:t> in </a:t>
            </a:r>
            <a:r>
              <a:rPr lang="de-AT" dirty="0" err="1"/>
              <a:t>masculine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/>
              <a:t>Work-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balance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Under-estimation</a:t>
            </a:r>
            <a:endParaRPr lang="de-AT" dirty="0"/>
          </a:p>
          <a:p>
            <a:pPr lvl="1"/>
            <a:r>
              <a:rPr lang="de-AT" dirty="0"/>
              <a:t>Put at </a:t>
            </a:r>
            <a:r>
              <a:rPr lang="de-AT" dirty="0" err="1"/>
              <a:t>disadvantage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displaying</a:t>
            </a:r>
            <a:r>
              <a:rPr lang="de-AT" dirty="0"/>
              <a:t> </a:t>
            </a:r>
            <a:r>
              <a:rPr lang="de-AT" dirty="0" err="1"/>
              <a:t>expertise</a:t>
            </a:r>
            <a:endParaRPr lang="de-AT" dirty="0"/>
          </a:p>
          <a:p>
            <a:r>
              <a:rPr lang="de-AT" dirty="0"/>
              <a:t>Outside</a:t>
            </a:r>
          </a:p>
          <a:p>
            <a:pPr lvl="1"/>
            <a:r>
              <a:rPr lang="de-AT" dirty="0"/>
              <a:t>People lack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recommend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perceived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pursue</a:t>
            </a:r>
            <a:r>
              <a:rPr lang="de-AT" dirty="0"/>
              <a:t> CS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supports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546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7E32-2F52-4ED4-96DE-8C97DAB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Role</a:t>
            </a:r>
            <a:r>
              <a:rPr lang="de-AT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39DC8-EC34-4EFE-AE1C-3C466BF0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Lack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nowadays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Richest</a:t>
            </a:r>
            <a:r>
              <a:rPr lang="de-AT" dirty="0"/>
              <a:t> and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influential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010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B7891-065D-49EF-A44C-E0515256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Exposure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Computers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114A0-9CD5-4A55-A2B1-284B75A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Financial </a:t>
            </a:r>
            <a:r>
              <a:rPr lang="de-AT" dirty="0" err="1"/>
              <a:t>situation</a:t>
            </a:r>
            <a:endParaRPr lang="de-AT" dirty="0"/>
          </a:p>
          <a:p>
            <a:pPr lvl="1"/>
            <a:r>
              <a:rPr lang="de-AT" dirty="0"/>
              <a:t>High-</a:t>
            </a:r>
            <a:r>
              <a:rPr lang="de-AT" dirty="0" err="1"/>
              <a:t>poverty</a:t>
            </a:r>
            <a:r>
              <a:rPr lang="de-AT" dirty="0"/>
              <a:t> </a:t>
            </a:r>
            <a:r>
              <a:rPr lang="de-AT" dirty="0" err="1"/>
              <a:t>school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little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access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computers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/>
          </a:p>
          <a:p>
            <a:r>
              <a:rPr lang="de-AT" dirty="0"/>
              <a:t>Gender</a:t>
            </a:r>
          </a:p>
          <a:p>
            <a:pPr lvl="1"/>
            <a:r>
              <a:rPr lang="de-AT" dirty="0" err="1"/>
              <a:t>Difference</a:t>
            </a:r>
            <a:r>
              <a:rPr lang="de-AT" dirty="0"/>
              <a:t> in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First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computers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video</a:t>
            </a:r>
            <a:r>
              <a:rPr lang="de-AT" dirty="0"/>
              <a:t> </a:t>
            </a:r>
            <a:r>
              <a:rPr lang="de-AT" dirty="0" err="1"/>
              <a:t>games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coding</a:t>
            </a:r>
            <a:endParaRPr lang="de-AT" dirty="0"/>
          </a:p>
          <a:p>
            <a:pPr lvl="1"/>
            <a:r>
              <a:rPr lang="de-AT" dirty="0"/>
              <a:t>Girls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later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02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657ED-4773-4312-A05E-E7C6F3E0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Women in FLOSS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31AEF-1FBD-4C12-82E9-43AD495B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0612"/>
          </a:xfrm>
        </p:spPr>
        <p:txBody>
          <a:bodyPr/>
          <a:lstStyle/>
          <a:p>
            <a:r>
              <a:rPr lang="de-AT" dirty="0"/>
              <a:t>Women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 in </a:t>
            </a:r>
            <a:r>
              <a:rPr lang="de-AT" dirty="0" err="1"/>
              <a:t>life</a:t>
            </a:r>
            <a:endParaRPr lang="de-AT" dirty="0"/>
          </a:p>
          <a:p>
            <a:endParaRPr lang="de-AT" dirty="0"/>
          </a:p>
          <a:p>
            <a:r>
              <a:rPr lang="de-AT" dirty="0"/>
              <a:t>2010-2013</a:t>
            </a:r>
          </a:p>
          <a:p>
            <a:pPr lvl="1"/>
            <a:r>
              <a:rPr lang="de-AT" dirty="0"/>
              <a:t>39%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r>
              <a:rPr lang="de-AT" dirty="0"/>
              <a:t>19% </a:t>
            </a:r>
            <a:r>
              <a:rPr lang="de-AT" dirty="0" err="1"/>
              <a:t>new</a:t>
            </a:r>
            <a:r>
              <a:rPr lang="de-AT" dirty="0"/>
              <a:t> male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Women code </a:t>
            </a:r>
            <a:r>
              <a:rPr lang="de-AT" dirty="0" err="1"/>
              <a:t>less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23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information leads to lack of content variety</a:t>
            </a:r>
          </a:p>
          <a:p>
            <a:endParaRPr lang="en-US" dirty="0"/>
          </a:p>
          <a:p>
            <a:r>
              <a:rPr lang="en-US" dirty="0"/>
              <a:t>Lack of content variety leads to bias</a:t>
            </a:r>
          </a:p>
          <a:p>
            <a:endParaRPr lang="en-US" dirty="0"/>
          </a:p>
          <a:p>
            <a:r>
              <a:rPr lang="en-US" dirty="0"/>
              <a:t>Bias leads to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164480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133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Gender gap on Wikipedia (and GitHub)</vt:lpstr>
      <vt:lpstr>Discrimination in the tech industry</vt:lpstr>
      <vt:lpstr>Discrimination in the tech industry</vt:lpstr>
      <vt:lpstr>Implications?</vt:lpstr>
      <vt:lpstr>Example: assistive devices</vt:lpstr>
      <vt:lpstr>PowerPoint Presentation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  <vt:lpstr>Female Participation in Computer Science</vt:lpstr>
      <vt:lpstr>Stereotypes</vt:lpstr>
      <vt:lpstr>Social Barrier</vt:lpstr>
      <vt:lpstr>Role Models</vt:lpstr>
      <vt:lpstr>Exposure to Computers</vt:lpstr>
      <vt:lpstr>Women in FLOSS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wahado</cp:lastModifiedBy>
  <cp:revision>12</cp:revision>
  <dcterms:created xsi:type="dcterms:W3CDTF">2020-01-30T20:10:05Z</dcterms:created>
  <dcterms:modified xsi:type="dcterms:W3CDTF">2020-01-31T09:43:39Z</dcterms:modified>
</cp:coreProperties>
</file>