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C300-3D7C-4E77-ACC5-ED72B3E251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8C91C-33B4-40AA-981F-C4EDAC7C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D08-E0FA-49FA-BC7D-60CA086E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1326-2270-43A5-829E-2442C9BAF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95D7-7BD5-4E55-8DE4-4F81EF2E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B2C5-A285-4109-9959-CBF983EB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0189-FD62-4C1B-A9A8-B155539C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2226-3256-4297-B240-1D6B20A5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59371-8ED9-4A6D-A6F1-AC502171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55AD-5DB2-40E0-8DC9-F75F1A8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9FFE-D1F9-470E-903D-A7E331BC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4F3B-CADB-42B8-A01A-EC6F9024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FF51-EECE-4EE7-BABE-5AC9E98B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903F7-CE7A-4689-903A-61126CBA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732B-44A5-4117-95F1-82F9C5B8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F3BF-ED89-4511-9EEC-51A1EFEB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D45-B8F3-47A1-B1EE-43E384AB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683D-F7BE-4EC4-AF5D-42AECD39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E6C4-F78F-41D8-A760-DBDC1160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D2BF-6320-4BE3-B985-C5EA1FF6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CA2C-7126-487B-A62D-BA28F9B1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4A48-579D-42A1-83FE-4376C603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784F-4177-4A30-AB3C-D5B1E77B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B6B26-1D23-4099-9F00-40475411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66DC-4D70-4427-B8F1-90510F22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6772-6DF1-4A45-9923-522625D8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653B-060A-4C96-87C0-29DDCFD1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6F-9F4D-4BC4-88AA-DF4FE904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8A6A-F652-4753-90E3-472681A9D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1204-DB1D-4AD9-A5EF-5F538AF4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79D1-8B99-4969-82B2-9989436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6FFB-FBC5-4628-B8BE-F28D892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9A84-834C-4908-8DAD-2FD7863B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69F4-1892-42E6-9A80-CE859B35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A275-FEA9-4E63-B877-A7C77F2D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EE3F-DE80-4958-AE0D-FB6EA038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4D1A-B2EB-446F-B500-02EF9974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58F22-2771-46B6-8072-73664145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615C8-7E1A-44FA-B774-6336BEFD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3317A-5A8A-4816-8E46-1175774A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C3261-FF19-46C4-9731-53ECF462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D027-CF56-46C2-A78E-2713D08F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470FD-1220-4504-9A48-85C8A38E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3161-CD60-4507-8D51-7C94B256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849CA-E323-490F-A707-1F088D6C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6C28D-3F2B-4D5A-BA3E-3FB6CF48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F7603-5811-48D1-9419-8DB70C69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8AF5-96F7-4590-B6C5-C4E7CCFA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CD-14E3-43FD-91FC-66C23B8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1865-2ABD-4FBD-B8B1-91C3A02E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8CBD7-0DA2-4BD0-9B18-3AB4EC50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5346-E283-43A2-993E-C7CE49E2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D77A4-8718-4301-B17C-D3BA3AE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194F-41C2-4769-A187-0E9B0C98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269-6522-4F75-AC61-BCD0C233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4EA8A-2557-41A2-B1EC-356B9663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4B7F1-A541-4BF9-90B7-89390F07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C717-99E0-4729-A11A-3F95486F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A02B-3AF7-42AF-9D89-347FF3B4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9B780-491E-4724-A316-1798B1E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2F102-875F-4BB2-A5C4-CF12673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882A-2D41-4782-9EA4-4C08C7BC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2CE9-DF71-41A9-8927-794850DC9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363-D769-4A32-A556-DF2585AA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20E3-27F2-4D1C-942A-8BF44CB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F35-1087-4C4B-9F63-517C0B1E5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gap on Wikipedia (and GitHub)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1D26-9289-4B6B-91D9-B074626A5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report on developments and the status quo</a:t>
            </a:r>
          </a:p>
          <a:p>
            <a:r>
              <a:rPr lang="en-US" sz="1600" dirty="0"/>
              <a:t>by </a:t>
            </a:r>
          </a:p>
          <a:p>
            <a:r>
              <a:rPr lang="en-US" sz="1600" dirty="0"/>
              <a:t>Eva Jobst (51824341)</a:t>
            </a:r>
          </a:p>
          <a:p>
            <a:r>
              <a:rPr lang="en-US" sz="1600" dirty="0"/>
              <a:t>Mohammad Zandpour (01425603)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6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534E-BAA8-45BC-AEF8-C6B8F6B9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Self-perception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BA84-D2E1-4A8F-8391-FF14D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Helgeson et al.: difference between male &amp; female self-perception &amp; confidence</a:t>
            </a:r>
          </a:p>
          <a:p>
            <a:pPr lvl="1"/>
            <a:r>
              <a:rPr lang="en-US" dirty="0"/>
              <a:t>Why? Societal? Experiences?</a:t>
            </a:r>
          </a:p>
          <a:p>
            <a:pPr lvl="1"/>
            <a:r>
              <a:rPr lang="en-US" dirty="0"/>
              <a:t>Needs further research</a:t>
            </a:r>
          </a:p>
          <a:p>
            <a:endParaRPr lang="en-US" dirty="0"/>
          </a:p>
          <a:p>
            <a:r>
              <a:rPr lang="en-US" dirty="0" err="1"/>
              <a:t>Hinnosaar</a:t>
            </a:r>
            <a:r>
              <a:rPr lang="en-US" dirty="0"/>
              <a:t> et al.: gender gap due to difference in self-perception</a:t>
            </a:r>
          </a:p>
          <a:p>
            <a:pPr lvl="1"/>
            <a:r>
              <a:rPr lang="en-US" dirty="0"/>
              <a:t>Because of Wikipedia or rather external influence?</a:t>
            </a:r>
          </a:p>
          <a:p>
            <a:pPr lvl="1"/>
            <a:r>
              <a:rPr lang="en-US" dirty="0"/>
              <a:t>Needs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22372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DBB-B5C3-4A40-B47F-6C9CB1AE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Conflicts with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EECC-FF0C-4C74-88E2-4D8DD01D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 et al: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Female newcomer-editors more likely to quit Wikipedia after their edits get reverted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Articles with females dominating the edits are significantly more often subject to heated debates</a:t>
            </a:r>
          </a:p>
          <a:p>
            <a:pPr lvl="1"/>
            <a:endParaRPr lang="en-US" dirty="0"/>
          </a:p>
          <a:p>
            <a:r>
              <a:rPr lang="en-US" dirty="0"/>
              <a:t>Conflicts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discomfort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demotivation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quitting</a:t>
            </a:r>
          </a:p>
        </p:txBody>
      </p:sp>
    </p:spTree>
    <p:extLst>
      <p:ext uri="{BB962C8B-B14F-4D97-AF65-F5344CB8AC3E}">
        <p14:creationId xmlns:p14="http://schemas.microsoft.com/office/powerpoint/2010/main" val="363867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B8E-A5A1-4019-8D3F-5D8BA140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Notability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6C6-1418-4680-8B5E-2147A78F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Wagner et al.: acceptance criteria often unfavorable towards women</a:t>
            </a:r>
          </a:p>
          <a:p>
            <a:endParaRPr lang="en-US" dirty="0"/>
          </a:p>
          <a:p>
            <a:r>
              <a:rPr lang="en-US" dirty="0"/>
              <a:t>Klein et al.: situation is getting considerably better</a:t>
            </a:r>
          </a:p>
          <a:p>
            <a:pPr lvl="1"/>
            <a:r>
              <a:rPr lang="en-US" dirty="0"/>
              <a:t>World is changing &amp; it is reflected in Wikipedia</a:t>
            </a:r>
          </a:p>
        </p:txBody>
      </p:sp>
    </p:spTree>
    <p:extLst>
      <p:ext uri="{BB962C8B-B14F-4D97-AF65-F5344CB8AC3E}">
        <p14:creationId xmlns:p14="http://schemas.microsoft.com/office/powerpoint/2010/main" val="14273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E7-170F-431C-A1F9-FE27A2B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combat the gender gap on Wikipedia?</a:t>
            </a:r>
            <a:br>
              <a:rPr lang="en-US" dirty="0"/>
            </a:br>
            <a:r>
              <a:rPr lang="en-US" b="1" u="sng" dirty="0"/>
              <a:t>WE SUGGEST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6EE-84BD-430B-A38F-A25622E9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 careful when reviewing edits of newcomers</a:t>
            </a:r>
          </a:p>
          <a:p>
            <a:pPr lvl="1"/>
            <a:r>
              <a:rPr lang="en-US" dirty="0"/>
              <a:t>Emphasize this in Wiki-guidelines</a:t>
            </a:r>
          </a:p>
          <a:p>
            <a:pPr lvl="1"/>
            <a:endParaRPr lang="en-US" dirty="0"/>
          </a:p>
          <a:p>
            <a:r>
              <a:rPr lang="en-US" dirty="0"/>
              <a:t>Thank users for their contributions </a:t>
            </a:r>
            <a:r>
              <a:rPr lang="en-US" dirty="0">
                <a:sym typeface="Wingdings" panose="05000000000000000000" pitchFamily="2" charset="2"/>
              </a:rPr>
              <a:t> strengthen self-esteem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Encourage participation through female-focused info events</a:t>
            </a:r>
          </a:p>
        </p:txBody>
      </p:sp>
    </p:spTree>
    <p:extLst>
      <p:ext uri="{BB962C8B-B14F-4D97-AF65-F5344CB8AC3E}">
        <p14:creationId xmlns:p14="http://schemas.microsoft.com/office/powerpoint/2010/main" val="85125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FC62-3E72-49E5-9FE0-2C9C612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52F5-199A-4143-9E3C-78605914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14 million users</a:t>
            </a:r>
          </a:p>
          <a:p>
            <a:endParaRPr lang="en-US" dirty="0"/>
          </a:p>
          <a:p>
            <a:r>
              <a:rPr lang="en-US" dirty="0"/>
              <a:t>Pull-request of females more often rejected</a:t>
            </a:r>
          </a:p>
          <a:p>
            <a:endParaRPr lang="en-US" dirty="0"/>
          </a:p>
          <a:p>
            <a:r>
              <a:rPr lang="en-US" dirty="0"/>
              <a:t>Why is that?</a:t>
            </a:r>
          </a:p>
        </p:txBody>
      </p:sp>
    </p:spTree>
    <p:extLst>
      <p:ext uri="{BB962C8B-B14F-4D97-AF65-F5344CB8AC3E}">
        <p14:creationId xmlns:p14="http://schemas.microsoft.com/office/powerpoint/2010/main" val="26750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5F39-6141-4570-8DA5-DCE398A7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1CF-D734-48EF-BDD2-A7F65EE1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largest encyclopedia of mankind</a:t>
            </a:r>
          </a:p>
          <a:p>
            <a:endParaRPr lang="en-US" dirty="0"/>
          </a:p>
          <a:p>
            <a:r>
              <a:rPr lang="en-US" dirty="0"/>
              <a:t>Most editors are male</a:t>
            </a:r>
          </a:p>
          <a:p>
            <a:endParaRPr lang="en-US" dirty="0"/>
          </a:p>
          <a:p>
            <a:r>
              <a:rPr lang="en-US" dirty="0"/>
              <a:t>Acceptance rating on articles about females is low</a:t>
            </a:r>
          </a:p>
        </p:txBody>
      </p:sp>
    </p:spTree>
    <p:extLst>
      <p:ext uri="{BB962C8B-B14F-4D97-AF65-F5344CB8AC3E}">
        <p14:creationId xmlns:p14="http://schemas.microsoft.com/office/powerpoint/2010/main" val="42853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ED6-692E-4521-80F4-8EE85429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BBFA-26A6-4BA6-9E7D-B0BE60A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information leads to lack of content variety</a:t>
            </a:r>
          </a:p>
          <a:p>
            <a:endParaRPr lang="en-US" dirty="0"/>
          </a:p>
          <a:p>
            <a:r>
              <a:rPr lang="en-US" dirty="0"/>
              <a:t>Lack of content variety leads to bias</a:t>
            </a:r>
          </a:p>
          <a:p>
            <a:endParaRPr lang="en-US" dirty="0"/>
          </a:p>
          <a:p>
            <a:r>
              <a:rPr lang="en-US" dirty="0"/>
              <a:t>Bias leads to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8812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3908-F13D-40F3-AF65-A9F186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assistive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5554-4B3E-44B4-AC4B-14E34BE4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assistance: Alexa, Google Assistant,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Apps: Siri, Cortana, etc.</a:t>
            </a:r>
          </a:p>
          <a:p>
            <a:endParaRPr lang="en-US" dirty="0"/>
          </a:p>
          <a:p>
            <a:r>
              <a:rPr lang="en-US" dirty="0"/>
              <a:t>Google search</a:t>
            </a:r>
          </a:p>
        </p:txBody>
      </p:sp>
    </p:spTree>
    <p:extLst>
      <p:ext uri="{BB962C8B-B14F-4D97-AF65-F5344CB8AC3E}">
        <p14:creationId xmlns:p14="http://schemas.microsoft.com/office/powerpoint/2010/main" val="8834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94816-2CDF-4098-9384-A323743E9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34714"/>
          <a:stretch/>
        </p:blipFill>
        <p:spPr>
          <a:xfrm>
            <a:off x="121980" y="381939"/>
            <a:ext cx="11948040" cy="60941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E15099B-6161-46B5-8EAC-8160CC2529FF}"/>
              </a:ext>
            </a:extLst>
          </p:cNvPr>
          <p:cNvSpPr/>
          <p:nvPr/>
        </p:nvSpPr>
        <p:spPr>
          <a:xfrm rot="1681860">
            <a:off x="5168414" y="2329072"/>
            <a:ext cx="2534649" cy="1467439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49E0A6F-D34E-418B-990C-DA63C44C2B11}"/>
              </a:ext>
            </a:extLst>
          </p:cNvPr>
          <p:cNvSpPr/>
          <p:nvPr/>
        </p:nvSpPr>
        <p:spPr>
          <a:xfrm rot="10800000">
            <a:off x="2558473" y="335759"/>
            <a:ext cx="1025237" cy="674255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9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3A8B-1D1D-4456-AC72-7DE8062C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research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F112-D985-44B1-9EDB-20681EE0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Systemic bias: academically recognized</a:t>
            </a:r>
          </a:p>
          <a:p>
            <a:endParaRPr lang="en-US" dirty="0"/>
          </a:p>
          <a:p>
            <a:r>
              <a:rPr lang="en-US" dirty="0"/>
              <a:t>New Media shift: Gender Gap is being researched</a:t>
            </a:r>
            <a:br>
              <a:rPr lang="en-US" dirty="0"/>
            </a:br>
            <a:r>
              <a:rPr lang="en-US" sz="2000" dirty="0"/>
              <a:t>in open source &amp; open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C92D-EB8A-4EA9-A710-A159D9A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E6C8-11E8-441C-B8BA-5466A51F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studies conducted in western world</a:t>
            </a:r>
          </a:p>
          <a:p>
            <a:endParaRPr lang="en-US" dirty="0"/>
          </a:p>
          <a:p>
            <a:r>
              <a:rPr lang="en-US" dirty="0"/>
              <a:t>Most studies are user studies</a:t>
            </a:r>
          </a:p>
          <a:p>
            <a:endParaRPr lang="en-US" dirty="0"/>
          </a:p>
          <a:p>
            <a:r>
              <a:rPr lang="en-US" dirty="0"/>
              <a:t>Not enough research on LGBTQ+ within Open Source / Open Data</a:t>
            </a:r>
          </a:p>
          <a:p>
            <a:pPr lvl="1"/>
            <a:r>
              <a:rPr lang="en-US" dirty="0"/>
              <a:t>We thus focused on the gender gap between male &amp; female</a:t>
            </a:r>
          </a:p>
        </p:txBody>
      </p:sp>
    </p:spTree>
    <p:extLst>
      <p:ext uri="{BB962C8B-B14F-4D97-AF65-F5344CB8AC3E}">
        <p14:creationId xmlns:p14="http://schemas.microsoft.com/office/powerpoint/2010/main" val="7849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EC5B-85B9-49A3-AD6C-BAD6031B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Wikipedia – Female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B1E9-55F1-4686-B039-167CC5C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6 studies published 2008-2014 by Wikimedia Foundation</a:t>
            </a:r>
          </a:p>
          <a:p>
            <a:endParaRPr lang="en-US" sz="2000" dirty="0"/>
          </a:p>
          <a:p>
            <a:r>
              <a:rPr lang="en-US" sz="2000" dirty="0"/>
              <a:t>Strongest estimate: 22% of editors are women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Positive trend since 2011</a:t>
            </a:r>
          </a:p>
          <a:p>
            <a:endParaRPr lang="en-US" sz="20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4313CD-FF04-46F5-BC0E-ED1C4E21E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 r="1" b="1"/>
          <a:stretch/>
        </p:blipFill>
        <p:spPr>
          <a:xfrm>
            <a:off x="4748361" y="1164480"/>
            <a:ext cx="6605439" cy="45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Gender gap on Wikipedia (and GitHub)</vt:lpstr>
      <vt:lpstr>Discrimination in the tech industry</vt:lpstr>
      <vt:lpstr>Discrimination in the tech industry</vt:lpstr>
      <vt:lpstr>Implications?</vt:lpstr>
      <vt:lpstr>Example: assistive devices</vt:lpstr>
      <vt:lpstr>PowerPoint Presentation</vt:lpstr>
      <vt:lpstr>State of research interest</vt:lpstr>
      <vt:lpstr>Considerations / Limitations</vt:lpstr>
      <vt:lpstr>Wikipedia – Female editors</vt:lpstr>
      <vt:lpstr>Wikipedia – Self-perception</vt:lpstr>
      <vt:lpstr>Wikipedia – Conflicts with contributions</vt:lpstr>
      <vt:lpstr>Wikipedia – Notability criteria</vt:lpstr>
      <vt:lpstr>How to combat the gender gap on Wikipedia? WE SUGGEST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gap on Wikipedia (and GitHub)</dc:title>
  <dc:creator>wahado</dc:creator>
  <cp:lastModifiedBy>wahado</cp:lastModifiedBy>
  <cp:revision>8</cp:revision>
  <dcterms:created xsi:type="dcterms:W3CDTF">2020-01-30T20:10:05Z</dcterms:created>
  <dcterms:modified xsi:type="dcterms:W3CDTF">2020-01-31T09:34:11Z</dcterms:modified>
</cp:coreProperties>
</file>