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Women in US starting Computer Science major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Tabelle1!$A$2:$A$4</c:f>
              <c:strCache>
                <c:ptCount val="3"/>
                <c:pt idx="0">
                  <c:v>1970s</c:v>
                </c:pt>
                <c:pt idx="1">
                  <c:v>1980s</c:v>
                </c:pt>
                <c:pt idx="2">
                  <c:v>1990s</c:v>
                </c:pt>
              </c:strCache>
            </c:strRef>
          </c:cat>
          <c:val>
            <c:numRef>
              <c:f>Tabelle1!$B$2:$B$4</c:f>
              <c:numCache>
                <c:formatCode>0%</c:formatCode>
                <c:ptCount val="3"/>
                <c:pt idx="0">
                  <c:v>0.14000000000000001</c:v>
                </c:pt>
                <c:pt idx="1">
                  <c:v>0.37</c:v>
                </c:pt>
                <c:pt idx="2">
                  <c:v>0.27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61-42E2-904E-36268E7563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26732080"/>
        <c:axId val="1877788272"/>
      </c:barChart>
      <c:catAx>
        <c:axId val="1926732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7788272"/>
        <c:crosses val="autoZero"/>
        <c:auto val="1"/>
        <c:lblAlgn val="ctr"/>
        <c:lblOffset val="100"/>
        <c:noMultiLvlLbl val="0"/>
      </c:catAx>
      <c:valAx>
        <c:axId val="1877788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6732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CC300-3D7C-4E77-ACC5-ED72B3E2514D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08C91C-33B4-40AA-981F-C4EDAC7C6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5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08C91C-33B4-40AA-981F-C4EDAC7C6C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75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AT" dirty="0"/>
              <a:t>Odd; </a:t>
            </a:r>
            <a:r>
              <a:rPr lang="de-AT" dirty="0" err="1"/>
              <a:t>some</a:t>
            </a:r>
            <a:r>
              <a:rPr lang="de-AT" dirty="0"/>
              <a:t> </a:t>
            </a:r>
            <a:r>
              <a:rPr lang="de-AT" dirty="0" err="1"/>
              <a:t>women</a:t>
            </a:r>
            <a:r>
              <a:rPr lang="de-AT" dirty="0"/>
              <a:t> </a:t>
            </a:r>
            <a:r>
              <a:rPr lang="de-AT" dirty="0" err="1"/>
              <a:t>pioneers</a:t>
            </a:r>
            <a:r>
              <a:rPr lang="de-AT" dirty="0"/>
              <a:t> in </a:t>
            </a:r>
            <a:r>
              <a:rPr lang="de-AT" dirty="0" err="1"/>
              <a:t>the</a:t>
            </a:r>
            <a:r>
              <a:rPr lang="de-AT" dirty="0"/>
              <a:t> CS </a:t>
            </a:r>
            <a:r>
              <a:rPr lang="de-AT" dirty="0" err="1"/>
              <a:t>field</a:t>
            </a:r>
            <a:r>
              <a:rPr lang="de-AT" dirty="0"/>
              <a:t> (Ada Lovelace, Grace Hopper)</a:t>
            </a:r>
          </a:p>
          <a:p>
            <a:pPr marL="171450" indent="-171450">
              <a:buFontTx/>
              <a:buChar char="-"/>
            </a:pPr>
            <a:r>
              <a:rPr lang="de-AT" dirty="0" err="1"/>
              <a:t>Describe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contributions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absence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female</a:t>
            </a:r>
            <a:r>
              <a:rPr lang="de-AT" dirty="0"/>
              <a:t> </a:t>
            </a:r>
            <a:r>
              <a:rPr lang="de-AT" dirty="0" err="1"/>
              <a:t>participation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08C91C-33B4-40AA-981F-C4EDAC7C6C8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5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AT" dirty="0"/>
              <a:t>Experiment: </a:t>
            </a:r>
            <a:r>
              <a:rPr lang="de-AT" dirty="0" err="1"/>
              <a:t>performed</a:t>
            </a:r>
            <a:r>
              <a:rPr lang="de-AT" dirty="0"/>
              <a:t> </a:t>
            </a:r>
            <a:r>
              <a:rPr lang="de-AT" dirty="0" err="1"/>
              <a:t>introductionary</a:t>
            </a:r>
            <a:r>
              <a:rPr lang="de-AT" dirty="0"/>
              <a:t> CS </a:t>
            </a:r>
            <a:r>
              <a:rPr lang="de-AT" dirty="0" err="1"/>
              <a:t>lessons</a:t>
            </a:r>
            <a:r>
              <a:rPr lang="de-AT" dirty="0"/>
              <a:t> in </a:t>
            </a:r>
            <a:r>
              <a:rPr lang="de-AT" dirty="0" err="1"/>
              <a:t>classroom</a:t>
            </a:r>
            <a:r>
              <a:rPr lang="de-AT" dirty="0"/>
              <a:t> </a:t>
            </a:r>
            <a:r>
              <a:rPr lang="de-AT" dirty="0" err="1"/>
              <a:t>without</a:t>
            </a:r>
            <a:r>
              <a:rPr lang="de-AT" dirty="0"/>
              <a:t> </a:t>
            </a:r>
            <a:r>
              <a:rPr lang="de-AT" dirty="0" err="1"/>
              <a:t>stereotypical</a:t>
            </a:r>
            <a:r>
              <a:rPr lang="de-AT" dirty="0"/>
              <a:t> </a:t>
            </a:r>
            <a:r>
              <a:rPr lang="de-AT" dirty="0" err="1"/>
              <a:t>decoration</a:t>
            </a:r>
            <a:r>
              <a:rPr lang="de-AT" dirty="0"/>
              <a:t> -&gt; </a:t>
            </a:r>
            <a:r>
              <a:rPr lang="de-AT" dirty="0" err="1"/>
              <a:t>women</a:t>
            </a:r>
            <a:r>
              <a:rPr lang="de-AT" dirty="0"/>
              <a:t> </a:t>
            </a:r>
            <a:r>
              <a:rPr lang="de-AT" dirty="0" err="1"/>
              <a:t>were</a:t>
            </a:r>
            <a:r>
              <a:rPr lang="de-AT" dirty="0"/>
              <a:t> </a:t>
            </a:r>
            <a:r>
              <a:rPr lang="de-AT" dirty="0" err="1"/>
              <a:t>more</a:t>
            </a:r>
            <a:r>
              <a:rPr lang="de-AT" dirty="0"/>
              <a:t> </a:t>
            </a:r>
            <a:r>
              <a:rPr lang="de-AT" dirty="0" err="1"/>
              <a:t>interested</a:t>
            </a:r>
            <a:r>
              <a:rPr lang="de-AT" dirty="0"/>
              <a:t> in </a:t>
            </a:r>
            <a:r>
              <a:rPr lang="de-AT" dirty="0" err="1"/>
              <a:t>further</a:t>
            </a:r>
            <a:r>
              <a:rPr lang="de-AT" dirty="0"/>
              <a:t> </a:t>
            </a:r>
            <a:r>
              <a:rPr lang="de-AT" dirty="0" err="1"/>
              <a:t>pursing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field</a:t>
            </a:r>
            <a:endParaRPr lang="de-AT" dirty="0"/>
          </a:p>
          <a:p>
            <a:pPr marL="171450" indent="-171450">
              <a:buFontTx/>
              <a:buChar char="-"/>
            </a:pPr>
            <a:r>
              <a:rPr lang="de-AT" dirty="0" err="1"/>
              <a:t>Decoration</a:t>
            </a:r>
            <a:r>
              <a:rPr lang="de-AT" dirty="0"/>
              <a:t> </a:t>
            </a:r>
            <a:r>
              <a:rPr lang="de-AT" dirty="0" err="1"/>
              <a:t>gave</a:t>
            </a:r>
            <a:r>
              <a:rPr lang="de-AT" dirty="0"/>
              <a:t> </a:t>
            </a:r>
            <a:r>
              <a:rPr lang="de-AT" dirty="0" err="1"/>
              <a:t>them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feeling</a:t>
            </a:r>
            <a:r>
              <a:rPr lang="de-AT" dirty="0"/>
              <a:t> </a:t>
            </a:r>
            <a:r>
              <a:rPr lang="de-AT" dirty="0" err="1"/>
              <a:t>they</a:t>
            </a:r>
            <a:r>
              <a:rPr lang="de-AT" dirty="0"/>
              <a:t> </a:t>
            </a:r>
            <a:r>
              <a:rPr lang="de-AT" dirty="0" err="1"/>
              <a:t>didn‘t</a:t>
            </a:r>
            <a:r>
              <a:rPr lang="de-AT" dirty="0"/>
              <a:t> </a:t>
            </a:r>
            <a:r>
              <a:rPr lang="de-AT" dirty="0" err="1"/>
              <a:t>belong</a:t>
            </a:r>
            <a:r>
              <a:rPr lang="de-AT" dirty="0"/>
              <a:t> </a:t>
            </a:r>
            <a:r>
              <a:rPr lang="de-AT" dirty="0" err="1"/>
              <a:t>there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08C91C-33B4-40AA-981F-C4EDAC7C6C8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915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Video </a:t>
            </a:r>
            <a:r>
              <a:rPr lang="de-AT" dirty="0" err="1"/>
              <a:t>games</a:t>
            </a:r>
            <a:r>
              <a:rPr lang="de-AT" dirty="0"/>
              <a:t> </a:t>
            </a:r>
            <a:r>
              <a:rPr lang="de-AT" dirty="0" err="1"/>
              <a:t>tailored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boys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08C91C-33B4-40AA-981F-C4EDAC7C6C8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59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Men -&gt; </a:t>
            </a:r>
            <a:r>
              <a:rPr lang="de-AT" dirty="0" err="1"/>
              <a:t>start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university</a:t>
            </a:r>
            <a:r>
              <a:rPr lang="de-AT" dirty="0"/>
              <a:t>; Women -&gt; </a:t>
            </a:r>
            <a:r>
              <a:rPr lang="de-AT" dirty="0" err="1"/>
              <a:t>pursue</a:t>
            </a:r>
            <a:r>
              <a:rPr lang="de-AT" dirty="0"/>
              <a:t> a </a:t>
            </a:r>
            <a:r>
              <a:rPr lang="de-AT" dirty="0" err="1"/>
              <a:t>career</a:t>
            </a:r>
            <a:endParaRPr lang="de-AT" dirty="0"/>
          </a:p>
          <a:p>
            <a:r>
              <a:rPr lang="de-AT" dirty="0"/>
              <a:t>Men -&gt; source code </a:t>
            </a:r>
            <a:r>
              <a:rPr lang="de-AT" dirty="0" err="1"/>
              <a:t>contributions</a:t>
            </a:r>
            <a:r>
              <a:rPr lang="de-AT" dirty="0"/>
              <a:t>; </a:t>
            </a:r>
            <a:r>
              <a:rPr lang="de-AT" dirty="0" err="1"/>
              <a:t>women</a:t>
            </a:r>
            <a:r>
              <a:rPr lang="de-AT" dirty="0"/>
              <a:t>: </a:t>
            </a:r>
            <a:r>
              <a:rPr lang="de-AT" dirty="0" err="1"/>
              <a:t>documentation</a:t>
            </a:r>
            <a:r>
              <a:rPr lang="de-AT" dirty="0"/>
              <a:t>, </a:t>
            </a:r>
            <a:r>
              <a:rPr lang="de-AT" dirty="0" err="1"/>
              <a:t>testing</a:t>
            </a:r>
            <a:r>
              <a:rPr lang="de-AT" dirty="0"/>
              <a:t>, </a:t>
            </a:r>
            <a:r>
              <a:rPr lang="de-AT" dirty="0" err="1"/>
              <a:t>translations</a:t>
            </a:r>
            <a:r>
              <a:rPr lang="de-AT" dirty="0"/>
              <a:t>, etc.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08C91C-33B4-40AA-981F-C4EDAC7C6C8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88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F3D08-E0FA-49FA-BC7D-60CA086ED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4A1326-2270-43A5-829E-2442C9BAFC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495D7-7BD5-4E55-8DE4-4F81EF2E2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CB0D-BBD2-40D0-A893-CF04513F27FC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FB2C5-A285-4109-9959-CBF983EB7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50189-FD62-4C1B-A9A8-B155539C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2A98-4B90-4FDA-B1BD-5751ADF6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99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82226-3256-4297-B240-1D6B20A5C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D59371-8ED9-4A6D-A6F1-AC502171D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755AD-5DB2-40E0-8DC9-F75F1A828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CB0D-BBD2-40D0-A893-CF04513F27FC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09FFE-D1F9-470E-903D-A7E331BC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54F3B-CADB-42B8-A01A-EC6F90242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2A98-4B90-4FDA-B1BD-5751ADF6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90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5CFF51-EECE-4EE7-BABE-5AC9E98B1A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A903F7-CE7A-4689-903A-61126CBAA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7732B-44A5-4117-95F1-82F9C5B87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CB0D-BBD2-40D0-A893-CF04513F27FC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3F3BF-ED89-4511-9EEC-51A1EFEB0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45D45-B8F3-47A1-B1EE-43E384AB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2A98-4B90-4FDA-B1BD-5751ADF6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50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3683D-F7BE-4EC4-AF5D-42AECD39F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4E6C4-F78F-41D8-A760-DBDC11602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1D2BF-6320-4BE3-B985-C5EA1FF6C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CB0D-BBD2-40D0-A893-CF04513F27FC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1CA2C-7126-487B-A62D-BA28F9B18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F4A48-579D-42A1-83FE-4376C603B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2A98-4B90-4FDA-B1BD-5751ADF6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24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4784F-4177-4A30-AB3C-D5B1E77B7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B6B26-1D23-4099-9F00-40475411E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966DC-4D70-4427-B8F1-90510F22E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CB0D-BBD2-40D0-A893-CF04513F27FC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B6772-6DF1-4A45-9923-522625D84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6653B-060A-4C96-87C0-29DDCFD1F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2A98-4B90-4FDA-B1BD-5751ADF6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812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6F-9F4D-4BC4-88AA-DF4FE9043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88A6A-F652-4753-90E3-472681A9D1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B1204-DB1D-4AD9-A5EF-5F538AF4D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B79D1-8B99-4969-82B2-9989436E3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CB0D-BBD2-40D0-A893-CF04513F27FC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206FFB-FBC5-4628-B8BE-F28D89218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759A84-834C-4908-8DAD-2FD7863BB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2A98-4B90-4FDA-B1BD-5751ADF6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45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569F4-1892-42E6-9A80-CE859B35E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CA275-FEA9-4E63-B877-A7C77F2D3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6BEE3F-DE80-4958-AE0D-FB6EA0383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184D1A-B2EB-446F-B500-02EF997442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E58F22-2771-46B6-8072-73664145F6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6615C8-7E1A-44FA-B774-6336BEFD5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CB0D-BBD2-40D0-A893-CF04513F27FC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E3317A-5A8A-4816-8E46-1175774A8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EC3261-FF19-46C4-9731-53ECF462F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2A98-4B90-4FDA-B1BD-5751ADF6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83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FD027-CF56-46C2-A78E-2713D08FB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2470FD-1220-4504-9A48-85C8A38E6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CB0D-BBD2-40D0-A893-CF04513F27FC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0F3161-CD60-4507-8D51-7C94B2568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849CA-E323-490F-A707-1F088D6C3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2A98-4B90-4FDA-B1BD-5751ADF6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74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6C28D-3F2B-4D5A-BA3E-3FB6CF48A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CB0D-BBD2-40D0-A893-CF04513F27FC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5F7603-5811-48D1-9419-8DB70C69D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8A8AF5-96F7-4590-B6C5-C4E7CCFAB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2A98-4B90-4FDA-B1BD-5751ADF6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28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D65CD-14E3-43FD-91FC-66C23B83B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1865-2ABD-4FBD-B8B1-91C3A02E6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C8CBD7-0DA2-4BD0-9B18-3AB4EC50D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5A5346-E283-43A2-993E-C7CE49E24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CB0D-BBD2-40D0-A893-CF04513F27FC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0D77A4-8718-4301-B17C-D3BA3AE06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BA194F-41C2-4769-A187-0E9B0C98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2A98-4B90-4FDA-B1BD-5751ADF6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46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C3269-6522-4F75-AC61-BCD0C233D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24EA8A-2557-41A2-B1EC-356B96639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E4B7F1-A541-4BF9-90B7-89390F073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2C717-99E0-4729-A11A-3F95486F6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CB0D-BBD2-40D0-A893-CF04513F27FC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9A02B-3AF7-42AF-9D89-347FF3B48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89B780-491E-4724-A316-1798B1E85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2A98-4B90-4FDA-B1BD-5751ADF6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533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52F102-875F-4BB2-A5C4-CF12673AD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9882A-2D41-4782-9EA4-4C08C7BC5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82CE9-DF71-41A9-8927-794850DC96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ACB0D-BBD2-40D0-A893-CF04513F27FC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B9363-D769-4A32-A556-DF2585AA7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C20E3-27F2-4D1C-942A-8BF44CB4C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B2A98-4B90-4FDA-B1BD-5751ADF6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31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8FF35-1087-4C4B-9F63-517C0B1E53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Gender gap in FLOSS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B21D26-9289-4B6B-91D9-B074626A5F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report on developments and the status quo</a:t>
            </a:r>
          </a:p>
          <a:p>
            <a:endParaRPr lang="en-US" dirty="0"/>
          </a:p>
          <a:p>
            <a:r>
              <a:rPr lang="en-US" sz="1600" dirty="0"/>
              <a:t>Eva Jobst (51824341)</a:t>
            </a:r>
          </a:p>
          <a:p>
            <a:r>
              <a:rPr lang="en-US" sz="1600" dirty="0"/>
              <a:t>Mohammad Zandpour (01425603)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469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534E-BAA8-45BC-AEF8-C6B8F6B9C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Wikipedia – Self-perception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ABA84-D2E1-4A8F-8391-FF14DB49F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Helgeson et al.: difference between male &amp; female self-perception &amp; confidence</a:t>
            </a:r>
          </a:p>
          <a:p>
            <a:pPr lvl="1"/>
            <a:r>
              <a:rPr lang="en-US" dirty="0"/>
              <a:t>Why? Societal? Experiences?</a:t>
            </a:r>
          </a:p>
          <a:p>
            <a:pPr lvl="1"/>
            <a:r>
              <a:rPr lang="en-US" dirty="0"/>
              <a:t>Needs further research</a:t>
            </a:r>
          </a:p>
          <a:p>
            <a:endParaRPr lang="en-US" dirty="0"/>
          </a:p>
          <a:p>
            <a:r>
              <a:rPr lang="en-US" dirty="0" err="1"/>
              <a:t>Hinnosaar</a:t>
            </a:r>
            <a:r>
              <a:rPr lang="en-US" dirty="0"/>
              <a:t> et al.: gender gap due to difference in self-perception</a:t>
            </a:r>
          </a:p>
          <a:p>
            <a:pPr lvl="1"/>
            <a:r>
              <a:rPr lang="en-US" dirty="0"/>
              <a:t>Because of Wikipedia or rather external influence?</a:t>
            </a:r>
          </a:p>
          <a:p>
            <a:pPr lvl="1"/>
            <a:r>
              <a:rPr lang="en-US" dirty="0"/>
              <a:t>Needs further research</a:t>
            </a:r>
          </a:p>
        </p:txBody>
      </p:sp>
    </p:spTree>
    <p:extLst>
      <p:ext uri="{BB962C8B-B14F-4D97-AF65-F5344CB8AC3E}">
        <p14:creationId xmlns:p14="http://schemas.microsoft.com/office/powerpoint/2010/main" val="223726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45DBB-B5C3-4A40-B47F-6C9CB1AE1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Wikipedia – Conflicts with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0EECC-FF0C-4C74-88E2-4D8DD01DB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Lam et al: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Female newcomer-editors more likely to quit Wikipedia after their edits get reverted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Articles with females dominating the edits are significantly more often subject to heated debates</a:t>
            </a:r>
          </a:p>
          <a:p>
            <a:pPr lvl="1"/>
            <a:endParaRPr lang="en-US" dirty="0"/>
          </a:p>
          <a:p>
            <a:r>
              <a:rPr lang="en-US" dirty="0"/>
              <a:t>Conflicts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discomfort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demotivation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quitting</a:t>
            </a:r>
          </a:p>
        </p:txBody>
      </p:sp>
    </p:spTree>
    <p:extLst>
      <p:ext uri="{BB962C8B-B14F-4D97-AF65-F5344CB8AC3E}">
        <p14:creationId xmlns:p14="http://schemas.microsoft.com/office/powerpoint/2010/main" val="3638675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CCB8E-A5A1-4019-8D3F-5D8BA1408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Wikipedia – Notability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F26C6-1418-4680-8B5E-2147A78F9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Wagner et al.: acceptance criteria often unfavorable towards women</a:t>
            </a:r>
          </a:p>
          <a:p>
            <a:endParaRPr lang="en-US" dirty="0"/>
          </a:p>
          <a:p>
            <a:r>
              <a:rPr lang="en-US" dirty="0"/>
              <a:t>Klein et al.: situation is getting considerably better</a:t>
            </a:r>
          </a:p>
          <a:p>
            <a:pPr lvl="1"/>
            <a:r>
              <a:rPr lang="en-US" dirty="0"/>
              <a:t>World is changing &amp; it is reflected in Wikipedia</a:t>
            </a:r>
          </a:p>
        </p:txBody>
      </p:sp>
    </p:spTree>
    <p:extLst>
      <p:ext uri="{BB962C8B-B14F-4D97-AF65-F5344CB8AC3E}">
        <p14:creationId xmlns:p14="http://schemas.microsoft.com/office/powerpoint/2010/main" val="1427315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146E7-170F-431C-A1F9-FE27A2B24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to combat the gender gap on Wikipedia?</a:t>
            </a:r>
            <a:br>
              <a:rPr lang="en-US" dirty="0"/>
            </a:br>
            <a:r>
              <a:rPr lang="en-US" b="1" u="sng" dirty="0"/>
              <a:t>WE SUGGEST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086EE-84BD-430B-A38F-A25622E9B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Be careful when reviewing edits of newcomers</a:t>
            </a:r>
          </a:p>
          <a:p>
            <a:pPr lvl="1"/>
            <a:r>
              <a:rPr lang="en-US" dirty="0"/>
              <a:t>Emphasize this in Wiki-guidelines</a:t>
            </a:r>
          </a:p>
          <a:p>
            <a:pPr lvl="1"/>
            <a:endParaRPr lang="en-US" dirty="0"/>
          </a:p>
          <a:p>
            <a:r>
              <a:rPr lang="en-US" dirty="0"/>
              <a:t>Thank users for their contributions </a:t>
            </a:r>
            <a:r>
              <a:rPr lang="en-US" dirty="0">
                <a:sym typeface="Wingdings" panose="05000000000000000000" pitchFamily="2" charset="2"/>
              </a:rPr>
              <a:t> strengthen self-esteem</a:t>
            </a:r>
            <a:endParaRPr lang="en-US" dirty="0"/>
          </a:p>
          <a:p>
            <a:endParaRPr lang="en-US" dirty="0"/>
          </a:p>
          <a:p>
            <a:r>
              <a:rPr lang="en-US" dirty="0"/>
              <a:t>Encourage participation through female-focused info events</a:t>
            </a:r>
          </a:p>
        </p:txBody>
      </p:sp>
    </p:spTree>
    <p:extLst>
      <p:ext uri="{BB962C8B-B14F-4D97-AF65-F5344CB8AC3E}">
        <p14:creationId xmlns:p14="http://schemas.microsoft.com/office/powerpoint/2010/main" val="851255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645892-AC38-45BC-9601-AC51F32FB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Female</a:t>
            </a:r>
            <a:r>
              <a:rPr lang="de-AT" dirty="0"/>
              <a:t> </a:t>
            </a:r>
            <a:r>
              <a:rPr lang="de-AT" dirty="0" err="1"/>
              <a:t>Participation</a:t>
            </a:r>
            <a:r>
              <a:rPr lang="de-AT" dirty="0"/>
              <a:t> in Computer Science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CC6F54AD-866F-4066-8549-83E4CE92EF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685279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9E3DA11B-A7B7-4B92-8817-D4AA2FBA9488}"/>
              </a:ext>
            </a:extLst>
          </p:cNvPr>
          <p:cNvSpPr txBox="1"/>
          <p:nvPr/>
        </p:nvSpPr>
        <p:spPr>
          <a:xfrm>
            <a:off x="0" y="6627168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Source: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Master, Allison &amp;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Cheryan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Sapna &amp; Meltzoff, Andrew. (2016). Computing Whether She Belongs: Stereotypes Undermine Girls' Interest and Sense of Belonging in Computer Science. Journal of Educational Psychology. 108. 10.1037/edu0000061. </a:t>
            </a:r>
            <a:endParaRPr lang="de-AT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32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EBCD7B-1E59-4B7D-AE11-95BFE525B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Stereotypes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A47B34-AEB3-4F3B-A08F-6B4E73843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err="1"/>
              <a:t>Examples</a:t>
            </a:r>
            <a:r>
              <a:rPr lang="de-AT" dirty="0"/>
              <a:t>: male-</a:t>
            </a:r>
            <a:r>
              <a:rPr lang="de-AT" dirty="0" err="1"/>
              <a:t>dominated</a:t>
            </a:r>
            <a:r>
              <a:rPr lang="de-AT" dirty="0"/>
              <a:t>, </a:t>
            </a:r>
            <a:r>
              <a:rPr lang="de-AT" dirty="0" err="1"/>
              <a:t>brilliant</a:t>
            </a:r>
            <a:r>
              <a:rPr lang="de-AT" dirty="0"/>
              <a:t>, </a:t>
            </a:r>
            <a:r>
              <a:rPr lang="de-AT" dirty="0" err="1"/>
              <a:t>nerdy</a:t>
            </a:r>
            <a:r>
              <a:rPr lang="de-AT" dirty="0"/>
              <a:t>, lack social-</a:t>
            </a:r>
            <a:r>
              <a:rPr lang="de-AT" dirty="0" err="1"/>
              <a:t>skills</a:t>
            </a:r>
            <a:endParaRPr lang="de-AT" dirty="0"/>
          </a:p>
          <a:p>
            <a:pPr marL="0" indent="0">
              <a:buNone/>
            </a:pPr>
            <a:endParaRPr lang="de-AT" dirty="0"/>
          </a:p>
          <a:p>
            <a:r>
              <a:rPr lang="de-AT" dirty="0"/>
              <a:t>Media </a:t>
            </a:r>
            <a:r>
              <a:rPr lang="de-AT" dirty="0" err="1"/>
              <a:t>portrays</a:t>
            </a:r>
            <a:r>
              <a:rPr lang="de-AT" dirty="0"/>
              <a:t> </a:t>
            </a:r>
            <a:r>
              <a:rPr lang="de-AT" dirty="0" err="1"/>
              <a:t>computer</a:t>
            </a:r>
            <a:r>
              <a:rPr lang="de-AT" dirty="0"/>
              <a:t> </a:t>
            </a:r>
            <a:r>
              <a:rPr lang="de-AT" dirty="0" err="1"/>
              <a:t>scientists</a:t>
            </a:r>
            <a:r>
              <a:rPr lang="de-AT" dirty="0"/>
              <a:t> in a </a:t>
            </a:r>
            <a:r>
              <a:rPr lang="de-AT" dirty="0" err="1"/>
              <a:t>stereotypical</a:t>
            </a:r>
            <a:r>
              <a:rPr lang="de-AT" dirty="0"/>
              <a:t> </a:t>
            </a:r>
            <a:r>
              <a:rPr lang="de-AT" dirty="0" err="1"/>
              <a:t>manner</a:t>
            </a:r>
            <a:endParaRPr lang="de-AT" dirty="0"/>
          </a:p>
          <a:p>
            <a:endParaRPr lang="de-AT" dirty="0"/>
          </a:p>
          <a:p>
            <a:r>
              <a:rPr lang="de-AT" dirty="0"/>
              <a:t>Hypothesis: Women </a:t>
            </a:r>
            <a:r>
              <a:rPr lang="de-AT" dirty="0" err="1"/>
              <a:t>don‘t</a:t>
            </a:r>
            <a:r>
              <a:rPr lang="de-AT" dirty="0"/>
              <a:t> </a:t>
            </a:r>
            <a:r>
              <a:rPr lang="de-AT" dirty="0" err="1"/>
              <a:t>consider</a:t>
            </a:r>
            <a:r>
              <a:rPr lang="de-AT" dirty="0"/>
              <a:t> Computer Science </a:t>
            </a:r>
            <a:r>
              <a:rPr lang="de-AT" dirty="0" err="1"/>
              <a:t>careers</a:t>
            </a:r>
            <a:r>
              <a:rPr lang="de-AT" dirty="0"/>
              <a:t> </a:t>
            </a:r>
            <a:r>
              <a:rPr lang="de-AT" dirty="0" err="1"/>
              <a:t>because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stereotypes</a:t>
            </a:r>
          </a:p>
          <a:p>
            <a:endParaRPr lang="de-AT" dirty="0"/>
          </a:p>
          <a:p>
            <a:r>
              <a:rPr lang="de-AT" dirty="0"/>
              <a:t>Stereotypes in </a:t>
            </a:r>
            <a:r>
              <a:rPr lang="de-AT" dirty="0" err="1"/>
              <a:t>childhood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occupation</a:t>
            </a:r>
            <a:r>
              <a:rPr lang="de-AT" dirty="0"/>
              <a:t> </a:t>
            </a:r>
            <a:r>
              <a:rPr lang="de-AT" dirty="0" err="1"/>
              <a:t>choice</a:t>
            </a:r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39466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14F9E9-F256-46E6-AFD7-0C96C53C2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Social</a:t>
            </a:r>
            <a:r>
              <a:rPr lang="de-AT" dirty="0"/>
              <a:t> </a:t>
            </a:r>
            <a:r>
              <a:rPr lang="de-AT" dirty="0" err="1"/>
              <a:t>Barrier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9E313D-1530-44F4-8A8B-29B8E8AB0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Personal</a:t>
            </a:r>
          </a:p>
          <a:p>
            <a:pPr lvl="1"/>
            <a:r>
              <a:rPr lang="de-AT" dirty="0" err="1"/>
              <a:t>Hesitation</a:t>
            </a:r>
            <a:r>
              <a:rPr lang="de-AT" dirty="0"/>
              <a:t> in </a:t>
            </a:r>
            <a:r>
              <a:rPr lang="de-AT" dirty="0" err="1"/>
              <a:t>beginning</a:t>
            </a:r>
            <a:r>
              <a:rPr lang="de-AT" dirty="0"/>
              <a:t> a </a:t>
            </a:r>
            <a:r>
              <a:rPr lang="de-AT" dirty="0" err="1"/>
              <a:t>career</a:t>
            </a:r>
            <a:r>
              <a:rPr lang="de-AT" dirty="0"/>
              <a:t> in </a:t>
            </a:r>
            <a:r>
              <a:rPr lang="de-AT" dirty="0" err="1"/>
              <a:t>masculine</a:t>
            </a:r>
            <a:r>
              <a:rPr lang="de-AT" dirty="0"/>
              <a:t> </a:t>
            </a:r>
            <a:r>
              <a:rPr lang="de-AT" dirty="0" err="1"/>
              <a:t>field</a:t>
            </a:r>
            <a:endParaRPr lang="de-AT" dirty="0"/>
          </a:p>
          <a:p>
            <a:pPr lvl="1"/>
            <a:r>
              <a:rPr lang="de-AT" dirty="0"/>
              <a:t>Work-</a:t>
            </a:r>
            <a:r>
              <a:rPr lang="de-AT" dirty="0" err="1"/>
              <a:t>family</a:t>
            </a:r>
            <a:r>
              <a:rPr lang="de-AT" dirty="0"/>
              <a:t> </a:t>
            </a:r>
            <a:r>
              <a:rPr lang="de-AT" dirty="0" err="1"/>
              <a:t>balance</a:t>
            </a:r>
            <a:r>
              <a:rPr lang="de-AT" dirty="0"/>
              <a:t>?</a:t>
            </a:r>
          </a:p>
          <a:p>
            <a:pPr lvl="1"/>
            <a:r>
              <a:rPr lang="de-AT" dirty="0" err="1"/>
              <a:t>Under-estimation</a:t>
            </a:r>
            <a:endParaRPr lang="de-AT" dirty="0"/>
          </a:p>
          <a:p>
            <a:pPr lvl="1"/>
            <a:r>
              <a:rPr lang="de-AT" dirty="0"/>
              <a:t>Put at </a:t>
            </a:r>
            <a:r>
              <a:rPr lang="de-AT" dirty="0" err="1"/>
              <a:t>disadvantage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displaying</a:t>
            </a:r>
            <a:r>
              <a:rPr lang="de-AT" dirty="0"/>
              <a:t> </a:t>
            </a:r>
            <a:r>
              <a:rPr lang="de-AT" dirty="0" err="1"/>
              <a:t>expertise</a:t>
            </a:r>
            <a:endParaRPr lang="de-AT" dirty="0"/>
          </a:p>
          <a:p>
            <a:r>
              <a:rPr lang="de-AT" dirty="0"/>
              <a:t>Outside</a:t>
            </a:r>
          </a:p>
          <a:p>
            <a:pPr lvl="1"/>
            <a:r>
              <a:rPr lang="de-AT" dirty="0"/>
              <a:t>People lack </a:t>
            </a:r>
            <a:r>
              <a:rPr lang="de-AT" dirty="0" err="1"/>
              <a:t>understanding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field</a:t>
            </a:r>
            <a:endParaRPr lang="de-AT" dirty="0"/>
          </a:p>
          <a:p>
            <a:pPr lvl="1"/>
            <a:r>
              <a:rPr lang="de-AT" dirty="0" err="1"/>
              <a:t>Don‘t</a:t>
            </a:r>
            <a:r>
              <a:rPr lang="de-AT" dirty="0"/>
              <a:t> </a:t>
            </a:r>
            <a:r>
              <a:rPr lang="de-AT" dirty="0" err="1"/>
              <a:t>recommend</a:t>
            </a:r>
            <a:r>
              <a:rPr lang="de-AT" dirty="0"/>
              <a:t> </a:t>
            </a:r>
            <a:r>
              <a:rPr lang="de-AT" dirty="0" err="1"/>
              <a:t>because</a:t>
            </a:r>
            <a:r>
              <a:rPr lang="de-AT" dirty="0"/>
              <a:t> </a:t>
            </a:r>
            <a:r>
              <a:rPr lang="de-AT" dirty="0" err="1"/>
              <a:t>it‘s</a:t>
            </a:r>
            <a:r>
              <a:rPr lang="de-AT" dirty="0"/>
              <a:t> </a:t>
            </a:r>
            <a:r>
              <a:rPr lang="de-AT" dirty="0" err="1"/>
              <a:t>perceived</a:t>
            </a:r>
            <a:r>
              <a:rPr lang="de-AT" dirty="0"/>
              <a:t> </a:t>
            </a:r>
            <a:r>
              <a:rPr lang="de-AT" dirty="0" err="1"/>
              <a:t>more</a:t>
            </a:r>
            <a:r>
              <a:rPr lang="de-AT" dirty="0"/>
              <a:t> </a:t>
            </a:r>
            <a:r>
              <a:rPr lang="de-AT" dirty="0" err="1"/>
              <a:t>appropriate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men</a:t>
            </a:r>
            <a:endParaRPr lang="de-AT" dirty="0"/>
          </a:p>
          <a:p>
            <a:pPr lvl="1"/>
            <a:endParaRPr lang="de-AT" dirty="0"/>
          </a:p>
          <a:p>
            <a:r>
              <a:rPr lang="de-AT" dirty="0"/>
              <a:t>More </a:t>
            </a:r>
            <a:r>
              <a:rPr lang="de-AT" dirty="0" err="1"/>
              <a:t>likely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pursue</a:t>
            </a:r>
            <a:r>
              <a:rPr lang="de-AT" dirty="0"/>
              <a:t> CS </a:t>
            </a:r>
            <a:r>
              <a:rPr lang="de-AT" dirty="0" err="1"/>
              <a:t>when</a:t>
            </a:r>
            <a:r>
              <a:rPr lang="de-AT" dirty="0"/>
              <a:t> </a:t>
            </a:r>
            <a:r>
              <a:rPr lang="de-AT" dirty="0" err="1"/>
              <a:t>family</a:t>
            </a:r>
            <a:r>
              <a:rPr lang="de-AT" dirty="0"/>
              <a:t> </a:t>
            </a:r>
            <a:r>
              <a:rPr lang="de-AT" dirty="0" err="1"/>
              <a:t>supports</a:t>
            </a:r>
            <a:r>
              <a:rPr lang="de-AT" dirty="0"/>
              <a:t> </a:t>
            </a:r>
            <a:r>
              <a:rPr lang="de-AT" dirty="0" err="1"/>
              <a:t>it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65465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CA7E32-2F52-4ED4-96DE-8C97DAB13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Role</a:t>
            </a:r>
            <a:r>
              <a:rPr lang="de-AT" dirty="0"/>
              <a:t> Models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039DC8-EC34-4EFE-AE1C-3C466BF03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Lack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female</a:t>
            </a:r>
            <a:r>
              <a:rPr lang="de-AT" dirty="0"/>
              <a:t> </a:t>
            </a:r>
            <a:r>
              <a:rPr lang="de-AT" dirty="0" err="1"/>
              <a:t>role</a:t>
            </a:r>
            <a:r>
              <a:rPr lang="de-AT" dirty="0"/>
              <a:t> </a:t>
            </a:r>
            <a:r>
              <a:rPr lang="de-AT" dirty="0" err="1"/>
              <a:t>models</a:t>
            </a:r>
            <a:r>
              <a:rPr lang="de-AT" dirty="0"/>
              <a:t> </a:t>
            </a:r>
            <a:r>
              <a:rPr lang="de-AT" dirty="0" err="1"/>
              <a:t>nowadays</a:t>
            </a:r>
            <a:endParaRPr lang="de-AT" dirty="0"/>
          </a:p>
          <a:p>
            <a:endParaRPr lang="de-AT" dirty="0"/>
          </a:p>
          <a:p>
            <a:r>
              <a:rPr lang="de-AT" dirty="0" err="1"/>
              <a:t>Richest</a:t>
            </a:r>
            <a:r>
              <a:rPr lang="de-AT" dirty="0"/>
              <a:t> and </a:t>
            </a:r>
            <a:r>
              <a:rPr lang="de-AT" dirty="0" err="1"/>
              <a:t>most</a:t>
            </a:r>
            <a:r>
              <a:rPr lang="de-AT" dirty="0"/>
              <a:t> </a:t>
            </a:r>
            <a:r>
              <a:rPr lang="de-AT" dirty="0" err="1"/>
              <a:t>influential</a:t>
            </a:r>
            <a:r>
              <a:rPr lang="de-AT" dirty="0"/>
              <a:t> </a:t>
            </a:r>
            <a:r>
              <a:rPr lang="de-AT" dirty="0" err="1"/>
              <a:t>computer</a:t>
            </a:r>
            <a:r>
              <a:rPr lang="de-AT" dirty="0"/>
              <a:t> </a:t>
            </a:r>
            <a:r>
              <a:rPr lang="de-AT" dirty="0" err="1"/>
              <a:t>scientists</a:t>
            </a:r>
            <a:r>
              <a:rPr lang="de-AT" dirty="0"/>
              <a:t> </a:t>
            </a:r>
            <a:r>
              <a:rPr lang="de-AT" dirty="0" err="1"/>
              <a:t>usually</a:t>
            </a:r>
            <a:r>
              <a:rPr lang="de-AT" dirty="0"/>
              <a:t> </a:t>
            </a:r>
            <a:r>
              <a:rPr lang="de-AT" dirty="0" err="1"/>
              <a:t>men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40104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6B7891-065D-49EF-A44C-E05152561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Exposure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Computers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5114A0-9CD5-4A55-A2B1-284B75A5A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Financial </a:t>
            </a:r>
            <a:r>
              <a:rPr lang="de-AT" dirty="0" err="1"/>
              <a:t>situation</a:t>
            </a:r>
            <a:endParaRPr lang="de-AT" dirty="0"/>
          </a:p>
          <a:p>
            <a:pPr lvl="1"/>
            <a:r>
              <a:rPr lang="de-AT" dirty="0"/>
              <a:t>High-</a:t>
            </a:r>
            <a:r>
              <a:rPr lang="de-AT" dirty="0" err="1"/>
              <a:t>poverty</a:t>
            </a:r>
            <a:r>
              <a:rPr lang="de-AT" dirty="0"/>
              <a:t> </a:t>
            </a:r>
            <a:r>
              <a:rPr lang="de-AT" dirty="0" err="1"/>
              <a:t>school</a:t>
            </a:r>
            <a:r>
              <a:rPr lang="de-AT" dirty="0"/>
              <a:t> </a:t>
            </a:r>
            <a:r>
              <a:rPr lang="de-AT" dirty="0">
                <a:sym typeface="Wingdings" panose="05000000000000000000" pitchFamily="2" charset="2"/>
              </a:rPr>
              <a:t> </a:t>
            </a:r>
            <a:r>
              <a:rPr lang="de-AT" dirty="0" err="1">
                <a:sym typeface="Wingdings" panose="05000000000000000000" pitchFamily="2" charset="2"/>
              </a:rPr>
              <a:t>little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access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to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computers</a:t>
            </a:r>
            <a:endParaRPr lang="de-AT" dirty="0">
              <a:sym typeface="Wingdings" panose="05000000000000000000" pitchFamily="2" charset="2"/>
            </a:endParaRPr>
          </a:p>
          <a:p>
            <a:endParaRPr lang="de-AT" dirty="0"/>
          </a:p>
          <a:p>
            <a:r>
              <a:rPr lang="de-AT" dirty="0"/>
              <a:t>Gender</a:t>
            </a:r>
          </a:p>
          <a:p>
            <a:pPr lvl="1"/>
            <a:r>
              <a:rPr lang="de-AT" dirty="0" err="1"/>
              <a:t>Difference</a:t>
            </a:r>
            <a:r>
              <a:rPr lang="de-AT" dirty="0"/>
              <a:t> in </a:t>
            </a:r>
            <a:r>
              <a:rPr lang="de-AT" dirty="0" err="1"/>
              <a:t>use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computers</a:t>
            </a:r>
            <a:endParaRPr lang="de-AT" dirty="0"/>
          </a:p>
          <a:p>
            <a:pPr lvl="1"/>
            <a:r>
              <a:rPr lang="de-AT" dirty="0"/>
              <a:t>Boys </a:t>
            </a:r>
            <a:r>
              <a:rPr lang="de-AT" dirty="0" err="1"/>
              <a:t>more</a:t>
            </a:r>
            <a:r>
              <a:rPr lang="de-AT" dirty="0"/>
              <a:t> </a:t>
            </a:r>
            <a:r>
              <a:rPr lang="de-AT" dirty="0" err="1"/>
              <a:t>likely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have</a:t>
            </a:r>
            <a:r>
              <a:rPr lang="de-AT" dirty="0"/>
              <a:t> </a:t>
            </a:r>
            <a:r>
              <a:rPr lang="de-AT" dirty="0" err="1"/>
              <a:t>access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computers</a:t>
            </a:r>
            <a:endParaRPr lang="de-AT" dirty="0"/>
          </a:p>
          <a:p>
            <a:pPr lvl="1"/>
            <a:r>
              <a:rPr lang="de-AT" dirty="0"/>
              <a:t>First </a:t>
            </a:r>
            <a:r>
              <a:rPr lang="de-AT" dirty="0" err="1"/>
              <a:t>experience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computers</a:t>
            </a:r>
            <a:r>
              <a:rPr lang="de-AT" dirty="0"/>
              <a:t> </a:t>
            </a:r>
            <a:r>
              <a:rPr lang="de-AT" dirty="0" err="1"/>
              <a:t>because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video</a:t>
            </a:r>
            <a:r>
              <a:rPr lang="de-AT" dirty="0"/>
              <a:t> </a:t>
            </a:r>
            <a:r>
              <a:rPr lang="de-AT" dirty="0" err="1"/>
              <a:t>games</a:t>
            </a:r>
            <a:endParaRPr lang="de-AT" dirty="0"/>
          </a:p>
          <a:p>
            <a:pPr lvl="1"/>
            <a:r>
              <a:rPr lang="de-AT" dirty="0"/>
              <a:t>Boys </a:t>
            </a:r>
            <a:r>
              <a:rPr lang="de-AT" dirty="0" err="1"/>
              <a:t>more</a:t>
            </a:r>
            <a:r>
              <a:rPr lang="de-AT" dirty="0"/>
              <a:t> </a:t>
            </a:r>
            <a:r>
              <a:rPr lang="de-AT" dirty="0" err="1"/>
              <a:t>likely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use</a:t>
            </a:r>
            <a:r>
              <a:rPr lang="de-AT" dirty="0"/>
              <a:t> </a:t>
            </a:r>
            <a:r>
              <a:rPr lang="de-AT" dirty="0" err="1"/>
              <a:t>computer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coding</a:t>
            </a:r>
            <a:endParaRPr lang="de-AT" dirty="0"/>
          </a:p>
          <a:p>
            <a:pPr lvl="1"/>
            <a:r>
              <a:rPr lang="de-AT" dirty="0"/>
              <a:t>Girls </a:t>
            </a:r>
            <a:r>
              <a:rPr lang="de-AT" dirty="0" err="1"/>
              <a:t>start</a:t>
            </a:r>
            <a:r>
              <a:rPr lang="de-AT" dirty="0"/>
              <a:t> </a:t>
            </a:r>
            <a:r>
              <a:rPr lang="de-AT" dirty="0" err="1"/>
              <a:t>using</a:t>
            </a:r>
            <a:r>
              <a:rPr lang="de-AT" dirty="0"/>
              <a:t> </a:t>
            </a:r>
            <a:r>
              <a:rPr lang="de-AT" dirty="0" err="1"/>
              <a:t>computer</a:t>
            </a:r>
            <a:r>
              <a:rPr lang="de-AT" dirty="0"/>
              <a:t> </a:t>
            </a:r>
            <a:r>
              <a:rPr lang="de-AT" dirty="0" err="1"/>
              <a:t>later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70200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0657ED-4773-4312-A05E-E7C6F3E0C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Women in FLOSS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C31AEF-1FBD-4C12-82E9-43AD495B7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20612"/>
          </a:xfrm>
        </p:spPr>
        <p:txBody>
          <a:bodyPr/>
          <a:lstStyle/>
          <a:p>
            <a:r>
              <a:rPr lang="de-AT" dirty="0"/>
              <a:t>Women </a:t>
            </a:r>
            <a:r>
              <a:rPr lang="de-AT" dirty="0" err="1"/>
              <a:t>make</a:t>
            </a:r>
            <a:r>
              <a:rPr lang="de-AT" dirty="0"/>
              <a:t> </a:t>
            </a:r>
            <a:r>
              <a:rPr lang="de-AT" dirty="0" err="1"/>
              <a:t>first</a:t>
            </a:r>
            <a:r>
              <a:rPr lang="de-AT" dirty="0"/>
              <a:t> </a:t>
            </a:r>
            <a:r>
              <a:rPr lang="de-AT" dirty="0" err="1"/>
              <a:t>contributions</a:t>
            </a:r>
            <a:r>
              <a:rPr lang="de-AT" dirty="0"/>
              <a:t> </a:t>
            </a:r>
            <a:r>
              <a:rPr lang="de-AT" dirty="0" err="1"/>
              <a:t>later</a:t>
            </a:r>
            <a:r>
              <a:rPr lang="de-AT" dirty="0"/>
              <a:t> in </a:t>
            </a:r>
            <a:r>
              <a:rPr lang="de-AT" dirty="0" err="1"/>
              <a:t>life</a:t>
            </a:r>
            <a:endParaRPr lang="de-AT" dirty="0"/>
          </a:p>
          <a:p>
            <a:endParaRPr lang="de-AT" dirty="0"/>
          </a:p>
          <a:p>
            <a:r>
              <a:rPr lang="de-AT" dirty="0"/>
              <a:t>2010-2013</a:t>
            </a:r>
          </a:p>
          <a:p>
            <a:pPr lvl="1"/>
            <a:r>
              <a:rPr lang="de-AT" dirty="0"/>
              <a:t>39% </a:t>
            </a:r>
            <a:r>
              <a:rPr lang="de-AT" dirty="0" err="1"/>
              <a:t>new</a:t>
            </a:r>
            <a:r>
              <a:rPr lang="de-AT" dirty="0"/>
              <a:t> </a:t>
            </a:r>
            <a:r>
              <a:rPr lang="de-AT" dirty="0" err="1"/>
              <a:t>female</a:t>
            </a:r>
            <a:r>
              <a:rPr lang="de-AT" dirty="0"/>
              <a:t> </a:t>
            </a:r>
            <a:r>
              <a:rPr lang="de-AT" dirty="0" err="1"/>
              <a:t>contributors</a:t>
            </a:r>
            <a:endParaRPr lang="de-AT" dirty="0"/>
          </a:p>
          <a:p>
            <a:pPr lvl="1"/>
            <a:r>
              <a:rPr lang="de-AT" dirty="0"/>
              <a:t>19% </a:t>
            </a:r>
            <a:r>
              <a:rPr lang="de-AT" dirty="0" err="1"/>
              <a:t>new</a:t>
            </a:r>
            <a:r>
              <a:rPr lang="de-AT" dirty="0"/>
              <a:t> male </a:t>
            </a:r>
            <a:r>
              <a:rPr lang="de-AT" dirty="0" err="1"/>
              <a:t>contributors</a:t>
            </a:r>
            <a:endParaRPr lang="de-AT" dirty="0"/>
          </a:p>
          <a:p>
            <a:pPr lvl="1"/>
            <a:endParaRPr lang="de-AT" dirty="0"/>
          </a:p>
          <a:p>
            <a:r>
              <a:rPr lang="de-AT" dirty="0"/>
              <a:t>Women code </a:t>
            </a:r>
            <a:r>
              <a:rPr lang="de-AT" dirty="0" err="1"/>
              <a:t>less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712326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EFC62-3E72-49E5-9FE0-2C9C61286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Discrimination in the tech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752F5-199A-4143-9E3C-78605914E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GitHub: 14 million users</a:t>
            </a:r>
          </a:p>
          <a:p>
            <a:endParaRPr lang="en-US" dirty="0"/>
          </a:p>
          <a:p>
            <a:r>
              <a:rPr lang="en-US" dirty="0"/>
              <a:t>Pull-request of females more often rejected</a:t>
            </a:r>
          </a:p>
          <a:p>
            <a:endParaRPr lang="en-US" dirty="0"/>
          </a:p>
          <a:p>
            <a:r>
              <a:rPr lang="en-US" dirty="0"/>
              <a:t>Why is that?</a:t>
            </a:r>
          </a:p>
        </p:txBody>
      </p:sp>
    </p:spTree>
    <p:extLst>
      <p:ext uri="{BB962C8B-B14F-4D97-AF65-F5344CB8AC3E}">
        <p14:creationId xmlns:p14="http://schemas.microsoft.com/office/powerpoint/2010/main" val="2675075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35F39-6141-4570-8DA5-DCE398A7C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Discrimination in the tech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241CF-D734-48EF-BDD2-A7F65EE16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Wikipedia: largest encyclopedia of mankind</a:t>
            </a:r>
          </a:p>
          <a:p>
            <a:endParaRPr lang="en-US" dirty="0"/>
          </a:p>
          <a:p>
            <a:r>
              <a:rPr lang="en-US" dirty="0"/>
              <a:t>Most editors are male</a:t>
            </a:r>
          </a:p>
          <a:p>
            <a:endParaRPr lang="en-US" dirty="0"/>
          </a:p>
          <a:p>
            <a:r>
              <a:rPr lang="en-US" dirty="0"/>
              <a:t>Acceptance rating on articles about females is low</a:t>
            </a:r>
          </a:p>
        </p:txBody>
      </p:sp>
    </p:spTree>
    <p:extLst>
      <p:ext uri="{BB962C8B-B14F-4D97-AF65-F5344CB8AC3E}">
        <p14:creationId xmlns:p14="http://schemas.microsoft.com/office/powerpoint/2010/main" val="4285301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9DED6-692E-4521-80F4-8EE854292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8BBFA-26A6-4BA6-9E7D-B0BE60A71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Missing information leads to lack of content variety</a:t>
            </a:r>
          </a:p>
          <a:p>
            <a:endParaRPr lang="en-US" dirty="0"/>
          </a:p>
          <a:p>
            <a:r>
              <a:rPr lang="en-US" dirty="0"/>
              <a:t>Lack of content variety leads to bias</a:t>
            </a:r>
          </a:p>
          <a:p>
            <a:endParaRPr lang="en-US" dirty="0"/>
          </a:p>
          <a:p>
            <a:r>
              <a:rPr lang="en-US" dirty="0"/>
              <a:t>Bias leads to discrimination</a:t>
            </a:r>
          </a:p>
        </p:txBody>
      </p:sp>
    </p:spTree>
    <p:extLst>
      <p:ext uri="{BB962C8B-B14F-4D97-AF65-F5344CB8AC3E}">
        <p14:creationId xmlns:p14="http://schemas.microsoft.com/office/powerpoint/2010/main" val="3881228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E3908-F13D-40F3-AF65-A9F18642B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assistive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35554-4B3E-44B4-AC4B-14E34BE4D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 assistance: Alexa, Google Assistant, etc.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Apps: Siri, Cortana, etc.</a:t>
            </a:r>
          </a:p>
          <a:p>
            <a:endParaRPr lang="en-US" dirty="0"/>
          </a:p>
          <a:p>
            <a:r>
              <a:rPr lang="en-US" dirty="0"/>
              <a:t>Google search</a:t>
            </a:r>
          </a:p>
        </p:txBody>
      </p:sp>
    </p:spTree>
    <p:extLst>
      <p:ext uri="{BB962C8B-B14F-4D97-AF65-F5344CB8AC3E}">
        <p14:creationId xmlns:p14="http://schemas.microsoft.com/office/powerpoint/2010/main" val="883492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F94816-2CDF-4098-9384-A323743E94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" b="34714"/>
          <a:stretch/>
        </p:blipFill>
        <p:spPr>
          <a:xfrm>
            <a:off x="121980" y="381939"/>
            <a:ext cx="11948040" cy="6094122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DE15099B-6161-46B5-8EAC-8160CC2529FF}"/>
              </a:ext>
            </a:extLst>
          </p:cNvPr>
          <p:cNvSpPr/>
          <p:nvPr/>
        </p:nvSpPr>
        <p:spPr>
          <a:xfrm rot="1681860">
            <a:off x="5168414" y="2329072"/>
            <a:ext cx="2534649" cy="1467439"/>
          </a:xfrm>
          <a:prstGeom prst="rightArrow">
            <a:avLst>
              <a:gd name="adj1" fmla="val 50000"/>
              <a:gd name="adj2" fmla="val 6622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49E0A6F-D34E-418B-990C-DA63C44C2B11}"/>
              </a:ext>
            </a:extLst>
          </p:cNvPr>
          <p:cNvSpPr/>
          <p:nvPr/>
        </p:nvSpPr>
        <p:spPr>
          <a:xfrm rot="10800000">
            <a:off x="2558473" y="335759"/>
            <a:ext cx="1025237" cy="674255"/>
          </a:xfrm>
          <a:prstGeom prst="rightArrow">
            <a:avLst>
              <a:gd name="adj1" fmla="val 50000"/>
              <a:gd name="adj2" fmla="val 6622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93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53A8B-1D1D-4456-AC72-7DE8062CC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of research 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DF112-D985-44B1-9EDB-20681EE0B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Systemic bias: academically recognized</a:t>
            </a:r>
          </a:p>
          <a:p>
            <a:endParaRPr lang="en-US" dirty="0"/>
          </a:p>
          <a:p>
            <a:r>
              <a:rPr lang="en-US" dirty="0"/>
              <a:t>New Media shift: Gender Gap is being researched</a:t>
            </a:r>
            <a:br>
              <a:rPr lang="en-US" dirty="0"/>
            </a:br>
            <a:r>
              <a:rPr lang="en-US" sz="2000" dirty="0"/>
              <a:t>in open source &amp; open data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689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1C92D-EB8A-4EA9-A710-A159D9A7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 /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6E6C8-11E8-441C-B8BA-5466A51F8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studies conducted in western world</a:t>
            </a:r>
          </a:p>
          <a:p>
            <a:endParaRPr lang="en-US" dirty="0"/>
          </a:p>
          <a:p>
            <a:r>
              <a:rPr lang="en-US" dirty="0"/>
              <a:t>Most studies are user studies</a:t>
            </a:r>
          </a:p>
          <a:p>
            <a:endParaRPr lang="en-US" dirty="0"/>
          </a:p>
          <a:p>
            <a:r>
              <a:rPr lang="en-US" dirty="0"/>
              <a:t>Not enough research on LGBTQ+ within Open Source / Open Data</a:t>
            </a:r>
          </a:p>
          <a:p>
            <a:pPr lvl="1"/>
            <a:r>
              <a:rPr lang="en-US" dirty="0"/>
              <a:t>We thus focused on the gender gap between male &amp; female</a:t>
            </a:r>
          </a:p>
        </p:txBody>
      </p:sp>
    </p:spTree>
    <p:extLst>
      <p:ext uri="{BB962C8B-B14F-4D97-AF65-F5344CB8AC3E}">
        <p14:creationId xmlns:p14="http://schemas.microsoft.com/office/powerpoint/2010/main" val="784924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4EC5B-85B9-49A3-AD6C-BAD6031B4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Wikipedia – Female editors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7B1E9-55F1-4686-B039-167CC5CAA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en-US" sz="2000" dirty="0"/>
              <a:t>6 studies published 2008-2014 by Wikimedia Foundation</a:t>
            </a:r>
          </a:p>
          <a:p>
            <a:endParaRPr lang="en-US" sz="2000" dirty="0"/>
          </a:p>
          <a:p>
            <a:r>
              <a:rPr lang="en-US" sz="2000" dirty="0"/>
              <a:t>Strongest estimate: 22% of editors are women</a:t>
            </a:r>
            <a:endParaRPr lang="en-US" sz="1600" dirty="0"/>
          </a:p>
          <a:p>
            <a:endParaRPr lang="en-US" sz="2000" dirty="0"/>
          </a:p>
          <a:p>
            <a:r>
              <a:rPr lang="en-US" sz="2000" dirty="0"/>
              <a:t>Positive trend since 2011</a:t>
            </a:r>
          </a:p>
          <a:p>
            <a:endParaRPr lang="en-US" sz="2000" dirty="0"/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F34313CD-FF04-46F5-BC0E-ED1C4E21EA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20" r="1" b="1"/>
          <a:stretch/>
        </p:blipFill>
        <p:spPr>
          <a:xfrm>
            <a:off x="4748361" y="1164480"/>
            <a:ext cx="6605439" cy="452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673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679</Words>
  <Application>Microsoft Office PowerPoint</Application>
  <PresentationFormat>Widescreen</PresentationFormat>
  <Paragraphs>133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Gender gap in FLOSS</vt:lpstr>
      <vt:lpstr>Discrimination in the tech industry</vt:lpstr>
      <vt:lpstr>Discrimination in the tech industry</vt:lpstr>
      <vt:lpstr>Implications?</vt:lpstr>
      <vt:lpstr>Example: assistive devices</vt:lpstr>
      <vt:lpstr>PowerPoint Presentation</vt:lpstr>
      <vt:lpstr>State of research interest</vt:lpstr>
      <vt:lpstr>Considerations / Limitations</vt:lpstr>
      <vt:lpstr>Wikipedia – Female editors</vt:lpstr>
      <vt:lpstr>Wikipedia – Self-perception</vt:lpstr>
      <vt:lpstr>Wikipedia – Conflicts with contributions</vt:lpstr>
      <vt:lpstr>Wikipedia – Notability criteria</vt:lpstr>
      <vt:lpstr>How to combat the gender gap on Wikipedia? WE SUGGEST</vt:lpstr>
      <vt:lpstr>Female Participation in Computer Science</vt:lpstr>
      <vt:lpstr>Stereotypes</vt:lpstr>
      <vt:lpstr>Social Barrier</vt:lpstr>
      <vt:lpstr>Role Models</vt:lpstr>
      <vt:lpstr>Exposure to Computers</vt:lpstr>
      <vt:lpstr>Women in FLOSS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Gender gap on Wikipedia (and GitHub)</dc:title>
  <dc:creator>wahado</dc:creator>
  <cp:lastModifiedBy>wahado</cp:lastModifiedBy>
  <cp:revision>13</cp:revision>
  <dcterms:created xsi:type="dcterms:W3CDTF">2020-01-30T20:10:05Z</dcterms:created>
  <dcterms:modified xsi:type="dcterms:W3CDTF">2020-01-31T09:56:28Z</dcterms:modified>
</cp:coreProperties>
</file>