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84" r:id="rId4"/>
    <p:sldId id="285" r:id="rId5"/>
    <p:sldId id="286" r:id="rId6"/>
    <p:sldId id="272" r:id="rId7"/>
    <p:sldId id="288" r:id="rId8"/>
  </p:sldIdLst>
  <p:sldSz cx="9144000" cy="5143500" type="screen16x9"/>
  <p:notesSz cx="6858000" cy="9144000"/>
  <p:embeddedFontLst>
    <p:embeddedFont>
      <p:font typeface="Encode Sans ExtraLight" panose="020B0604020202020204" charset="0"/>
      <p:regular r:id="rId10"/>
      <p:bold r:id="rId11"/>
    </p:embeddedFont>
    <p:embeddedFont>
      <p:font typeface="Encode San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CA352D-26C6-449A-A997-8E1E49D8EED6}">
  <a:tblStyle styleId="{8FCA352D-26C6-449A-A997-8E1E49D8EE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827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16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06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13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750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BA3B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7" name="Shape 6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68" name="Shape 6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Credit</a:t>
            </a:r>
            <a:r>
              <a:rPr lang="pl-PL" dirty="0" smtClean="0"/>
              <a:t> </a:t>
            </a:r>
            <a:r>
              <a:rPr lang="en-US" dirty="0" smtClean="0"/>
              <a:t>Risk</a:t>
            </a:r>
            <a:r>
              <a:rPr lang="pl-PL" dirty="0" smtClean="0"/>
              <a:t> of </a:t>
            </a:r>
            <a:r>
              <a:rPr lang="en-US" dirty="0" smtClean="0"/>
              <a:t>Default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b="0" dirty="0" smtClean="0"/>
              <a:t>- </a:t>
            </a:r>
            <a:r>
              <a:rPr lang="en-US" b="0" dirty="0" smtClean="0"/>
              <a:t>Predictive Analysis</a:t>
            </a:r>
            <a:r>
              <a:rPr lang="pl-PL" b="0" dirty="0" smtClean="0"/>
              <a:t> - </a:t>
            </a:r>
            <a:endParaRPr b="0" dirty="0"/>
          </a:p>
        </p:txBody>
      </p:sp>
      <p:sp>
        <p:nvSpPr>
          <p:cNvPr id="3" name="Rectangle 2"/>
          <p:cNvSpPr/>
          <p:nvPr/>
        </p:nvSpPr>
        <p:spPr>
          <a:xfrm>
            <a:off x="3826343" y="4438482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Encode Sans" panose="020B0604020202020204" charset="0"/>
              </a:rPr>
              <a:t>Credit</a:t>
            </a:r>
            <a:r>
              <a:rPr lang="pl-PL" sz="2000" b="1" dirty="0" smtClean="0">
                <a:solidFill>
                  <a:schemeClr val="bg1"/>
                </a:solidFill>
                <a:latin typeface="Encode Sans" panose="020B0604020202020204" charset="0"/>
              </a:rPr>
              <a:t> </a:t>
            </a:r>
            <a:r>
              <a:rPr lang="pl-PL" sz="2000" b="1" dirty="0">
                <a:solidFill>
                  <a:schemeClr val="bg1"/>
                </a:solidFill>
                <a:latin typeface="Encode Sans" panose="020B0604020202020204" charset="0"/>
              </a:rPr>
              <a:t>One</a:t>
            </a:r>
            <a:endParaRPr lang="en-US" sz="2000" b="1" dirty="0">
              <a:solidFill>
                <a:schemeClr val="bg1"/>
              </a:solidFill>
              <a:latin typeface="Encode Sa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507" y="3748150"/>
            <a:ext cx="814785" cy="600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PROBLEM</a:t>
            </a:r>
            <a:r>
              <a:rPr lang="en-US" dirty="0" smtClean="0"/>
              <a:t> STATEMENT</a:t>
            </a:r>
            <a:r>
              <a:rPr lang="pl-PL" dirty="0" smtClean="0"/>
              <a:t> </a:t>
            </a:r>
            <a:r>
              <a:rPr lang="en-US" dirty="0" smtClean="0"/>
              <a:t>&amp; PROPOSED SOLUTION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Credit One is at the risk</a:t>
            </a:r>
            <a:r>
              <a:rPr lang="pl-PL" dirty="0" smtClean="0"/>
              <a:t> of </a:t>
            </a:r>
            <a:r>
              <a:rPr lang="en-US" dirty="0" smtClean="0"/>
              <a:t>losing</a:t>
            </a:r>
            <a:r>
              <a:rPr lang="pl-PL" dirty="0" smtClean="0"/>
              <a:t> business ca</a:t>
            </a:r>
            <a:r>
              <a:rPr lang="en-US" dirty="0" smtClean="0"/>
              <a:t>used</a:t>
            </a:r>
            <a:r>
              <a:rPr lang="pl-PL" dirty="0" smtClean="0"/>
              <a:t> by </a:t>
            </a:r>
            <a:r>
              <a:rPr lang="en-US" dirty="0" smtClean="0"/>
              <a:t>increase</a:t>
            </a:r>
            <a:r>
              <a:rPr lang="pl-PL" dirty="0" smtClean="0"/>
              <a:t> in </a:t>
            </a:r>
            <a:r>
              <a:rPr lang="pl-PL" smtClean="0"/>
              <a:t>the </a:t>
            </a:r>
            <a:r>
              <a:rPr lang="en-US" dirty="0" smtClean="0"/>
              <a:t>numb</a:t>
            </a:r>
            <a:r>
              <a:rPr lang="pl-PL" dirty="0" smtClean="0"/>
              <a:t>er of </a:t>
            </a:r>
            <a:r>
              <a:rPr lang="en-US" dirty="0" smtClean="0"/>
              <a:t>customers</a:t>
            </a:r>
            <a:r>
              <a:rPr lang="pl-PL" dirty="0" smtClean="0"/>
              <a:t> </a:t>
            </a:r>
            <a:r>
              <a:rPr lang="en-US" dirty="0" smtClean="0"/>
              <a:t>who</a:t>
            </a:r>
            <a:r>
              <a:rPr lang="pl-PL" dirty="0" smtClean="0"/>
              <a:t> </a:t>
            </a:r>
            <a:r>
              <a:rPr lang="en-US" dirty="0" smtClean="0"/>
              <a:t>have</a:t>
            </a:r>
            <a:r>
              <a:rPr lang="pl-PL" dirty="0" smtClean="0"/>
              <a:t> </a:t>
            </a:r>
            <a:r>
              <a:rPr lang="en-US" dirty="0" smtClean="0"/>
              <a:t>defaulted</a:t>
            </a:r>
            <a:r>
              <a:rPr lang="pl-PL" dirty="0" smtClean="0"/>
              <a:t> on </a:t>
            </a:r>
            <a:r>
              <a:rPr lang="en-US" dirty="0" smtClean="0"/>
              <a:t>loans.</a:t>
            </a:r>
          </a:p>
          <a:p>
            <a:pPr lvl="0" algn="just"/>
            <a:r>
              <a:rPr lang="en-US" dirty="0" smtClean="0"/>
              <a:t>The use of predictive analytics models in order to </a:t>
            </a:r>
            <a:r>
              <a:rPr lang="en-US" dirty="0"/>
              <a:t>reduce risk of loan default and credit </a:t>
            </a:r>
            <a:r>
              <a:rPr lang="en-US" dirty="0" smtClean="0"/>
              <a:t>fraud.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GOAL OF THE PREDICTIVE ANALYSIS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Developing a model that can be used to </a:t>
            </a:r>
            <a:r>
              <a:rPr lang="en-US" dirty="0"/>
              <a:t>predict </a:t>
            </a:r>
            <a:r>
              <a:rPr lang="en-US" dirty="0" smtClean="0"/>
              <a:t>the </a:t>
            </a:r>
            <a:r>
              <a:rPr lang="en-US" dirty="0"/>
              <a:t>risk of customer </a:t>
            </a:r>
            <a:r>
              <a:rPr lang="en-US" dirty="0" smtClean="0"/>
              <a:t>default, in particular:</a:t>
            </a:r>
          </a:p>
          <a:p>
            <a:pPr algn="just"/>
            <a:r>
              <a:rPr lang="en-US" dirty="0" smtClean="0"/>
              <a:t>How </a:t>
            </a:r>
            <a:r>
              <a:rPr lang="en-US" dirty="0"/>
              <a:t>does the probability of default payment vary by categories of different demographic variables?</a:t>
            </a:r>
          </a:p>
          <a:p>
            <a:pPr algn="just"/>
            <a:r>
              <a:rPr lang="en-US" dirty="0"/>
              <a:t>Which variables are the strongest predictors of default payment</a:t>
            </a:r>
            <a:r>
              <a:rPr lang="en-US" dirty="0" smtClean="0"/>
              <a:t>?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7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dataset contains information on default payments, demographic factors, credit data, history of payment, and bill statements of credit card clients in Taiwan from April 2005 to September 2005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30,000 instances of </a:t>
            </a:r>
            <a:r>
              <a:rPr lang="en-US" dirty="0" smtClean="0"/>
              <a:t>customers and 25 features </a:t>
            </a:r>
          </a:p>
          <a:p>
            <a:pPr marL="76200" indent="0" algn="just">
              <a:buNone/>
            </a:pPr>
            <a:endParaRPr lang="en-US" dirty="0" smtClean="0"/>
          </a:p>
          <a:p>
            <a:pPr marL="7620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95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AND SECURITY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Data management plan addressing data security challenges.</a:t>
            </a:r>
          </a:p>
          <a:p>
            <a:pPr algn="just"/>
            <a:r>
              <a:rPr lang="en-US" dirty="0"/>
              <a:t>Overall architecture maintaining security at all levels - from the database and storage system to the network, computing and other supporting tools.</a:t>
            </a:r>
          </a:p>
          <a:p>
            <a:pPr algn="just"/>
            <a:r>
              <a:rPr lang="en-US" dirty="0"/>
              <a:t>Security access control including establishing „least privilege”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92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SCIENCE PROCESS FRAMEWORK</a:t>
            </a: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244556" y="1551398"/>
            <a:ext cx="1554480" cy="1890445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REVIEW</a:t>
            </a:r>
            <a:endParaRPr lang="en" sz="1800" dirty="0" smtClean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Source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(Existing and New)</a:t>
            </a:r>
            <a:endParaRPr lang="en" sz="1800" dirty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 smtClean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4961930" y="1561670"/>
            <a:ext cx="1554480" cy="1890445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PREDICT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lvl="0" algn="ctr"/>
            <a:r>
              <a:rPr lang="en" sz="1800" dirty="0" smtClean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Define </a:t>
            </a:r>
            <a:r>
              <a:rPr lang="en-US" sz="1800" dirty="0" smtClean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default risk categories</a:t>
            </a:r>
            <a:r>
              <a:rPr lang="en" sz="1800" dirty="0" smtClean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585912" y="1551397"/>
            <a:ext cx="1554480" cy="1890445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Select &amp; optimize algorithm for predictions </a:t>
            </a:r>
            <a:endParaRPr sz="1800" dirty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33" name="Shape 248"/>
          <p:cNvSpPr/>
          <p:nvPr/>
        </p:nvSpPr>
        <p:spPr>
          <a:xfrm>
            <a:off x="7345139" y="1561670"/>
            <a:ext cx="1554480" cy="1890445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DECIDE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Make business decisions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cxnSp>
        <p:nvCxnSpPr>
          <p:cNvPr id="34" name="Shape 251"/>
          <p:cNvCxnSpPr/>
          <p:nvPr/>
        </p:nvCxnSpPr>
        <p:spPr>
          <a:xfrm flipV="1">
            <a:off x="6617280" y="2573954"/>
            <a:ext cx="626989" cy="1"/>
          </a:xfrm>
          <a:prstGeom prst="straightConnector1">
            <a:avLst/>
          </a:prstGeom>
          <a:noFill/>
          <a:ln w="9525" cap="flat" cmpd="sng">
            <a:solidFill>
              <a:srgbClr val="F55C21"/>
            </a:solidFill>
            <a:prstDash val="dash"/>
            <a:round/>
            <a:headEnd type="diamond" w="lg" len="lg"/>
            <a:tailEnd type="diamond" w="lg" len="lg"/>
          </a:ln>
        </p:spPr>
      </p:cxnSp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41" y="2512308"/>
            <a:ext cx="762066" cy="13412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441" y="2506893"/>
            <a:ext cx="762066" cy="134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89" y="0"/>
            <a:ext cx="8589195" cy="3493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analysis@creditone.com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26343" y="4438482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Encode Sans" panose="020B0604020202020204" charset="0"/>
              </a:rPr>
              <a:t>Credit</a:t>
            </a:r>
            <a:r>
              <a:rPr lang="pl-PL" sz="2000" b="1" dirty="0" smtClean="0">
                <a:solidFill>
                  <a:schemeClr val="bg1"/>
                </a:solidFill>
                <a:latin typeface="Encode Sans" panose="020B0604020202020204" charset="0"/>
              </a:rPr>
              <a:t> </a:t>
            </a:r>
            <a:r>
              <a:rPr lang="pl-PL" sz="2000" b="1" dirty="0">
                <a:solidFill>
                  <a:schemeClr val="bg1"/>
                </a:solidFill>
                <a:latin typeface="Encode Sans" panose="020B0604020202020204" charset="0"/>
              </a:rPr>
              <a:t>One</a:t>
            </a:r>
            <a:endParaRPr lang="en-US" sz="2000" b="1" dirty="0">
              <a:solidFill>
                <a:schemeClr val="bg1"/>
              </a:solidFill>
              <a:latin typeface="Encode Sa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07" y="3748150"/>
            <a:ext cx="814785" cy="6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221</Words>
  <Application>Microsoft Office PowerPoint</Application>
  <PresentationFormat>On-screen Show (16:9)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Encode Sans ExtraLight</vt:lpstr>
      <vt:lpstr>Encode Sans</vt:lpstr>
      <vt:lpstr>Arial</vt:lpstr>
      <vt:lpstr>Laertes template</vt:lpstr>
      <vt:lpstr> Credit Risk of Default  - Predictive Analysis - </vt:lpstr>
      <vt:lpstr>PROBLEM STATEMENT &amp; PROPOSED SOLUTION</vt:lpstr>
      <vt:lpstr>GOAL OF THE PREDICTIVE ANALYSIS</vt:lpstr>
      <vt:lpstr>DATASET</vt:lpstr>
      <vt:lpstr>DATA MANAGEMENT AND SECURITY </vt:lpstr>
      <vt:lpstr>DATA SCIENCE PROCESS FRAMEWORK</vt:lpstr>
      <vt:lpstr> analysis@creditone.com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of Default - Prediction -</dc:title>
  <dc:creator>Ewa Lipska</dc:creator>
  <cp:lastModifiedBy>Ewa Lipska</cp:lastModifiedBy>
  <cp:revision>19</cp:revision>
  <dcterms:modified xsi:type="dcterms:W3CDTF">2018-04-10T18:32:05Z</dcterms:modified>
</cp:coreProperties>
</file>