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88" r:id="rId4"/>
    <p:sldId id="287" r:id="rId5"/>
    <p:sldId id="285" r:id="rId6"/>
    <p:sldId id="291" r:id="rId7"/>
    <p:sldId id="290" r:id="rId8"/>
    <p:sldId id="294" r:id="rId9"/>
    <p:sldId id="302" r:id="rId10"/>
    <p:sldId id="299" r:id="rId11"/>
    <p:sldId id="293" r:id="rId12"/>
    <p:sldId id="292" r:id="rId13"/>
    <p:sldId id="305" r:id="rId14"/>
  </p:sldIdLst>
  <p:sldSz cx="9144000" cy="5143500" type="screen16x9"/>
  <p:notesSz cx="6858000" cy="9144000"/>
  <p:embeddedFontLst>
    <p:embeddedFont>
      <p:font typeface="Ebrima" panose="02000000000000000000" pitchFamily="2" charset="0"/>
      <p:regular r:id="rId16"/>
      <p:bold r:id="rId17"/>
    </p:embeddedFont>
    <p:embeddedFont>
      <p:font typeface="Encode Sans" panose="020B0604020202020204" charset="0"/>
      <p:regular r:id="rId18"/>
      <p:bold r:id="rId19"/>
    </p:embeddedFont>
    <p:embeddedFont>
      <p:font typeface="Encode Sans ExtraLight" panose="020B0604020202020204" charset="0"/>
      <p:regular r:id="rId2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wa Lipska" initials="EL" lastIdx="1" clrIdx="0">
    <p:extLst>
      <p:ext uri="{19B8F6BF-5375-455C-9EA6-DF929625EA0E}">
        <p15:presenceInfo xmlns:p15="http://schemas.microsoft.com/office/powerpoint/2012/main" userId="90148fe5d3034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C4BB9F-EC61-41FD-9C68-63A7EA92AFCA}">
  <a:tblStyle styleId="{93C4BB9F-EC61-41FD-9C68-63A7EA92A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7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0422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16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46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6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38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78" name="Shape 78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211575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lg" len="lg"/>
              <a:tailEnd type="diamond" w="lg" len="lg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6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9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rPr>
              <a:t>‹#›</a:t>
            </a:fld>
            <a:endParaRPr sz="1300" b="1" dirty="0">
              <a:solidFill>
                <a:srgbClr val="27272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0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pl-PL" sz="4000" dirty="0"/>
            </a:br>
            <a:br>
              <a:rPr lang="pl-PL" sz="4000" dirty="0"/>
            </a:br>
            <a:r>
              <a:rPr lang="en-US" sz="4000" dirty="0"/>
              <a:t>Power Management </a:t>
            </a:r>
            <a:br>
              <a:rPr lang="en-US" sz="4000" dirty="0"/>
            </a:br>
            <a:r>
              <a:rPr lang="en-US" sz="4000" dirty="0"/>
              <a:t>in Smart Homes</a:t>
            </a:r>
            <a:br>
              <a:rPr lang="pl-PL" dirty="0"/>
            </a:br>
            <a:br>
              <a:rPr lang="pl-PL" sz="2800" dirty="0"/>
            </a:br>
            <a:r>
              <a:rPr lang="en-US" sz="2800" dirty="0"/>
              <a:t> </a:t>
            </a:r>
            <a:r>
              <a:rPr lang="pl-PL" sz="2800" dirty="0"/>
              <a:t>- </a:t>
            </a:r>
            <a:r>
              <a:rPr lang="en-US" sz="2800" dirty="0"/>
              <a:t>Power Usage Analytics </a:t>
            </a:r>
            <a:r>
              <a:rPr lang="pl-PL" sz="2800" dirty="0"/>
              <a:t>-</a:t>
            </a:r>
            <a:br>
              <a:rPr lang="pl-PL" sz="2800" dirty="0"/>
            </a:br>
            <a:br>
              <a:rPr lang="pl-PL" sz="2800" dirty="0"/>
            </a:br>
            <a:br>
              <a:rPr lang="pl-PL" sz="28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738978" y="4463013"/>
            <a:ext cx="1665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Encode Sans" panose="020B0604020202020204" charset="0"/>
              </a:rPr>
              <a:t>IOT Analytics</a:t>
            </a:r>
          </a:p>
        </p:txBody>
      </p:sp>
      <p:grpSp>
        <p:nvGrpSpPr>
          <p:cNvPr id="15" name="Shape 520"/>
          <p:cNvGrpSpPr/>
          <p:nvPr/>
        </p:nvGrpSpPr>
        <p:grpSpPr>
          <a:xfrm>
            <a:off x="4125764" y="3897400"/>
            <a:ext cx="892268" cy="566620"/>
            <a:chOff x="4610450" y="3703750"/>
            <a:chExt cx="453050" cy="332175"/>
          </a:xfrm>
        </p:grpSpPr>
        <p:sp>
          <p:nvSpPr>
            <p:cNvPr id="16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199" y="0"/>
            <a:ext cx="7834045" cy="575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pl-PL" sz="2400" b="1" dirty="0">
                <a:latin typeface="Encode Sans" panose="020B0604020202020204" charset="0"/>
              </a:rPr>
              <a:t>Submeter # 3: </a:t>
            </a:r>
            <a:r>
              <a:rPr lang="en-US" sz="2400" b="1" dirty="0">
                <a:latin typeface="Encode Sans" panose="020B0604020202020204" charset="0"/>
              </a:rPr>
              <a:t>power</a:t>
            </a:r>
            <a:r>
              <a:rPr lang="pl-PL" sz="2400" b="1" dirty="0">
                <a:latin typeface="Encode Sans" panose="020B0604020202020204" charset="0"/>
              </a:rPr>
              <a:t> </a:t>
            </a:r>
            <a:r>
              <a:rPr lang="en-US" sz="2400" b="1" dirty="0">
                <a:latin typeface="Encode Sans" panose="020B0604020202020204" charset="0"/>
              </a:rPr>
              <a:t>measurements</a:t>
            </a:r>
            <a:r>
              <a:rPr lang="pl-PL" sz="2400" b="1" dirty="0">
                <a:latin typeface="Encode Sans" panose="020B0604020202020204" charset="0"/>
              </a:rPr>
              <a:t> (in </a:t>
            </a:r>
            <a:r>
              <a:rPr lang="en-US" sz="2400" b="1" dirty="0">
                <a:latin typeface="Encode Sans" panose="020B0604020202020204" charset="0"/>
              </a:rPr>
              <a:t>watt-hours</a:t>
            </a:r>
            <a:r>
              <a:rPr lang="pl-PL" sz="2400" b="1" dirty="0">
                <a:latin typeface="Encode Sans" panose="020B0604020202020204" charset="0"/>
              </a:rPr>
              <a:t>)  </a:t>
            </a:r>
            <a:endParaRPr sz="2400" b="1" dirty="0">
              <a:solidFill>
                <a:srgbClr val="FFFFFF"/>
              </a:solidFill>
              <a:latin typeface="Encode Sans" panose="020B0604020202020204" charset="0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70" y="644349"/>
            <a:ext cx="4651101" cy="38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1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600" y="1028700"/>
            <a:ext cx="7497000" cy="2946300"/>
          </a:xfrm>
        </p:spPr>
        <p:txBody>
          <a:bodyPr/>
          <a:lstStyle/>
          <a:p>
            <a:pPr algn="just"/>
            <a:r>
              <a:rPr lang="en-US" sz="2200" dirty="0">
                <a:latin typeface="Encode Sans" panose="020B0604020202020204" charset="0"/>
              </a:rPr>
              <a:t>More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precise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analysis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requires improvements </a:t>
            </a:r>
            <a:r>
              <a:rPr lang="pl-PL" sz="2200" dirty="0">
                <a:latin typeface="Encode Sans" panose="020B0604020202020204" charset="0"/>
              </a:rPr>
              <a:t>in</a:t>
            </a:r>
            <a:r>
              <a:rPr lang="en-US" sz="2200" dirty="0">
                <a:latin typeface="Encode Sans" panose="020B0604020202020204" charset="0"/>
              </a:rPr>
              <a:t> fu</a:t>
            </a:r>
            <a:r>
              <a:rPr lang="pl-PL" sz="2200" dirty="0">
                <a:latin typeface="Encode Sans" panose="020B0604020202020204" charset="0"/>
              </a:rPr>
              <a:t>rther</a:t>
            </a:r>
            <a:r>
              <a:rPr lang="en-US" sz="2200" dirty="0">
                <a:latin typeface="Encode Sans" panose="020B0604020202020204" charset="0"/>
              </a:rPr>
              <a:t> data collection</a:t>
            </a:r>
            <a:endParaRPr lang="pl-PL" sz="2200" dirty="0">
              <a:latin typeface="Encode Sans" panose="020B0604020202020204" charset="0"/>
            </a:endParaRPr>
          </a:p>
          <a:p>
            <a:pPr algn="just"/>
            <a:r>
              <a:rPr lang="pl-PL" sz="2200" dirty="0">
                <a:latin typeface="Encode Sans" panose="020B0604020202020204" charset="0"/>
              </a:rPr>
              <a:t>Data </a:t>
            </a:r>
            <a:r>
              <a:rPr lang="en-US" sz="2200" dirty="0">
                <a:latin typeface="Encode Sans" panose="020B0604020202020204" charset="0"/>
              </a:rPr>
              <a:t>regarding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sub</a:t>
            </a:r>
            <a:r>
              <a:rPr lang="pl-PL" sz="2200" dirty="0">
                <a:latin typeface="Encode Sans" panose="020B0604020202020204" charset="0"/>
              </a:rPr>
              <a:t>-</a:t>
            </a:r>
            <a:r>
              <a:rPr lang="en-US" sz="2200" dirty="0">
                <a:latin typeface="Encode Sans" panose="020B0604020202020204" charset="0"/>
              </a:rPr>
              <a:t>meter</a:t>
            </a:r>
            <a:r>
              <a:rPr lang="pl-PL" sz="2200" dirty="0">
                <a:latin typeface="Encode Sans" panose="020B0604020202020204" charset="0"/>
              </a:rPr>
              <a:t> # 3 </a:t>
            </a:r>
            <a:r>
              <a:rPr lang="en-US" sz="2200" dirty="0">
                <a:latin typeface="Encode Sans" panose="020B0604020202020204" charset="0"/>
              </a:rPr>
              <a:t>should</a:t>
            </a:r>
            <a:r>
              <a:rPr lang="pl-PL" sz="2200" dirty="0">
                <a:latin typeface="Encode Sans" panose="020B0604020202020204" charset="0"/>
              </a:rPr>
              <a:t> be </a:t>
            </a:r>
            <a:r>
              <a:rPr lang="en-US" sz="2200" dirty="0">
                <a:latin typeface="Encode Sans" panose="020B0604020202020204" charset="0"/>
              </a:rPr>
              <a:t>d</a:t>
            </a:r>
            <a:r>
              <a:rPr lang="pl-PL" sz="2200" dirty="0">
                <a:latin typeface="Encode Sans" panose="020B0604020202020204" charset="0"/>
              </a:rPr>
              <a:t>i</a:t>
            </a:r>
            <a:r>
              <a:rPr lang="en-US" sz="2200" dirty="0">
                <a:latin typeface="Encode Sans" panose="020B0604020202020204" charset="0"/>
              </a:rPr>
              <a:t>vided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into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two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categories</a:t>
            </a:r>
            <a:r>
              <a:rPr lang="pl-PL" sz="2200" dirty="0">
                <a:latin typeface="Encode Sans" panose="020B0604020202020204" charset="0"/>
              </a:rPr>
              <a:t>: </a:t>
            </a:r>
            <a:r>
              <a:rPr lang="en-US" sz="2200" dirty="0">
                <a:latin typeface="Encode Sans" panose="020B0604020202020204" charset="0"/>
              </a:rPr>
              <a:t>water</a:t>
            </a:r>
            <a:r>
              <a:rPr lang="pl-PL" sz="2200" dirty="0">
                <a:latin typeface="Encode Sans" panose="020B0604020202020204" charset="0"/>
              </a:rPr>
              <a:t>-</a:t>
            </a:r>
            <a:r>
              <a:rPr lang="en-US" sz="2200" dirty="0">
                <a:latin typeface="Encode Sans" panose="020B0604020202020204" charset="0"/>
              </a:rPr>
              <a:t>heater</a:t>
            </a:r>
            <a:r>
              <a:rPr lang="pl-PL" sz="2200" dirty="0">
                <a:latin typeface="Encode Sans" panose="020B0604020202020204" charset="0"/>
              </a:rPr>
              <a:t> and AC, as </a:t>
            </a:r>
            <a:r>
              <a:rPr lang="en-US" sz="2200" dirty="0">
                <a:latin typeface="Encode Sans" panose="020B0604020202020204" charset="0"/>
              </a:rPr>
              <a:t>two</a:t>
            </a:r>
            <a:r>
              <a:rPr lang="pl-PL" sz="2200" dirty="0">
                <a:latin typeface="Encode Sans" panose="020B0604020202020204" charset="0"/>
              </a:rPr>
              <a:t> most </a:t>
            </a:r>
            <a:r>
              <a:rPr lang="en-US" sz="2200" dirty="0">
                <a:latin typeface="Encode Sans" panose="020B0604020202020204" charset="0"/>
              </a:rPr>
              <a:t>energy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consuming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appliances</a:t>
            </a:r>
          </a:p>
          <a:p>
            <a:pPr algn="just"/>
            <a:r>
              <a:rPr lang="en-US" sz="2200" dirty="0">
                <a:latin typeface="Encode Sans" panose="020B0604020202020204" charset="0"/>
              </a:rPr>
              <a:t>Additional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information</a:t>
            </a:r>
            <a:r>
              <a:rPr lang="pl-PL" sz="2200" dirty="0">
                <a:latin typeface="Encode Sans" panose="020B0604020202020204" charset="0"/>
              </a:rPr>
              <a:t> about AC </a:t>
            </a:r>
            <a:r>
              <a:rPr lang="en-US" sz="2200" dirty="0">
                <a:latin typeface="Encode Sans" panose="020B0604020202020204" charset="0"/>
              </a:rPr>
              <a:t>temperature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setting</a:t>
            </a:r>
            <a:r>
              <a:rPr lang="pl-PL" sz="2200" dirty="0">
                <a:latin typeface="Encode Sans" panose="020B0604020202020204" charset="0"/>
              </a:rPr>
              <a:t> point </a:t>
            </a:r>
          </a:p>
          <a:p>
            <a:pPr algn="just"/>
            <a:r>
              <a:rPr lang="pl-PL" sz="2200" dirty="0">
                <a:latin typeface="Encode Sans" panose="020B0604020202020204" charset="0"/>
              </a:rPr>
              <a:t>Information </a:t>
            </a:r>
            <a:r>
              <a:rPr lang="en-US" sz="2200" dirty="0">
                <a:latin typeface="Encode Sans" panose="020B0604020202020204" charset="0"/>
              </a:rPr>
              <a:t>about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local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weather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conditions</a:t>
            </a:r>
          </a:p>
          <a:p>
            <a:endParaRPr lang="pl-PL" dirty="0"/>
          </a:p>
          <a:p>
            <a:r>
              <a:rPr lang="pl-PL" dirty="0"/>
              <a:t> </a:t>
            </a:r>
          </a:p>
          <a:p>
            <a:pPr marL="7620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889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400" dirty="0"/>
              <a:t>Data management &amp; </a:t>
            </a:r>
            <a:r>
              <a:rPr lang="en-US" sz="2400" dirty="0"/>
              <a:t>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l-PL" sz="2200" dirty="0">
                <a:latin typeface="Encode Sans" panose="020B0604020202020204" charset="0"/>
              </a:rPr>
              <a:t>Data management plan </a:t>
            </a:r>
            <a:r>
              <a:rPr lang="en-US" sz="2200" dirty="0">
                <a:solidFill>
                  <a:schemeClr val="bg1"/>
                </a:solidFill>
                <a:latin typeface="Encode Sans" panose="020B0604020202020204" charset="0"/>
              </a:rPr>
              <a:t>addressing</a:t>
            </a:r>
            <a:r>
              <a:rPr lang="pl-PL" sz="2200" dirty="0">
                <a:latin typeface="Encode Sans" panose="020B0604020202020204" charset="0"/>
              </a:rPr>
              <a:t> data </a:t>
            </a:r>
            <a:r>
              <a:rPr lang="en-US" sz="2200" dirty="0">
                <a:latin typeface="Encode Sans" panose="020B0604020202020204" charset="0"/>
              </a:rPr>
              <a:t>security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challenges</a:t>
            </a:r>
            <a:r>
              <a:rPr lang="pl-PL" sz="2200" dirty="0">
                <a:latin typeface="Encode Sans" panose="020B0604020202020204" charset="0"/>
              </a:rPr>
              <a:t>.</a:t>
            </a:r>
          </a:p>
          <a:p>
            <a:pPr algn="just"/>
            <a:r>
              <a:rPr lang="en-US" sz="2200" dirty="0">
                <a:latin typeface="Encode Sans" panose="020B0604020202020204" charset="0"/>
              </a:rPr>
              <a:t>Overall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architecture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maintaining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security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at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all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levels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- from the database and storage system to the network, comput</a:t>
            </a:r>
            <a:r>
              <a:rPr lang="pl-PL" sz="2200" dirty="0">
                <a:latin typeface="Encode Sans" panose="020B0604020202020204" charset="0"/>
              </a:rPr>
              <a:t>ing</a:t>
            </a:r>
            <a:r>
              <a:rPr lang="en-US" sz="2200" dirty="0">
                <a:latin typeface="Encode Sans" panose="020B0604020202020204" charset="0"/>
              </a:rPr>
              <a:t> and other supporting tools</a:t>
            </a:r>
            <a:r>
              <a:rPr lang="pl-PL" sz="2200" dirty="0">
                <a:latin typeface="Encode Sans" panose="020B0604020202020204" charset="0"/>
              </a:rPr>
              <a:t>.</a:t>
            </a:r>
          </a:p>
          <a:p>
            <a:pPr algn="just"/>
            <a:r>
              <a:rPr lang="pl-PL" sz="2200" dirty="0">
                <a:latin typeface="Encode Sans" panose="020B0604020202020204" charset="0"/>
              </a:rPr>
              <a:t>Security </a:t>
            </a:r>
            <a:r>
              <a:rPr lang="en-US" sz="2200" dirty="0">
                <a:latin typeface="Encode Sans" panose="020B0604020202020204" charset="0"/>
              </a:rPr>
              <a:t>access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control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including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establishing</a:t>
            </a:r>
            <a:r>
              <a:rPr lang="pl-PL" sz="2200" dirty="0">
                <a:latin typeface="Encode Sans" panose="020B0604020202020204" charset="0"/>
              </a:rPr>
              <a:t> „</a:t>
            </a:r>
            <a:r>
              <a:rPr lang="en-US" sz="2200" dirty="0">
                <a:latin typeface="Encode Sans" panose="020B0604020202020204" charset="0"/>
              </a:rPr>
              <a:t>least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privilege</a:t>
            </a:r>
            <a:r>
              <a:rPr lang="pl-PL" sz="2200" dirty="0">
                <a:latin typeface="Encode Sans" panose="020B0604020202020204" charset="0"/>
              </a:rPr>
              <a:t>” </a:t>
            </a:r>
            <a:r>
              <a:rPr lang="en-ZW" sz="2200" dirty="0">
                <a:latin typeface="Encode Sans" panose="020B0604020202020204" charset="0"/>
              </a:rPr>
              <a:t>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831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 idx="4294967295"/>
          </p:nvPr>
        </p:nvSpPr>
        <p:spPr>
          <a:xfrm>
            <a:off x="105104" y="1387011"/>
            <a:ext cx="4466896" cy="375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200"/>
              </a:spcBef>
            </a:pPr>
            <a:br>
              <a:rPr lang="pl-PL" dirty="0">
                <a:solidFill>
                  <a:schemeClr val="bg1"/>
                </a:solidFill>
                <a:latin typeface="Encode Sans" panose="020B0604020202020204" charset="0"/>
              </a:rPr>
            </a:br>
            <a:br>
              <a:rPr lang="pl-PL" dirty="0">
                <a:solidFill>
                  <a:schemeClr val="bg1"/>
                </a:solidFill>
                <a:latin typeface="Encode Sans" panose="020B0604020202020204" charset="0"/>
              </a:rPr>
            </a:br>
            <a:br>
              <a:rPr lang="pl-PL" dirty="0">
                <a:solidFill>
                  <a:schemeClr val="bg1"/>
                </a:solidFill>
                <a:latin typeface="Encode Sans" panose="020B0604020202020204" charset="0"/>
              </a:rPr>
            </a:br>
            <a:br>
              <a:rPr lang="pl-PL" dirty="0">
                <a:solidFill>
                  <a:schemeClr val="bg1"/>
                </a:solidFill>
                <a:latin typeface="Encode Sans" panose="020B0604020202020204" charset="0"/>
              </a:rPr>
            </a:br>
            <a:br>
              <a:rPr lang="pl-PL" dirty="0">
                <a:solidFill>
                  <a:schemeClr val="bg1"/>
                </a:solidFill>
                <a:latin typeface="Encode Sans" panose="020B0604020202020204" charset="0"/>
              </a:rPr>
            </a:br>
            <a:br>
              <a:rPr lang="pl-PL" dirty="0">
                <a:solidFill>
                  <a:schemeClr val="bg1"/>
                </a:solidFill>
                <a:latin typeface="Encode Sans" panose="020B0604020202020204" charset="0"/>
              </a:rPr>
            </a:br>
            <a:r>
              <a:rPr lang="en-US" dirty="0">
                <a:solidFill>
                  <a:schemeClr val="bg1"/>
                </a:solidFill>
                <a:latin typeface="Encode Sans" panose="020B0604020202020204" charset="0"/>
              </a:rPr>
              <a:t>IOT Analytics</a:t>
            </a:r>
            <a:endParaRPr dirty="0">
              <a:solidFill>
                <a:schemeClr val="bg1"/>
              </a:solidFill>
              <a:latin typeface="Encode Sans" panose="020B0604020202020204" charset="0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1026" name="Picture 2" descr="http://885thejewel.com/wp-content/uploads/yourstoryc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83" y="0"/>
            <a:ext cx="6541517" cy="35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Shape 520"/>
          <p:cNvGrpSpPr/>
          <p:nvPr/>
        </p:nvGrpSpPr>
        <p:grpSpPr>
          <a:xfrm>
            <a:off x="525045" y="3265230"/>
            <a:ext cx="936164" cy="630620"/>
            <a:chOff x="4610450" y="3703750"/>
            <a:chExt cx="453050" cy="332175"/>
          </a:xfrm>
        </p:grpSpPr>
        <p:sp>
          <p:nvSpPr>
            <p:cNvPr id="6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l-PL" sz="2400" dirty="0">
                <a:latin typeface="Encode Sans" panose="020B0604020202020204" charset="0"/>
              </a:rPr>
              <a:t>Energea’s </a:t>
            </a:r>
            <a:r>
              <a:rPr lang="en-US" sz="2400" dirty="0">
                <a:latin typeface="Encode Sans" panose="020B0604020202020204" charset="0"/>
              </a:rPr>
              <a:t>goal</a:t>
            </a:r>
            <a:endParaRPr lang="en-US" sz="24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811658"/>
            <a:ext cx="7497000" cy="3334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76200" lvl="0" indent="0" algn="ctr">
              <a:buNone/>
            </a:pPr>
            <a:endParaRPr lang="pl-PL" b="1" dirty="0">
              <a:latin typeface="Encode Sans" panose="020B0604020202020204" charset="0"/>
            </a:endParaRPr>
          </a:p>
          <a:p>
            <a:pPr marL="76200" lvl="0" indent="0" algn="ctr">
              <a:buNone/>
            </a:pPr>
            <a:r>
              <a:rPr lang="en-US" b="1" dirty="0">
                <a:latin typeface="Encode Sans" panose="020B0604020202020204" charset="0"/>
              </a:rPr>
              <a:t>Grow the business in the smart home market</a:t>
            </a:r>
            <a:endParaRPr lang="pl-PL" b="1" dirty="0">
              <a:latin typeface="Encode Sans" panose="020B0604020202020204" charset="0"/>
            </a:endParaRPr>
          </a:p>
          <a:p>
            <a:pPr marL="76200" lvl="0" indent="0" algn="ctr">
              <a:buNone/>
            </a:pPr>
            <a:endParaRPr lang="pl-PL" dirty="0">
              <a:latin typeface="Encode Sans" panose="020B060402020202020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How </a:t>
            </a:r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IOT Analytics </a:t>
            </a:r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contribute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achieving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algn="just"/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Insight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into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the data</a:t>
            </a:r>
          </a:p>
          <a:p>
            <a:pPr algn="just"/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Initial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recommendations</a:t>
            </a:r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just"/>
            <a:r>
              <a:rPr lang="pl-PL" dirty="0">
                <a:latin typeface="Encode Sans" panose="020B0604020202020204" charset="0"/>
                <a:ea typeface="Verdana" panose="020B0604030504040204" pitchFamily="34" charset="0"/>
                <a:cs typeface="Verdana" panose="020B0604030504040204" pitchFamily="34" charset="0"/>
              </a:rPr>
              <a:t>Data management 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  <a:p>
            <a:pPr marL="7620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Households</a:t>
            </a:r>
            <a:r>
              <a:rPr lang="pl-PL" sz="2400" dirty="0"/>
              <a:t> - </a:t>
            </a:r>
            <a:r>
              <a:rPr lang="en-US" sz="2400" dirty="0"/>
              <a:t>final</a:t>
            </a:r>
            <a:r>
              <a:rPr lang="pl-PL" sz="2400" dirty="0"/>
              <a:t> </a:t>
            </a:r>
            <a:r>
              <a:rPr lang="en-US" sz="2400" dirty="0"/>
              <a:t>customer</a:t>
            </a:r>
            <a:r>
              <a:rPr lang="pl-PL" sz="2400" dirty="0"/>
              <a:t> </a:t>
            </a:r>
            <a:r>
              <a:rPr lang="en-US" sz="2400" dirty="0"/>
              <a:t>perspective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l-PL" sz="2200" dirty="0">
              <a:latin typeface="Encode Sans" panose="020B0604020202020204" charset="0"/>
            </a:endParaRPr>
          </a:p>
          <a:p>
            <a:pPr algn="just"/>
            <a:r>
              <a:rPr lang="en-US" sz="2200" dirty="0">
                <a:latin typeface="Encode Sans" panose="020B0604020202020204" charset="0"/>
              </a:rPr>
              <a:t>Energy</a:t>
            </a:r>
            <a:r>
              <a:rPr lang="pl-PL" sz="2200" dirty="0">
                <a:latin typeface="Encode Sans" panose="020B0604020202020204" charset="0"/>
              </a:rPr>
              <a:t> and </a:t>
            </a:r>
            <a:r>
              <a:rPr lang="en-US" sz="2200" dirty="0">
                <a:latin typeface="Encode Sans" panose="020B0604020202020204" charset="0"/>
              </a:rPr>
              <a:t>money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ZW" sz="2200" dirty="0">
                <a:latin typeface="Encode Sans" panose="020B0604020202020204" charset="0"/>
              </a:rPr>
              <a:t>savings</a:t>
            </a:r>
            <a:r>
              <a:rPr lang="pl-PL" sz="2200" dirty="0">
                <a:latin typeface="Encode Sans" panose="020B0604020202020204" charset="0"/>
              </a:rPr>
              <a:t> </a:t>
            </a:r>
          </a:p>
          <a:p>
            <a:pPr algn="just"/>
            <a:r>
              <a:rPr lang="en-US" sz="2200" dirty="0">
                <a:latin typeface="Encode Sans" panose="020B0604020202020204" charset="0"/>
              </a:rPr>
              <a:t>Billed</a:t>
            </a:r>
            <a:r>
              <a:rPr lang="pl-PL" sz="2200" dirty="0">
                <a:latin typeface="Encode Sans" panose="020B0604020202020204" charset="0"/>
              </a:rPr>
              <a:t> for </a:t>
            </a:r>
            <a:r>
              <a:rPr lang="en-US" sz="2200" dirty="0">
                <a:latin typeface="Encode Sans" panose="020B0604020202020204" charset="0"/>
              </a:rPr>
              <a:t>actual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power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consumption</a:t>
            </a:r>
          </a:p>
          <a:p>
            <a:pPr algn="just"/>
            <a:r>
              <a:rPr lang="en-US" sz="2200" dirty="0">
                <a:latin typeface="Encode Sans" panose="020B0604020202020204" charset="0"/>
              </a:rPr>
              <a:t>Detailed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information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enables</a:t>
            </a:r>
            <a:r>
              <a:rPr lang="pl-PL" sz="2200" dirty="0">
                <a:latin typeface="Encode Sans" panose="020B0604020202020204" charset="0"/>
              </a:rPr>
              <a:t> monitoring and </a:t>
            </a:r>
            <a:r>
              <a:rPr lang="en-US" sz="2200" dirty="0">
                <a:latin typeface="Encode Sans" panose="020B0604020202020204" charset="0"/>
              </a:rPr>
              <a:t>control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over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household power consumption</a:t>
            </a:r>
            <a:endParaRPr lang="pl-PL" sz="2200" dirty="0">
              <a:latin typeface="Encode Sans" panose="020B060402020202020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846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400" dirty="0"/>
              <a:t>Energea’s </a:t>
            </a:r>
            <a:r>
              <a:rPr lang="en-US" sz="2400" dirty="0"/>
              <a:t>perspective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l-PL" sz="2200" dirty="0">
              <a:latin typeface="Encode Sans" panose="020B0604020202020204" charset="0"/>
            </a:endParaRPr>
          </a:p>
          <a:p>
            <a:pPr algn="just"/>
            <a:r>
              <a:rPr lang="en-US" sz="2200" dirty="0">
                <a:latin typeface="Encode Sans" panose="020B0604020202020204" charset="0"/>
              </a:rPr>
              <a:t>Improving</a:t>
            </a:r>
            <a:r>
              <a:rPr lang="pl-PL" sz="2200" dirty="0">
                <a:latin typeface="Encode Sans" panose="020B0604020202020204" charset="0"/>
              </a:rPr>
              <a:t> the </a:t>
            </a:r>
            <a:r>
              <a:rPr lang="en-US" sz="2200" dirty="0">
                <a:latin typeface="Encode Sans" panose="020B0604020202020204" charset="0"/>
              </a:rPr>
              <a:t>customer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experience</a:t>
            </a:r>
            <a:r>
              <a:rPr lang="pl-PL" sz="2200" dirty="0">
                <a:latin typeface="Encode Sans" panose="020B0604020202020204" charset="0"/>
              </a:rPr>
              <a:t> to </a:t>
            </a:r>
            <a:r>
              <a:rPr lang="en-ZW" sz="2200" dirty="0">
                <a:latin typeface="Encode Sans" panose="020B0604020202020204" charset="0"/>
              </a:rPr>
              <a:t>manage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power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consumption</a:t>
            </a:r>
            <a:r>
              <a:rPr lang="pl-PL" sz="2200" dirty="0">
                <a:latin typeface="Encode Sans" panose="020B0604020202020204" charset="0"/>
              </a:rPr>
              <a:t>  </a:t>
            </a:r>
            <a:endParaRPr lang="en-US" sz="2200" dirty="0">
              <a:latin typeface="Encode Sans" panose="020B0604020202020204" charset="0"/>
            </a:endParaRPr>
          </a:p>
          <a:p>
            <a:pPr algn="just"/>
            <a:r>
              <a:rPr lang="en-US" sz="2200" dirty="0">
                <a:latin typeface="Encode Sans" panose="020B0604020202020204" charset="0"/>
              </a:rPr>
              <a:t>Achievable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through</a:t>
            </a:r>
            <a:r>
              <a:rPr lang="pl-PL" sz="2200" dirty="0">
                <a:latin typeface="Encode Sans" panose="020B0604020202020204" charset="0"/>
              </a:rPr>
              <a:t> s</a:t>
            </a:r>
            <a:r>
              <a:rPr lang="en-US" sz="2200" dirty="0">
                <a:latin typeface="Encode Sans" panose="020B0604020202020204" charset="0"/>
              </a:rPr>
              <a:t>ub-metering</a:t>
            </a:r>
            <a:r>
              <a:rPr lang="pl-PL" sz="2200" dirty="0">
                <a:latin typeface="Encode Sans" panose="020B0604020202020204" charset="0"/>
              </a:rPr>
              <a:t> devices</a:t>
            </a:r>
            <a:r>
              <a:rPr lang="en-US" sz="2200" dirty="0">
                <a:latin typeface="Encode Sans" panose="020B0604020202020204" charset="0"/>
              </a:rPr>
              <a:t> </a:t>
            </a:r>
            <a:r>
              <a:rPr lang="pl-PL" sz="2200" dirty="0">
                <a:latin typeface="Encode Sans" panose="020B0604020202020204" charset="0"/>
              </a:rPr>
              <a:t>as a </a:t>
            </a:r>
            <a:r>
              <a:rPr lang="en-US" sz="2200" dirty="0">
                <a:latin typeface="Encode Sans" panose="020B0604020202020204" charset="0"/>
              </a:rPr>
              <a:t>solution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allowing measurement of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individual unit consumption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874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400" dirty="0"/>
              <a:t>IOT Analytics’ role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l-PL" sz="2200" dirty="0">
              <a:latin typeface="Encode Sans" panose="020B0604020202020204" charset="0"/>
            </a:endParaRPr>
          </a:p>
          <a:p>
            <a:pPr algn="just"/>
            <a:r>
              <a:rPr lang="en-US" sz="2200" dirty="0">
                <a:latin typeface="Encode Sans" panose="020B0604020202020204" charset="0"/>
              </a:rPr>
              <a:t>Support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through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power usage analytics</a:t>
            </a:r>
            <a:r>
              <a:rPr lang="pl-PL" sz="2200" dirty="0">
                <a:latin typeface="Encode Sans" panose="020B0604020202020204" charset="0"/>
              </a:rPr>
              <a:t> </a:t>
            </a:r>
          </a:p>
          <a:p>
            <a:pPr algn="just"/>
            <a:r>
              <a:rPr lang="pl-PL" sz="2200" dirty="0">
                <a:latin typeface="Encode Sans" panose="020B0604020202020204" charset="0"/>
              </a:rPr>
              <a:t>D</a:t>
            </a:r>
            <a:r>
              <a:rPr lang="en-US" sz="2200" dirty="0" err="1">
                <a:latin typeface="Encode Sans" panose="020B0604020202020204" charset="0"/>
              </a:rPr>
              <a:t>evelop</a:t>
            </a:r>
            <a:r>
              <a:rPr lang="en-US" sz="2200" dirty="0">
                <a:latin typeface="Encode Sans" panose="020B0604020202020204" charset="0"/>
              </a:rPr>
              <a:t> analytics for a new set of electrical sub-metering devices used for power management in smart homes</a:t>
            </a:r>
            <a:endParaRPr lang="pl-PL" sz="2200" dirty="0">
              <a:latin typeface="Encode Sans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1026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400" dirty="0"/>
              <a:t>Power </a:t>
            </a:r>
            <a:r>
              <a:rPr lang="en-US" sz="2400" dirty="0"/>
              <a:t>usage</a:t>
            </a:r>
            <a:r>
              <a:rPr lang="pl-PL" sz="2400" dirty="0"/>
              <a:t> </a:t>
            </a:r>
            <a:r>
              <a:rPr lang="en-US" sz="2400" dirty="0"/>
              <a:t>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l-PL" sz="2200" dirty="0">
              <a:latin typeface="Encode Sans" panose="020B0604020202020204" charset="0"/>
            </a:endParaRPr>
          </a:p>
          <a:p>
            <a:pPr algn="just"/>
            <a:r>
              <a:rPr lang="en-US" sz="2200" dirty="0">
                <a:latin typeface="Encode Sans" panose="020B0604020202020204" charset="0"/>
              </a:rPr>
              <a:t>Analytics of metered data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includes: highlighting spikes, anomalies in usage pattern, growth or drop in energy consumption, changes in key impacting parameters etc.</a:t>
            </a:r>
          </a:p>
          <a:p>
            <a:pPr algn="just"/>
            <a:r>
              <a:rPr lang="en-US" sz="2200" dirty="0">
                <a:latin typeface="Encode Sans" panose="020B0604020202020204" charset="0"/>
              </a:rPr>
              <a:t>Prediction of energy consumption</a:t>
            </a:r>
          </a:p>
          <a:p>
            <a:r>
              <a:rPr lang="en-US" sz="2200" dirty="0">
                <a:latin typeface="Encode Sans" panose="020B0604020202020204" charset="0"/>
              </a:rPr>
              <a:t>Creating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energy models of buildings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74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2400" dirty="0"/>
              <a:t>Source of data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l-PL" sz="2200" dirty="0">
              <a:latin typeface="Encode Sans" panose="020B0604020202020204" charset="0"/>
            </a:endParaRPr>
          </a:p>
          <a:p>
            <a:pPr algn="just"/>
            <a:r>
              <a:rPr lang="pl-PL" sz="2200" dirty="0">
                <a:latin typeface="Encode Sans" panose="020B0604020202020204" charset="0"/>
              </a:rPr>
              <a:t>D</a:t>
            </a:r>
            <a:r>
              <a:rPr lang="en-US" sz="2200" dirty="0">
                <a:latin typeface="Encode Sans" panose="020B0604020202020204" charset="0"/>
              </a:rPr>
              <a:t>ataset containing 47 months (December 2006 – November 2010) of energy usage data from three sub-metering devices including 2075259 measurements</a:t>
            </a:r>
            <a:endParaRPr lang="pl-PL" sz="2200" dirty="0">
              <a:latin typeface="Encode Sans" panose="020B0604020202020204" charset="0"/>
            </a:endParaRPr>
          </a:p>
          <a:p>
            <a:pPr algn="just"/>
            <a:r>
              <a:rPr lang="pl-PL" sz="2200" dirty="0">
                <a:latin typeface="Encode Sans" panose="020B0604020202020204" charset="0"/>
              </a:rPr>
              <a:t>Data </a:t>
            </a:r>
            <a:r>
              <a:rPr lang="en-US" sz="2200" dirty="0">
                <a:latin typeface="Encode Sans" panose="020B0604020202020204" charset="0"/>
              </a:rPr>
              <a:t>is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stored on a </a:t>
            </a:r>
            <a:r>
              <a:rPr lang="pl-PL" sz="2200" dirty="0">
                <a:latin typeface="Encode Sans" panose="020B0604020202020204" charset="0"/>
              </a:rPr>
              <a:t>MySQL </a:t>
            </a:r>
            <a:r>
              <a:rPr lang="en-US" sz="2200" dirty="0">
                <a:latin typeface="Encode Sans" panose="020B0604020202020204" charset="0"/>
              </a:rPr>
              <a:t>database in several annual tables</a:t>
            </a:r>
            <a:endParaRPr lang="pl-PL" sz="2200" dirty="0">
              <a:latin typeface="Encode Sans" panose="020B0604020202020204" charset="0"/>
            </a:endParaRPr>
          </a:p>
          <a:p>
            <a:pPr algn="just"/>
            <a:endParaRPr lang="pl-PL" sz="2200" dirty="0">
              <a:latin typeface="Encode Sans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447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Initial</a:t>
            </a:r>
            <a:r>
              <a:rPr lang="pl-PL" sz="2400" dirty="0"/>
              <a:t> data </a:t>
            </a:r>
            <a:r>
              <a:rPr lang="en-ZW" sz="2400" dirty="0"/>
              <a:t>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200" dirty="0">
                <a:latin typeface="Encode San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Early</a:t>
            </a:r>
            <a:r>
              <a:rPr lang="pl-PL" sz="2200" dirty="0">
                <a:latin typeface="Encode San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 data </a:t>
            </a:r>
            <a:r>
              <a:rPr lang="en-US" sz="2200" dirty="0">
                <a:latin typeface="Encode San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preprocessing</a:t>
            </a:r>
            <a:r>
              <a:rPr lang="pl-PL" sz="2200" dirty="0">
                <a:latin typeface="Encode San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 and</a:t>
            </a:r>
            <a:r>
              <a:rPr lang="en-US" sz="2200" dirty="0">
                <a:latin typeface="Encode San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 exploration disclose trends</a:t>
            </a:r>
            <a:r>
              <a:rPr lang="pl-PL" sz="2200" dirty="0">
                <a:latin typeface="Encode San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 and </a:t>
            </a:r>
            <a:r>
              <a:rPr lang="en-US" sz="2200" dirty="0">
                <a:latin typeface="Encode San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permits</a:t>
            </a:r>
            <a:r>
              <a:rPr lang="pl-PL" sz="2200" dirty="0">
                <a:latin typeface="Encode San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 to </a:t>
            </a:r>
            <a:r>
              <a:rPr lang="en-US" sz="2200" dirty="0">
                <a:latin typeface="Encode Sans" panose="020B0604020202020204" charset="0"/>
              </a:rPr>
              <a:t>identify certain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recommendations</a:t>
            </a:r>
            <a:endParaRPr lang="pl-PL" sz="2200" dirty="0">
              <a:latin typeface="Encode Sans" panose="020B0604020202020204" charset="0"/>
            </a:endParaRPr>
          </a:p>
          <a:p>
            <a:pPr algn="just"/>
            <a:r>
              <a:rPr lang="en-US" sz="2200" dirty="0">
                <a:latin typeface="Encode Sans" panose="020B0604020202020204" charset="0"/>
              </a:rPr>
              <a:t>Annual</a:t>
            </a:r>
            <a:r>
              <a:rPr lang="pl-PL" sz="2200" dirty="0">
                <a:latin typeface="Encode Sans" panose="020B0604020202020204" charset="0"/>
              </a:rPr>
              <a:t> as </a:t>
            </a:r>
            <a:r>
              <a:rPr lang="en-US" sz="2200" dirty="0">
                <a:latin typeface="Encode Sans" panose="020B0604020202020204" charset="0"/>
              </a:rPr>
              <a:t>well</a:t>
            </a:r>
            <a:r>
              <a:rPr lang="pl-PL" sz="2200" dirty="0">
                <a:latin typeface="Encode Sans" panose="020B0604020202020204" charset="0"/>
              </a:rPr>
              <a:t> as </a:t>
            </a:r>
            <a:r>
              <a:rPr lang="en-US" sz="2200" dirty="0">
                <a:latin typeface="Encode Sans" panose="020B0604020202020204" charset="0"/>
              </a:rPr>
              <a:t>total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power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usage</a:t>
            </a:r>
            <a:r>
              <a:rPr lang="pl-PL" sz="2200" dirty="0">
                <a:latin typeface="Encode Sans" panose="020B0604020202020204" charset="0"/>
              </a:rPr>
              <a:t> statistics </a:t>
            </a:r>
          </a:p>
          <a:p>
            <a:pPr algn="just"/>
            <a:r>
              <a:rPr lang="en-US" sz="2200" dirty="0">
                <a:latin typeface="Encode Sans" panose="020B0604020202020204" charset="0"/>
              </a:rPr>
              <a:t>Change</a:t>
            </a:r>
            <a:r>
              <a:rPr lang="pl-PL" sz="2200" dirty="0">
                <a:latin typeface="Encode Sans" panose="020B0604020202020204" charset="0"/>
              </a:rPr>
              <a:t> in </a:t>
            </a:r>
            <a:r>
              <a:rPr lang="en-US" sz="2200" dirty="0">
                <a:latin typeface="Encode Sans" panose="020B0604020202020204" charset="0"/>
              </a:rPr>
              <a:t>power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usage betwe</a:t>
            </a:r>
            <a:r>
              <a:rPr lang="pl-PL" sz="2200" dirty="0">
                <a:latin typeface="Encode Sans" panose="020B0604020202020204" charset="0"/>
              </a:rPr>
              <a:t>en 2006 and 2009</a:t>
            </a:r>
            <a:r>
              <a:rPr lang="en-US" sz="2200" dirty="0">
                <a:latin typeface="Encode Sans" panose="020B0604020202020204" charset="0"/>
              </a:rPr>
              <a:t> within the same sub-metering</a:t>
            </a:r>
            <a:r>
              <a:rPr lang="pl-PL" sz="2200" dirty="0">
                <a:latin typeface="Encode Sans" panose="020B0604020202020204" charset="0"/>
              </a:rPr>
              <a:t> </a:t>
            </a:r>
            <a:r>
              <a:rPr lang="en-US" sz="2200" dirty="0">
                <a:latin typeface="Encode Sans" panose="020B0604020202020204" charset="0"/>
              </a:rPr>
              <a:t>device</a:t>
            </a:r>
            <a:r>
              <a:rPr lang="pl-PL" sz="2200" dirty="0">
                <a:latin typeface="Encode Sans" panose="020B0604020202020204" charset="0"/>
              </a:rPr>
              <a:t>s</a:t>
            </a:r>
          </a:p>
          <a:p>
            <a:pPr algn="just"/>
            <a:endParaRPr lang="pl-PL" sz="2200" dirty="0">
              <a:latin typeface="Encode Sans" panose="020B0604020202020204" charset="0"/>
            </a:endParaRPr>
          </a:p>
          <a:p>
            <a:pPr algn="just"/>
            <a:endParaRPr lang="pl-PL" sz="2200" dirty="0">
              <a:latin typeface="Encode Sans" panose="020B0604020202020204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dirty="0">
              <a:latin typeface="Encode Sans" panose="020B060402020202020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62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Initial</a:t>
            </a:r>
            <a:r>
              <a:rPr lang="pl-PL" sz="2400" dirty="0"/>
              <a:t> data </a:t>
            </a:r>
            <a:r>
              <a:rPr lang="en-US" sz="2400" dirty="0"/>
              <a:t>review</a:t>
            </a:r>
            <a:r>
              <a:rPr lang="pl-PL" sz="2400" dirty="0"/>
              <a:t>  </a:t>
            </a:r>
            <a:endParaRPr sz="2400" dirty="0"/>
          </a:p>
        </p:txBody>
      </p:sp>
      <p:graphicFrame>
        <p:nvGraphicFramePr>
          <p:cNvPr id="205" name="Shape 205"/>
          <p:cNvGraphicFramePr/>
          <p:nvPr>
            <p:extLst>
              <p:ext uri="{D42A27DB-BD31-4B8C-83A1-F6EECF244321}">
                <p14:modId xmlns:p14="http://schemas.microsoft.com/office/powerpoint/2010/main" val="181891016"/>
              </p:ext>
            </p:extLst>
          </p:nvPr>
        </p:nvGraphicFramePr>
        <p:xfrm>
          <a:off x="558200" y="969352"/>
          <a:ext cx="7488400" cy="3566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9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2009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power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</a:t>
                      </a:r>
                      <a:r>
                        <a:rPr lang="en-US" sz="1800" b="1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usage</a:t>
                      </a:r>
                      <a:endParaRPr lang="en-US" sz="1800" b="1" noProof="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Change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</a:t>
                      </a:r>
                      <a:r>
                        <a:rPr lang="en-US" sz="1800" b="1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between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2006-2009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Min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and max 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(</a:t>
                      </a:r>
                      <a:r>
                        <a:rPr lang="en-US" sz="1800" b="1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watt-hours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)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Sub-meter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# 1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(</a:t>
                      </a:r>
                      <a:r>
                        <a:rPr lang="en-US" sz="1800" b="0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kitchen</a:t>
                      </a: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)</a:t>
                      </a:r>
                      <a:endParaRPr sz="1800" b="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</a:t>
                      </a: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%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-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8 %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- 82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Sub-meter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# 2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(</a:t>
                      </a:r>
                      <a:r>
                        <a:rPr lang="en-US" sz="1800" b="0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laundry</a:t>
                      </a: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</a:t>
                      </a:r>
                      <a:r>
                        <a:rPr lang="en-US" sz="1800" b="0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room</a:t>
                      </a: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, </a:t>
                      </a:r>
                      <a:r>
                        <a:rPr lang="en-US" sz="1800" b="0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light</a:t>
                      </a: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)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12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%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- 31%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- 78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Sub-meter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# 3 </a:t>
                      </a: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(AC, </a:t>
                      </a:r>
                      <a:r>
                        <a:rPr lang="en-US" sz="1800" b="0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water</a:t>
                      </a: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 </a:t>
                      </a:r>
                      <a:r>
                        <a:rPr lang="en-US" sz="1800" b="0" baseline="0" noProof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heater</a:t>
                      </a:r>
                      <a:r>
                        <a:rPr lang="pl-PL" sz="1800" b="0" baseline="0" dirty="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)</a:t>
                      </a:r>
                      <a:endParaRPr sz="1800" b="0" dirty="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75</a:t>
                      </a:r>
                      <a:r>
                        <a:rPr lang="pl-PL" sz="1800" b="1" baseline="0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%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+ 18%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</a:t>
                      </a:r>
                      <a:r>
                        <a:rPr lang="pl-PL" sz="1800" b="1" dirty="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 - 31</a:t>
                      </a:r>
                      <a:endParaRPr sz="1800" b="1" dirty="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4D3D9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4D3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406</Words>
  <Application>Microsoft Office PowerPoint</Application>
  <PresentationFormat>Pokaz na ekranie (16:9)</PresentationFormat>
  <Paragraphs>84</Paragraphs>
  <Slides>13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Verdana</vt:lpstr>
      <vt:lpstr>Encode Sans ExtraLight</vt:lpstr>
      <vt:lpstr>Encode Sans</vt:lpstr>
      <vt:lpstr>Ebrima</vt:lpstr>
      <vt:lpstr>Laertes template</vt:lpstr>
      <vt:lpstr>  Power Management  in Smart Homes   - Power Usage Analytics -    </vt:lpstr>
      <vt:lpstr>Energea’s goal</vt:lpstr>
      <vt:lpstr>Households - final customer perspective</vt:lpstr>
      <vt:lpstr>Energea’s perspective</vt:lpstr>
      <vt:lpstr>IOT Analytics’ role</vt:lpstr>
      <vt:lpstr>Power usage analytics</vt:lpstr>
      <vt:lpstr>Source of data</vt:lpstr>
      <vt:lpstr>Initial data exploration</vt:lpstr>
      <vt:lpstr>Initial data review  </vt:lpstr>
      <vt:lpstr>Prezentacja programu PowerPoint</vt:lpstr>
      <vt:lpstr>Recommendations</vt:lpstr>
      <vt:lpstr>Data management &amp; security</vt:lpstr>
      <vt:lpstr>      IOT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Management  in Smart Homes   - Power Usage Analytics -  IOT Analytics</dc:title>
  <dc:creator>Ewa Lipska</dc:creator>
  <cp:lastModifiedBy>Ewa Lipska</cp:lastModifiedBy>
  <cp:revision>93</cp:revision>
  <dcterms:modified xsi:type="dcterms:W3CDTF">2018-05-30T15:16:55Z</dcterms:modified>
</cp:coreProperties>
</file>