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11" r:id="rId1"/>
  </p:sldMasterIdLst>
  <p:notesMasterIdLst>
    <p:notesMasterId r:id="rId22"/>
  </p:notesMasterIdLst>
  <p:sldIdLst>
    <p:sldId id="256" r:id="rId2"/>
    <p:sldId id="263" r:id="rId3"/>
    <p:sldId id="257" r:id="rId4"/>
    <p:sldId id="258" r:id="rId5"/>
    <p:sldId id="259" r:id="rId6"/>
    <p:sldId id="261" r:id="rId7"/>
    <p:sldId id="262" r:id="rId8"/>
    <p:sldId id="264" r:id="rId9"/>
    <p:sldId id="269" r:id="rId10"/>
    <p:sldId id="270" r:id="rId11"/>
    <p:sldId id="265" r:id="rId12"/>
    <p:sldId id="271" r:id="rId13"/>
    <p:sldId id="272" r:id="rId14"/>
    <p:sldId id="273" r:id="rId15"/>
    <p:sldId id="274" r:id="rId16"/>
    <p:sldId id="275" r:id="rId17"/>
    <p:sldId id="276" r:id="rId18"/>
    <p:sldId id="266" r:id="rId19"/>
    <p:sldId id="267" r:id="rId20"/>
    <p:sldId id="268" r:id="rId21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7DD94-BB16-48C9-95C7-378288FC2716}" type="datetimeFigureOut">
              <a:rPr lang="es-ES_tradnl" smtClean="0"/>
              <a:t>16/11/2016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6183F-57E0-4576-85BF-EB76D1CC5DF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3578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6183F-57E0-4576-85BF-EB76D1CC5DFC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4577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6183F-57E0-4576-85BF-EB76D1CC5DFC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46066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6329-25E9-47AF-BFA5-79D6387F30BB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9030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FAB9-BA9B-4BBC-A259-F32633160A99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5865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4DDA-4BC6-4CE6-B3A8-8954EB291D2A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17620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3E44-9B6F-4BE4-96A2-5190BF87699F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‹#›</a:t>
            </a:fld>
            <a:endParaRPr lang="es-ES_tradnl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4476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4FD1-E6A2-4CAA-A905-54D9E97B2DE6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‹#›</a:t>
            </a:fld>
            <a:endParaRPr lang="es-ES_tradnl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849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E17D-2AAC-44CB-A17F-52C24EA706F6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28403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D757-F038-449F-9575-1813EE8FC99C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29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7B6-7CA2-4E04-B64D-0B0FFA2EE6B7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51617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2861-17DD-4A02-9782-E989C85BD12F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1887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499E01F-A66E-4C79-BA6B-9C2AC7CB4064}" type="slidenum">
              <a:rPr lang="es-ES_tradnl" smtClean="0"/>
              <a:pPr/>
              <a:t>‹#›</a:t>
            </a:fld>
            <a:r>
              <a:rPr lang="es-ES_tradnl" dirty="0" smtClean="0"/>
              <a:t> of x</a:t>
            </a:r>
            <a:endParaRPr lang="es-ES_tradnl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95"/>
          <a:stretch/>
        </p:blipFill>
        <p:spPr>
          <a:xfrm>
            <a:off x="10473071" y="172883"/>
            <a:ext cx="588288" cy="51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6310-02E7-4543-88D6-3641F740C5A6}" type="datetime1">
              <a:rPr lang="es-ES_tradnl" smtClean="0"/>
              <a:t>16/11/2016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dirty="0" smtClean="0"/>
              <a:t>3e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4300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437D-E3B7-43F7-9A35-86ED759C85EC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66279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EA22-280F-4794-892F-3D2F0961AC91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155375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02F2-C4D3-4D0C-B710-60742282A9DC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1429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70A0-930A-4325-87FF-6AD9A7CAA589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7611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E1F0-E059-4D6C-8ACC-9EC088CF1C1E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328426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6A57-FF87-4678-93E3-395B1B2628E4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6156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536963B-5D06-4F52-B1FD-5D71635861E5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9E01F-A66E-4C79-BA6B-9C2AC7CB406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2054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  <p:sldLayoutId id="2147484024" r:id="rId13"/>
    <p:sldLayoutId id="2147484025" r:id="rId14"/>
    <p:sldLayoutId id="2147484026" r:id="rId15"/>
    <p:sldLayoutId id="2147484027" r:id="rId16"/>
    <p:sldLayoutId id="2147484028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7359" y="4631800"/>
            <a:ext cx="6738980" cy="657752"/>
          </a:xfrm>
        </p:spPr>
        <p:txBody>
          <a:bodyPr/>
          <a:lstStyle/>
          <a:p>
            <a:r>
              <a:rPr lang="es-ES_tradnl" b="1" dirty="0" smtClean="0"/>
              <a:t>COMMUNICATIONS DEPARTMENT: PROTOCOL</a:t>
            </a:r>
            <a:endParaRPr lang="es-ES_tradnl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70" y="1069391"/>
            <a:ext cx="11781010" cy="38912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154955" y="6272011"/>
            <a:ext cx="959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Boyan </a:t>
            </a:r>
            <a:r>
              <a:rPr lang="es-ES_tradnl" dirty="0" err="1" smtClean="0"/>
              <a:t>Naydenov</a:t>
            </a:r>
            <a:r>
              <a:rPr lang="es-ES_tradnl" dirty="0" smtClean="0"/>
              <a:t>, Josep Puig, Josep </a:t>
            </a:r>
            <a:r>
              <a:rPr lang="es-ES_tradnl" dirty="0" err="1" smtClean="0"/>
              <a:t>Maria</a:t>
            </a:r>
            <a:r>
              <a:rPr lang="es-ES_tradnl" dirty="0" smtClean="0"/>
              <a:t> Serra, Sergi </a:t>
            </a:r>
            <a:r>
              <a:rPr lang="es-ES_tradnl" dirty="0" err="1" smtClean="0"/>
              <a:t>Tarroc</a:t>
            </a:r>
            <a:r>
              <a:rPr lang="es-ES_tradnl" dirty="0" smtClean="0"/>
              <a:t> and </a:t>
            </a:r>
            <a:r>
              <a:rPr lang="es-ES_tradnl" b="1" dirty="0" smtClean="0"/>
              <a:t>Eva María Urbano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30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Network </a:t>
            </a:r>
            <a:r>
              <a:rPr lang="es-ES" dirty="0" err="1" smtClean="0"/>
              <a:t>Layer</a:t>
            </a:r>
            <a:r>
              <a:rPr lang="es-ES" dirty="0" smtClean="0"/>
              <a:t>: </a:t>
            </a:r>
            <a:r>
              <a:rPr lang="es-ES" dirty="0" err="1" smtClean="0"/>
              <a:t>Complementary</a:t>
            </a:r>
            <a:r>
              <a:rPr lang="es-ES" dirty="0" smtClean="0"/>
              <a:t> </a:t>
            </a:r>
            <a:r>
              <a:rPr lang="es-ES" dirty="0" err="1" smtClean="0"/>
              <a:t>protocols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IP </a:t>
            </a:r>
            <a:r>
              <a:rPr lang="es-ES" dirty="0" err="1" smtClean="0"/>
              <a:t>over</a:t>
            </a:r>
            <a:r>
              <a:rPr lang="es-ES" dirty="0" smtClean="0"/>
              <a:t> CCSDS and </a:t>
            </a:r>
            <a:r>
              <a:rPr lang="es-ES" dirty="0" err="1" smtClean="0"/>
              <a:t>Encapsulation</a:t>
            </a:r>
            <a:r>
              <a:rPr lang="es-ES" dirty="0" smtClean="0"/>
              <a:t> </a:t>
            </a:r>
            <a:r>
              <a:rPr lang="es-ES" dirty="0" err="1" smtClean="0"/>
              <a:t>Service</a:t>
            </a:r>
            <a:r>
              <a:rPr lang="es-ES" dirty="0" smtClean="0"/>
              <a:t>  </a:t>
            </a:r>
          </a:p>
          <a:p>
            <a:endParaRPr lang="es-ES" dirty="0" smtClean="0"/>
          </a:p>
          <a:p>
            <a:r>
              <a:rPr lang="es-ES" dirty="0" smtClean="0"/>
              <a:t>ICMPv6: </a:t>
            </a:r>
            <a:r>
              <a:rPr lang="es-ES" dirty="0" err="1" smtClean="0"/>
              <a:t>Expands</a:t>
            </a:r>
            <a:r>
              <a:rPr lang="es-ES" dirty="0" smtClean="0"/>
              <a:t> </a:t>
            </a:r>
            <a:r>
              <a:rPr lang="es-ES" dirty="0" err="1" smtClean="0"/>
              <a:t>features</a:t>
            </a:r>
            <a:r>
              <a:rPr lang="es-ES" dirty="0" smtClean="0"/>
              <a:t> of IPv6</a:t>
            </a:r>
          </a:p>
          <a:p>
            <a:pPr marL="0" indent="0">
              <a:buNone/>
            </a:pPr>
            <a:endParaRPr lang="es-E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03630" y="296269"/>
            <a:ext cx="1110363" cy="809200"/>
          </a:xfrm>
        </p:spPr>
        <p:txBody>
          <a:bodyPr/>
          <a:lstStyle/>
          <a:p>
            <a:fld id="{4499E01F-A66E-4C79-BA6B-9C2AC7CB4064}" type="slidenum">
              <a:rPr lang="es-ES_tradnl" sz="1400" smtClean="0"/>
              <a:pPr/>
              <a:t>10</a:t>
            </a:fld>
            <a:r>
              <a:rPr lang="es-ES_tradnl" sz="1400" dirty="0" smtClean="0"/>
              <a:t> of 20</a:t>
            </a:r>
            <a:endParaRPr lang="es-ES_tradnl" sz="1400" dirty="0"/>
          </a:p>
        </p:txBody>
      </p:sp>
    </p:spTree>
    <p:extLst>
      <p:ext uri="{BB962C8B-B14F-4D97-AF65-F5344CB8AC3E}">
        <p14:creationId xmlns:p14="http://schemas.microsoft.com/office/powerpoint/2010/main" val="217704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Data Link </a:t>
            </a:r>
            <a:r>
              <a:rPr lang="es-ES" dirty="0" err="1" smtClean="0"/>
              <a:t>Layer</a:t>
            </a:r>
            <a:r>
              <a:rPr lang="es-ES" dirty="0" smtClean="0"/>
              <a:t>:  </a:t>
            </a:r>
            <a:r>
              <a:rPr lang="es-ES" dirty="0" err="1" smtClean="0"/>
              <a:t>Working</a:t>
            </a:r>
            <a:r>
              <a:rPr lang="es-ES" dirty="0" smtClean="0"/>
              <a:t> </a:t>
            </a:r>
            <a:r>
              <a:rPr lang="es-ES" dirty="0" err="1" smtClean="0"/>
              <a:t>procedure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07577"/>
            <a:ext cx="8946541" cy="4195481"/>
          </a:xfrm>
        </p:spPr>
        <p:txBody>
          <a:bodyPr/>
          <a:lstStyle/>
          <a:p>
            <a:r>
              <a:rPr lang="es-ES" dirty="0" err="1" smtClean="0"/>
              <a:t>Simplest</a:t>
            </a:r>
            <a:r>
              <a:rPr lang="es-ES" dirty="0" smtClean="0"/>
              <a:t> </a:t>
            </a:r>
            <a:r>
              <a:rPr lang="es-ES" dirty="0" err="1" smtClean="0"/>
              <a:t>Protocol</a:t>
            </a:r>
            <a:r>
              <a:rPr lang="es-ES" dirty="0" smtClean="0"/>
              <a:t>: No error. No </a:t>
            </a:r>
            <a:r>
              <a:rPr lang="es-ES" dirty="0" err="1" smtClean="0"/>
              <a:t>flow</a:t>
            </a:r>
            <a:r>
              <a:rPr lang="es-ES" dirty="0" smtClean="0"/>
              <a:t> control. 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65920" cy="767687"/>
          </a:xfrm>
        </p:spPr>
        <p:txBody>
          <a:bodyPr/>
          <a:lstStyle/>
          <a:p>
            <a:fld id="{4499E01F-A66E-4C79-BA6B-9C2AC7CB4064}" type="slidenum">
              <a:rPr lang="es-ES_tradnl" sz="1400" smtClean="0"/>
              <a:pPr/>
              <a:t>11</a:t>
            </a:fld>
            <a:r>
              <a:rPr lang="es-ES_tradnl" sz="1400" dirty="0" smtClean="0"/>
              <a:t> of 20</a:t>
            </a:r>
            <a:endParaRPr lang="es-ES_tradnl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57" y="3215180"/>
            <a:ext cx="5372991" cy="17802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5585" y="5149782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Sender’s</a:t>
            </a:r>
            <a:r>
              <a:rPr lang="es-ES" dirty="0" smtClean="0"/>
              <a:t> </a:t>
            </a:r>
            <a:r>
              <a:rPr lang="es-ES" dirty="0" err="1" smtClean="0"/>
              <a:t>algorithm</a:t>
            </a:r>
            <a:endParaRPr lang="es-E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735" y="3819433"/>
            <a:ext cx="5338423" cy="173659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662923" y="5710357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Receiver’s</a:t>
            </a:r>
            <a:r>
              <a:rPr lang="es-ES" dirty="0" smtClean="0"/>
              <a:t> </a:t>
            </a:r>
            <a:r>
              <a:rPr lang="es-ES" dirty="0" err="1"/>
              <a:t>algorithm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628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208" y="291796"/>
            <a:ext cx="9404723" cy="1400530"/>
          </a:xfrm>
        </p:spPr>
        <p:txBody>
          <a:bodyPr/>
          <a:lstStyle/>
          <a:p>
            <a:r>
              <a:rPr lang="es-ES" dirty="0"/>
              <a:t>Data Link </a:t>
            </a:r>
            <a:r>
              <a:rPr lang="es-ES" dirty="0" err="1"/>
              <a:t>Layer</a:t>
            </a:r>
            <a:r>
              <a:rPr lang="es-ES" dirty="0"/>
              <a:t>:  </a:t>
            </a:r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procedure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186" y="1692326"/>
            <a:ext cx="8946541" cy="4195481"/>
          </a:xfrm>
        </p:spPr>
        <p:txBody>
          <a:bodyPr/>
          <a:lstStyle/>
          <a:p>
            <a:r>
              <a:rPr lang="es-ES" dirty="0" smtClean="0"/>
              <a:t>Stop-and-</a:t>
            </a:r>
            <a:r>
              <a:rPr lang="es-ES" dirty="0" err="1" smtClean="0"/>
              <a:t>Wait</a:t>
            </a:r>
            <a:r>
              <a:rPr lang="es-ES" dirty="0" smtClean="0"/>
              <a:t> </a:t>
            </a:r>
            <a:r>
              <a:rPr lang="es-ES" dirty="0" err="1" smtClean="0"/>
              <a:t>Protocol</a:t>
            </a:r>
            <a:r>
              <a:rPr lang="es-ES" dirty="0" smtClean="0"/>
              <a:t>: </a:t>
            </a:r>
            <a:r>
              <a:rPr lang="es-ES" dirty="0" err="1" smtClean="0"/>
              <a:t>Feedback</a:t>
            </a:r>
            <a:r>
              <a:rPr lang="es-ES" dirty="0" smtClean="0"/>
              <a:t> </a:t>
            </a:r>
            <a:r>
              <a:rPr lang="es-ES" dirty="0" err="1" smtClean="0"/>
              <a:t>included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6258" y="315110"/>
            <a:ext cx="934159" cy="767687"/>
          </a:xfrm>
        </p:spPr>
        <p:txBody>
          <a:bodyPr/>
          <a:lstStyle/>
          <a:p>
            <a:fld id="{4499E01F-A66E-4C79-BA6B-9C2AC7CB4064}" type="slidenum">
              <a:rPr lang="es-ES_tradnl" sz="1400" smtClean="0"/>
              <a:pPr/>
              <a:t>12</a:t>
            </a:fld>
            <a:r>
              <a:rPr lang="es-ES_tradnl" sz="1400" dirty="0" smtClean="0"/>
              <a:t> of 20</a:t>
            </a:r>
            <a:endParaRPr lang="es-ES_tradnl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65" y="2322344"/>
            <a:ext cx="7001540" cy="40388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77738" y="5703141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Sender’s</a:t>
            </a:r>
            <a:r>
              <a:rPr lang="es-ES" dirty="0" smtClean="0"/>
              <a:t> </a:t>
            </a:r>
            <a:r>
              <a:rPr lang="es-ES" dirty="0" err="1" smtClean="0"/>
              <a:t>algorithm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915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292" y="295729"/>
            <a:ext cx="9404723" cy="1400530"/>
          </a:xfrm>
        </p:spPr>
        <p:txBody>
          <a:bodyPr/>
          <a:lstStyle/>
          <a:p>
            <a:r>
              <a:rPr lang="es-ES" dirty="0"/>
              <a:t>Data Link </a:t>
            </a:r>
            <a:r>
              <a:rPr lang="es-ES" dirty="0" err="1"/>
              <a:t>Layer</a:t>
            </a:r>
            <a:r>
              <a:rPr lang="es-ES" dirty="0"/>
              <a:t>:  </a:t>
            </a:r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procedure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474" y="1783421"/>
            <a:ext cx="8946541" cy="4195481"/>
          </a:xfrm>
        </p:spPr>
        <p:txBody>
          <a:bodyPr/>
          <a:lstStyle/>
          <a:p>
            <a:r>
              <a:rPr lang="es-ES" dirty="0" smtClean="0"/>
              <a:t>Stop-and-</a:t>
            </a:r>
            <a:r>
              <a:rPr lang="es-ES" dirty="0" err="1" smtClean="0"/>
              <a:t>Wait</a:t>
            </a:r>
            <a:r>
              <a:rPr lang="es-ES" dirty="0" smtClean="0"/>
              <a:t> </a:t>
            </a:r>
            <a:r>
              <a:rPr lang="es-ES" dirty="0" err="1" smtClean="0"/>
              <a:t>Automatic</a:t>
            </a:r>
            <a:r>
              <a:rPr lang="es-ES" dirty="0" smtClean="0"/>
              <a:t> </a:t>
            </a:r>
            <a:r>
              <a:rPr lang="es-ES" dirty="0" err="1" smtClean="0"/>
              <a:t>Repeat</a:t>
            </a:r>
            <a:r>
              <a:rPr lang="es-ES" dirty="0" smtClean="0"/>
              <a:t> </a:t>
            </a:r>
            <a:r>
              <a:rPr lang="es-ES" dirty="0" err="1" smtClean="0"/>
              <a:t>Request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29435" y="319043"/>
            <a:ext cx="947806" cy="767687"/>
          </a:xfrm>
        </p:spPr>
        <p:txBody>
          <a:bodyPr/>
          <a:lstStyle/>
          <a:p>
            <a:fld id="{4499E01F-A66E-4C79-BA6B-9C2AC7CB4064}" type="slidenum">
              <a:rPr lang="es-ES_tradnl" sz="1400" smtClean="0"/>
              <a:pPr/>
              <a:t>13</a:t>
            </a:fld>
            <a:r>
              <a:rPr lang="es-ES_tradnl" sz="1400" dirty="0" smtClean="0"/>
              <a:t> of 20</a:t>
            </a:r>
            <a:endParaRPr lang="es-ES_tradnl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29" y="2182845"/>
            <a:ext cx="5310604" cy="45347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12594" y="6163595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Flow</a:t>
            </a:r>
            <a:r>
              <a:rPr lang="es-ES" dirty="0" smtClean="0"/>
              <a:t> </a:t>
            </a:r>
            <a:r>
              <a:rPr lang="es-ES" dirty="0" err="1" smtClean="0"/>
              <a:t>diagram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375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917" y="144864"/>
            <a:ext cx="9404723" cy="1400530"/>
          </a:xfrm>
        </p:spPr>
        <p:txBody>
          <a:bodyPr/>
          <a:lstStyle/>
          <a:p>
            <a:r>
              <a:rPr lang="es-ES" dirty="0"/>
              <a:t>Data Link </a:t>
            </a:r>
            <a:r>
              <a:rPr lang="es-ES" dirty="0" err="1"/>
              <a:t>Layer</a:t>
            </a:r>
            <a:r>
              <a:rPr lang="es-ES" dirty="0"/>
              <a:t>:  </a:t>
            </a:r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procedure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936" y="1602534"/>
            <a:ext cx="8946541" cy="4195481"/>
          </a:xfrm>
        </p:spPr>
        <p:txBody>
          <a:bodyPr/>
          <a:lstStyle/>
          <a:p>
            <a:r>
              <a:rPr lang="es-ES" dirty="0" err="1" smtClean="0"/>
              <a:t>Go</a:t>
            </a:r>
            <a:r>
              <a:rPr lang="es-ES" dirty="0" smtClean="0"/>
              <a:t>-Back-N ARQ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64" y="1966737"/>
            <a:ext cx="6266479" cy="4601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85944" y="598139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Flow</a:t>
            </a:r>
            <a:r>
              <a:rPr lang="es-ES" dirty="0" smtClean="0"/>
              <a:t> </a:t>
            </a:r>
            <a:r>
              <a:rPr lang="es-ES" dirty="0" err="1" smtClean="0"/>
              <a:t>diagram</a:t>
            </a:r>
            <a:endParaRPr lang="es-E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29435" y="319043"/>
            <a:ext cx="947806" cy="767687"/>
          </a:xfrm>
        </p:spPr>
        <p:txBody>
          <a:bodyPr/>
          <a:lstStyle/>
          <a:p>
            <a:r>
              <a:rPr lang="es-ES_tradnl" sz="1400" dirty="0" smtClean="0"/>
              <a:t>14 of 20</a:t>
            </a:r>
            <a:endParaRPr lang="es-ES_tradnl" sz="1400" dirty="0"/>
          </a:p>
        </p:txBody>
      </p:sp>
    </p:spTree>
    <p:extLst>
      <p:ext uri="{BB962C8B-B14F-4D97-AF65-F5344CB8AC3E}">
        <p14:creationId xmlns:p14="http://schemas.microsoft.com/office/powerpoint/2010/main" val="7571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30" y="101687"/>
            <a:ext cx="9404723" cy="1400530"/>
          </a:xfrm>
        </p:spPr>
        <p:txBody>
          <a:bodyPr/>
          <a:lstStyle/>
          <a:p>
            <a:r>
              <a:rPr lang="es-ES" dirty="0"/>
              <a:t>Data Link </a:t>
            </a:r>
            <a:r>
              <a:rPr lang="es-ES" dirty="0" err="1"/>
              <a:t>Layer</a:t>
            </a:r>
            <a:r>
              <a:rPr lang="es-ES" dirty="0"/>
              <a:t>:  </a:t>
            </a:r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procedure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212" y="1502217"/>
            <a:ext cx="8946541" cy="4195481"/>
          </a:xfrm>
        </p:spPr>
        <p:txBody>
          <a:bodyPr/>
          <a:lstStyle/>
          <a:p>
            <a:r>
              <a:rPr lang="es-ES" dirty="0" err="1" smtClean="0"/>
              <a:t>Selective</a:t>
            </a:r>
            <a:r>
              <a:rPr lang="es-ES" dirty="0" smtClean="0"/>
              <a:t> </a:t>
            </a:r>
            <a:r>
              <a:rPr lang="es-ES" dirty="0" err="1" smtClean="0"/>
              <a:t>Repeat</a:t>
            </a:r>
            <a:r>
              <a:rPr lang="es-ES" dirty="0" smtClean="0"/>
              <a:t> ARQ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57" y="1943099"/>
            <a:ext cx="7078621" cy="46309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68583" y="6204732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Flow</a:t>
            </a:r>
            <a:r>
              <a:rPr lang="es-ES" dirty="0" smtClean="0"/>
              <a:t> </a:t>
            </a:r>
            <a:r>
              <a:rPr lang="es-ES" dirty="0" err="1" smtClean="0"/>
              <a:t>diagram</a:t>
            </a: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29435" y="319043"/>
            <a:ext cx="947806" cy="767687"/>
          </a:xfrm>
        </p:spPr>
        <p:txBody>
          <a:bodyPr/>
          <a:lstStyle/>
          <a:p>
            <a:r>
              <a:rPr lang="es-ES_tradnl" sz="1400" dirty="0" smtClean="0"/>
              <a:t>15 of 20</a:t>
            </a:r>
            <a:endParaRPr lang="es-ES_tradnl" sz="1400" dirty="0"/>
          </a:p>
        </p:txBody>
      </p:sp>
    </p:spTree>
    <p:extLst>
      <p:ext uri="{BB962C8B-B14F-4D97-AF65-F5344CB8AC3E}">
        <p14:creationId xmlns:p14="http://schemas.microsoft.com/office/powerpoint/2010/main" val="272763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CCSDS DLL: Data Link </a:t>
            </a:r>
            <a:r>
              <a:rPr lang="es-ES" dirty="0" err="1" smtClean="0"/>
              <a:t>Protocol</a:t>
            </a:r>
            <a:r>
              <a:rPr lang="es-ES" dirty="0" smtClean="0"/>
              <a:t> </a:t>
            </a:r>
            <a:r>
              <a:rPr lang="es-ES" dirty="0" err="1" smtClean="0"/>
              <a:t>Sublayer</a:t>
            </a:r>
            <a:endParaRPr lang="es-E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388012"/>
              </p:ext>
            </p:extLst>
          </p:nvPr>
        </p:nvGraphicFramePr>
        <p:xfrm>
          <a:off x="1092521" y="2025340"/>
          <a:ext cx="8808187" cy="2923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547"/>
                <a:gridCol w="2236880"/>
                <a:gridCol w="2236880"/>
                <a:gridCol w="2236880"/>
              </a:tblGrid>
              <a:tr h="1347056">
                <a:tc>
                  <a:txBody>
                    <a:bodyPr/>
                    <a:lstStyle/>
                    <a:p>
                      <a:r>
                        <a:rPr lang="es-ES" dirty="0" smtClean="0"/>
                        <a:t>TM </a:t>
                      </a:r>
                      <a:r>
                        <a:rPr lang="es-ES" dirty="0" err="1" smtClean="0"/>
                        <a:t>Space</a:t>
                      </a:r>
                      <a:r>
                        <a:rPr lang="es-ES" dirty="0" smtClean="0"/>
                        <a:t> Data</a:t>
                      </a:r>
                      <a:r>
                        <a:rPr lang="es-ES" baseline="0" dirty="0" smtClean="0"/>
                        <a:t> Link </a:t>
                      </a:r>
                      <a:r>
                        <a:rPr lang="es-ES" baseline="0" dirty="0" err="1" smtClean="0"/>
                        <a:t>Protocol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TC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Space</a:t>
                      </a:r>
                      <a:r>
                        <a:rPr lang="es-ES" baseline="0" dirty="0" smtClean="0"/>
                        <a:t> Data Link </a:t>
                      </a:r>
                      <a:r>
                        <a:rPr lang="es-ES" baseline="0" dirty="0" err="1" smtClean="0"/>
                        <a:t>Protocol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AOS </a:t>
                      </a:r>
                      <a:r>
                        <a:rPr lang="es-ES" dirty="0" err="1" smtClean="0"/>
                        <a:t>Space</a:t>
                      </a:r>
                      <a:r>
                        <a:rPr lang="es-ES" dirty="0" smtClean="0"/>
                        <a:t> Data Link </a:t>
                      </a:r>
                      <a:r>
                        <a:rPr lang="es-ES" dirty="0" err="1" smtClean="0"/>
                        <a:t>Protocol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Proximity-1 </a:t>
                      </a:r>
                      <a:r>
                        <a:rPr lang="es-ES" dirty="0" err="1" smtClean="0"/>
                        <a:t>Space</a:t>
                      </a:r>
                      <a:r>
                        <a:rPr lang="es-ES" dirty="0" smtClean="0"/>
                        <a:t> Link </a:t>
                      </a:r>
                      <a:r>
                        <a:rPr lang="es-ES" dirty="0" err="1" smtClean="0"/>
                        <a:t>Protocol</a:t>
                      </a:r>
                      <a:r>
                        <a:rPr lang="es-ES" dirty="0" smtClean="0"/>
                        <a:t>-Data Link </a:t>
                      </a:r>
                      <a:r>
                        <a:rPr lang="es-ES" dirty="0" err="1" smtClean="0"/>
                        <a:t>Layer</a:t>
                      </a:r>
                      <a:endParaRPr lang="es-ES" dirty="0"/>
                    </a:p>
                  </a:txBody>
                  <a:tcPr/>
                </a:tc>
              </a:tr>
              <a:tr h="1575987">
                <a:tc>
                  <a:txBody>
                    <a:bodyPr/>
                    <a:lstStyle/>
                    <a:p>
                      <a:r>
                        <a:rPr lang="es-ES" dirty="0" smtClean="0"/>
                        <a:t>-</a:t>
                      </a:r>
                      <a:r>
                        <a:rPr lang="es-ES" baseline="0" dirty="0" smtClean="0"/>
                        <a:t> Stop-and-</a:t>
                      </a:r>
                      <a:r>
                        <a:rPr lang="es-ES" baseline="0" dirty="0" err="1" smtClean="0"/>
                        <a:t>Wait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baseline="0" dirty="0" err="1" smtClean="0"/>
                        <a:t>Type</a:t>
                      </a:r>
                      <a:r>
                        <a:rPr lang="es-ES" baseline="0" dirty="0" smtClean="0"/>
                        <a:t> A: </a:t>
                      </a:r>
                      <a:r>
                        <a:rPr lang="es-ES" baseline="0" dirty="0" err="1" smtClean="0"/>
                        <a:t>Go</a:t>
                      </a:r>
                      <a:r>
                        <a:rPr lang="es-ES" baseline="0" dirty="0" smtClean="0"/>
                        <a:t>-Back-N ARQ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baseline="0" dirty="0" err="1" smtClean="0"/>
                        <a:t>Type</a:t>
                      </a:r>
                      <a:r>
                        <a:rPr lang="es-ES" baseline="0" dirty="0" smtClean="0"/>
                        <a:t> B: Stop-and-</a:t>
                      </a:r>
                      <a:r>
                        <a:rPr lang="es-ES" baseline="0" dirty="0" err="1" smtClean="0"/>
                        <a:t>Wait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Protocol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- Stop-</a:t>
                      </a:r>
                      <a:r>
                        <a:rPr lang="es-ES" baseline="0" dirty="0" smtClean="0"/>
                        <a:t>and-</a:t>
                      </a:r>
                      <a:r>
                        <a:rPr lang="es-ES" baseline="0" dirty="0" err="1" smtClean="0"/>
                        <a:t>Wait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- </a:t>
                      </a:r>
                      <a:r>
                        <a:rPr lang="es-ES" dirty="0" err="1" smtClean="0"/>
                        <a:t>Go</a:t>
                      </a:r>
                      <a:r>
                        <a:rPr lang="es-ES" dirty="0" smtClean="0"/>
                        <a:t>-Back-N</a:t>
                      </a:r>
                      <a:r>
                        <a:rPr lang="es-ES" baseline="0" dirty="0" smtClean="0"/>
                        <a:t> ARQ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8" name="Multiply 7"/>
          <p:cNvSpPr/>
          <p:nvPr/>
        </p:nvSpPr>
        <p:spPr>
          <a:xfrm>
            <a:off x="800644" y="1667085"/>
            <a:ext cx="2729552" cy="3289111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Multiply 8"/>
          <p:cNvSpPr/>
          <p:nvPr/>
        </p:nvSpPr>
        <p:spPr>
          <a:xfrm>
            <a:off x="5334839" y="1733141"/>
            <a:ext cx="2729552" cy="3289111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ultiply 9"/>
          <p:cNvSpPr/>
          <p:nvPr/>
        </p:nvSpPr>
        <p:spPr>
          <a:xfrm>
            <a:off x="3708160" y="3746186"/>
            <a:ext cx="858374" cy="1276066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1309873" y="5307595"/>
            <a:ext cx="8138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TC </a:t>
            </a:r>
            <a:r>
              <a:rPr lang="es-ES" dirty="0" err="1" smtClean="0"/>
              <a:t>Space</a:t>
            </a:r>
            <a:r>
              <a:rPr lang="es-ES" dirty="0" smtClean="0"/>
              <a:t> Data Link </a:t>
            </a:r>
            <a:r>
              <a:rPr lang="es-ES" dirty="0" err="1" smtClean="0"/>
              <a:t>Protocol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chosen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 </a:t>
            </a:r>
            <a:r>
              <a:rPr lang="es-ES" dirty="0" err="1" smtClean="0"/>
              <a:t>because</a:t>
            </a:r>
            <a:r>
              <a:rPr lang="es-E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Inserts</a:t>
            </a:r>
            <a:r>
              <a:rPr lang="es-ES" dirty="0" smtClean="0"/>
              <a:t> </a:t>
            </a:r>
            <a:r>
              <a:rPr lang="es-ES" dirty="0" err="1" smtClean="0"/>
              <a:t>security</a:t>
            </a:r>
            <a:r>
              <a:rPr lang="es-ES" dirty="0" smtClean="0"/>
              <a:t> </a:t>
            </a:r>
            <a:r>
              <a:rPr lang="es-ES" dirty="0" err="1" smtClean="0"/>
              <a:t>into</a:t>
            </a:r>
            <a:r>
              <a:rPr lang="es-ES" dirty="0" smtClean="0"/>
              <a:t> a </a:t>
            </a:r>
            <a:r>
              <a:rPr lang="es-ES" dirty="0" err="1" smtClean="0"/>
              <a:t>frame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Space</a:t>
            </a:r>
            <a:r>
              <a:rPr lang="es-ES" dirty="0" smtClean="0"/>
              <a:t> Data Link Security (SDLS)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Allows</a:t>
            </a:r>
            <a:r>
              <a:rPr lang="es-ES" dirty="0" smtClean="0"/>
              <a:t> more </a:t>
            </a:r>
            <a:r>
              <a:rPr lang="es-ES" dirty="0" err="1" smtClean="0"/>
              <a:t>streams</a:t>
            </a:r>
            <a:r>
              <a:rPr lang="es-ES" dirty="0" smtClean="0"/>
              <a:t> of bits in a single </a:t>
            </a:r>
            <a:r>
              <a:rPr lang="es-ES" dirty="0" err="1" smtClean="0"/>
              <a:t>physical</a:t>
            </a:r>
            <a:r>
              <a:rPr lang="es-ES" dirty="0" smtClean="0"/>
              <a:t> </a:t>
            </a:r>
            <a:r>
              <a:rPr lang="es-ES" dirty="0" err="1" smtClean="0"/>
              <a:t>channel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VC</a:t>
            </a:r>
            <a:endParaRPr lang="es-E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29435" y="319043"/>
            <a:ext cx="947806" cy="767687"/>
          </a:xfrm>
        </p:spPr>
        <p:txBody>
          <a:bodyPr/>
          <a:lstStyle/>
          <a:p>
            <a:r>
              <a:rPr lang="es-ES_tradnl" sz="1400" dirty="0" smtClean="0"/>
              <a:t>16 of 20</a:t>
            </a:r>
            <a:endParaRPr lang="es-ES_tradnl" sz="1400" dirty="0"/>
          </a:p>
        </p:txBody>
      </p:sp>
    </p:spTree>
    <p:extLst>
      <p:ext uri="{BB962C8B-B14F-4D97-AF65-F5344CB8AC3E}">
        <p14:creationId xmlns:p14="http://schemas.microsoft.com/office/powerpoint/2010/main" val="261406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CCSDS DLL</a:t>
            </a:r>
            <a:r>
              <a:rPr lang="es-ES" dirty="0" smtClean="0"/>
              <a:t>: </a:t>
            </a:r>
            <a:r>
              <a:rPr lang="es-ES" dirty="0" err="1" smtClean="0"/>
              <a:t>Synchronization</a:t>
            </a:r>
            <a:r>
              <a:rPr lang="es-ES" dirty="0" smtClean="0"/>
              <a:t> and </a:t>
            </a:r>
            <a:r>
              <a:rPr lang="es-ES" dirty="0" err="1" smtClean="0"/>
              <a:t>Channel</a:t>
            </a:r>
            <a:r>
              <a:rPr lang="es-ES" dirty="0" smtClean="0"/>
              <a:t> </a:t>
            </a:r>
            <a:r>
              <a:rPr lang="es-ES" dirty="0" err="1" smtClean="0"/>
              <a:t>Coding</a:t>
            </a:r>
            <a:r>
              <a:rPr lang="es-ES" dirty="0" smtClean="0"/>
              <a:t> </a:t>
            </a:r>
            <a:r>
              <a:rPr lang="es-ES" dirty="0" err="1" smtClean="0"/>
              <a:t>Sublayer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Makes</a:t>
            </a:r>
            <a:r>
              <a:rPr lang="es-ES" dirty="0" smtClean="0"/>
              <a:t> a </a:t>
            </a:r>
            <a:r>
              <a:rPr lang="es-ES" dirty="0" err="1" smtClean="0"/>
              <a:t>stream</a:t>
            </a:r>
            <a:r>
              <a:rPr lang="es-ES" dirty="0" smtClean="0"/>
              <a:t> of bits </a:t>
            </a:r>
            <a:r>
              <a:rPr lang="es-ES" dirty="0" err="1" smtClean="0"/>
              <a:t>that</a:t>
            </a:r>
            <a:r>
              <a:rPr lang="es-ES" dirty="0" smtClean="0"/>
              <a:t> can be </a:t>
            </a:r>
            <a:r>
              <a:rPr lang="es-ES" dirty="0" err="1" smtClean="0"/>
              <a:t>transfered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antenna</a:t>
            </a:r>
            <a:r>
              <a:rPr lang="es-ES" dirty="0" smtClean="0"/>
              <a:t> </a:t>
            </a:r>
            <a:r>
              <a:rPr lang="es-ES" dirty="0" err="1" smtClean="0"/>
              <a:t>out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data </a:t>
            </a:r>
            <a:r>
              <a:rPr lang="es-ES" dirty="0" err="1" smtClean="0"/>
              <a:t>provided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above</a:t>
            </a:r>
            <a:r>
              <a:rPr lang="es-ES" dirty="0" smtClean="0"/>
              <a:t> </a:t>
            </a:r>
            <a:r>
              <a:rPr lang="es-ES" dirty="0" err="1" smtClean="0"/>
              <a:t>layers</a:t>
            </a:r>
            <a:r>
              <a:rPr lang="es-ES" dirty="0"/>
              <a:t>.</a:t>
            </a:r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8" name="TextBox 7"/>
          <p:cNvSpPr txBox="1"/>
          <p:nvPr/>
        </p:nvSpPr>
        <p:spPr>
          <a:xfrm>
            <a:off x="554439" y="3673604"/>
            <a:ext cx="3862317" cy="95410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dirty="0" smtClean="0"/>
              <a:t>TC </a:t>
            </a:r>
            <a:r>
              <a:rPr lang="es-ES" sz="2800" dirty="0" err="1" smtClean="0"/>
              <a:t>Space</a:t>
            </a:r>
            <a:r>
              <a:rPr lang="es-ES" sz="2800" dirty="0" smtClean="0"/>
              <a:t> Data Link </a:t>
            </a:r>
            <a:r>
              <a:rPr lang="es-ES" sz="2800" dirty="0" err="1" smtClean="0"/>
              <a:t>Protocol</a:t>
            </a:r>
            <a:endParaRPr lang="es-E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636222" y="3685513"/>
            <a:ext cx="3862317" cy="95410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dirty="0" smtClean="0"/>
              <a:t>TC </a:t>
            </a:r>
            <a:r>
              <a:rPr lang="es-ES" sz="2800" dirty="0" err="1" smtClean="0"/>
              <a:t>Sync</a:t>
            </a:r>
            <a:r>
              <a:rPr lang="es-ES" sz="2800" dirty="0" smtClean="0"/>
              <a:t> and </a:t>
            </a:r>
            <a:r>
              <a:rPr lang="es-ES" sz="2800" dirty="0" err="1" smtClean="0"/>
              <a:t>Channel</a:t>
            </a:r>
            <a:r>
              <a:rPr lang="es-ES" sz="2800" dirty="0" smtClean="0"/>
              <a:t> </a:t>
            </a:r>
            <a:r>
              <a:rPr lang="es-ES" sz="2800" dirty="0" err="1" smtClean="0"/>
              <a:t>Coding</a:t>
            </a:r>
            <a:endParaRPr lang="es-ES" sz="2800" dirty="0"/>
          </a:p>
        </p:txBody>
      </p:sp>
      <p:sp>
        <p:nvSpPr>
          <p:cNvPr id="10" name="Right Arrow 9"/>
          <p:cNvSpPr/>
          <p:nvPr/>
        </p:nvSpPr>
        <p:spPr>
          <a:xfrm>
            <a:off x="4891868" y="3891349"/>
            <a:ext cx="1269242" cy="518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29435" y="319043"/>
            <a:ext cx="947806" cy="767687"/>
          </a:xfrm>
        </p:spPr>
        <p:txBody>
          <a:bodyPr/>
          <a:lstStyle/>
          <a:p>
            <a:r>
              <a:rPr lang="es-ES_tradnl" sz="1400" dirty="0" smtClean="0"/>
              <a:t>17 of 20</a:t>
            </a:r>
            <a:endParaRPr lang="es-ES_tradnl" sz="1400" dirty="0"/>
          </a:p>
        </p:txBody>
      </p:sp>
    </p:spTree>
    <p:extLst>
      <p:ext uri="{BB962C8B-B14F-4D97-AF65-F5344CB8AC3E}">
        <p14:creationId xmlns:p14="http://schemas.microsoft.com/office/powerpoint/2010/main" val="355938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segment</a:t>
            </a:r>
            <a:r>
              <a:rPr lang="es-ES" dirty="0" smtClean="0"/>
              <a:t>: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/>
          <a:lstStyle/>
          <a:p>
            <a:r>
              <a:rPr lang="es-ES" dirty="0" err="1" smtClean="0"/>
              <a:t>How</a:t>
            </a:r>
            <a:r>
              <a:rPr lang="es-ES" dirty="0" smtClean="0"/>
              <a:t> </a:t>
            </a:r>
            <a:r>
              <a:rPr lang="es-ES" dirty="0" err="1" smtClean="0"/>
              <a:t>will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data be </a:t>
            </a:r>
            <a:r>
              <a:rPr lang="es-ES" dirty="0" err="1" smtClean="0"/>
              <a:t>presented</a:t>
            </a:r>
            <a:r>
              <a:rPr lang="es-ES" dirty="0" smtClean="0"/>
              <a:t> to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client</a:t>
            </a:r>
            <a:r>
              <a:rPr lang="es-ES" dirty="0" smtClean="0"/>
              <a:t>? </a:t>
            </a:r>
            <a:r>
              <a:rPr lang="es-ES" sz="2400" b="1" dirty="0" err="1" smtClean="0"/>
              <a:t>Application</a:t>
            </a:r>
            <a:endParaRPr lang="es-ES" sz="2400" b="1" dirty="0" smtClean="0"/>
          </a:p>
          <a:p>
            <a:endParaRPr lang="es-ES" dirty="0" smtClean="0"/>
          </a:p>
          <a:p>
            <a:r>
              <a:rPr lang="es-ES" dirty="0" err="1" smtClean="0"/>
              <a:t>Protocols</a:t>
            </a:r>
            <a:endParaRPr lang="es-ES" dirty="0"/>
          </a:p>
          <a:p>
            <a:endParaRPr lang="es-E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397120"/>
              </p:ext>
            </p:extLst>
          </p:nvPr>
        </p:nvGraphicFramePr>
        <p:xfrm>
          <a:off x="1464652" y="3057283"/>
          <a:ext cx="81280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File Transfer </a:t>
                      </a:r>
                      <a:r>
                        <a:rPr lang="es-ES" dirty="0" err="1" smtClean="0"/>
                        <a:t>Protocol</a:t>
                      </a:r>
                      <a:r>
                        <a:rPr lang="es-ES" dirty="0" smtClean="0"/>
                        <a:t> (FTP)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Secure</a:t>
                      </a:r>
                      <a:r>
                        <a:rPr lang="es-ES" dirty="0" smtClean="0"/>
                        <a:t> Shell (SSH)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 smtClean="0"/>
                        <a:t>To transfer </a:t>
                      </a:r>
                      <a:r>
                        <a:rPr lang="es-ES" dirty="0" err="1" smtClean="0"/>
                        <a:t>computer</a:t>
                      </a:r>
                      <a:r>
                        <a:rPr lang="es-ES" dirty="0" smtClean="0"/>
                        <a:t> files </a:t>
                      </a:r>
                      <a:r>
                        <a:rPr lang="es-ES" dirty="0" err="1" smtClean="0"/>
                        <a:t>between</a:t>
                      </a:r>
                      <a:r>
                        <a:rPr lang="es-ES" dirty="0" smtClean="0"/>
                        <a:t> a </a:t>
                      </a:r>
                      <a:r>
                        <a:rPr lang="es-ES" dirty="0" err="1" smtClean="0"/>
                        <a:t>client</a:t>
                      </a:r>
                      <a:r>
                        <a:rPr lang="es-ES" baseline="0" dirty="0" smtClean="0"/>
                        <a:t> and a server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baseline="0" dirty="0" err="1" smtClean="0"/>
                        <a:t>Encryption</a:t>
                      </a:r>
                      <a:r>
                        <a:rPr lang="es-ES" baseline="0" dirty="0" smtClean="0"/>
                        <a:t>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baseline="0" dirty="0" err="1" smtClean="0"/>
                        <a:t>Secured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using</a:t>
                      </a:r>
                      <a:r>
                        <a:rPr lang="es-ES" baseline="0" dirty="0" smtClean="0"/>
                        <a:t> SSL/TLS </a:t>
                      </a:r>
                      <a:r>
                        <a:rPr lang="es-ES" baseline="0" dirty="0" err="1" smtClean="0"/>
                        <a:t>Protocols</a:t>
                      </a:r>
                      <a:endParaRPr lang="es-E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baseline="0" dirty="0" err="1" smtClean="0"/>
                        <a:t>Slow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 err="1" smtClean="0"/>
                        <a:t>Cryptographic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network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protocol</a:t>
                      </a:r>
                      <a:endParaRPr lang="es-E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baseline="0" dirty="0" smtClean="0"/>
                        <a:t>To </a:t>
                      </a:r>
                      <a:r>
                        <a:rPr lang="es-ES" baseline="0" dirty="0" err="1" smtClean="0"/>
                        <a:t>operate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securely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over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an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unsecured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network</a:t>
                      </a:r>
                      <a:r>
                        <a:rPr lang="es-ES" baseline="0" dirty="0" smtClean="0"/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 err="1" smtClean="0"/>
                        <a:t>Creates</a:t>
                      </a:r>
                      <a:r>
                        <a:rPr lang="es-ES" dirty="0" smtClean="0"/>
                        <a:t> a </a:t>
                      </a:r>
                      <a:r>
                        <a:rPr lang="es-ES" dirty="0" err="1" smtClean="0"/>
                        <a:t>secure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channel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between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the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client</a:t>
                      </a:r>
                      <a:r>
                        <a:rPr lang="es-ES" baseline="0" dirty="0" smtClean="0"/>
                        <a:t> and </a:t>
                      </a:r>
                      <a:r>
                        <a:rPr lang="es-ES" baseline="0" dirty="0" err="1" smtClean="0"/>
                        <a:t>the</a:t>
                      </a:r>
                      <a:r>
                        <a:rPr lang="es-ES" baseline="0" dirty="0" smtClean="0"/>
                        <a:t> server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44705" y="5663684"/>
            <a:ext cx="196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SSH </a:t>
            </a:r>
            <a:r>
              <a:rPr lang="es-ES" dirty="0" err="1" smtClean="0"/>
              <a:t>will</a:t>
            </a:r>
            <a:r>
              <a:rPr lang="es-ES" dirty="0" smtClean="0"/>
              <a:t> be </a:t>
            </a:r>
            <a:r>
              <a:rPr lang="es-ES" dirty="0" err="1" smtClean="0"/>
              <a:t>used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29435" y="319043"/>
            <a:ext cx="947806" cy="767687"/>
          </a:xfrm>
        </p:spPr>
        <p:txBody>
          <a:bodyPr/>
          <a:lstStyle/>
          <a:p>
            <a:r>
              <a:rPr lang="es-ES_tradnl" sz="1400" dirty="0" smtClean="0"/>
              <a:t>18 of 20</a:t>
            </a:r>
            <a:endParaRPr lang="es-ES_tradnl" sz="1400" dirty="0"/>
          </a:p>
        </p:txBody>
      </p:sp>
    </p:spTree>
    <p:extLst>
      <p:ext uri="{BB962C8B-B14F-4D97-AF65-F5344CB8AC3E}">
        <p14:creationId xmlns:p14="http://schemas.microsoft.com/office/powerpoint/2010/main" val="332283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station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/>
          <a:lstStyle/>
          <a:p>
            <a:r>
              <a:rPr lang="es-ES" dirty="0" err="1" smtClean="0"/>
              <a:t>Two</a:t>
            </a:r>
            <a:r>
              <a:rPr lang="es-ES" dirty="0" smtClean="0"/>
              <a:t> open </a:t>
            </a:r>
            <a:r>
              <a:rPr lang="es-ES" dirty="0" err="1" smtClean="0"/>
              <a:t>exploration</a:t>
            </a:r>
            <a:r>
              <a:rPr lang="es-ES" dirty="0" smtClean="0"/>
              <a:t> </a:t>
            </a:r>
            <a:r>
              <a:rPr lang="es-ES" dirty="0" err="1" smtClean="0"/>
              <a:t>avenues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endParaRPr lang="es-ES" dirty="0" smtClean="0"/>
          </a:p>
          <a:p>
            <a:pPr lvl="1"/>
            <a:r>
              <a:rPr lang="es-ES" dirty="0" err="1" smtClean="0"/>
              <a:t>Existing</a:t>
            </a:r>
            <a:r>
              <a:rPr lang="es-ES" dirty="0" smtClean="0"/>
              <a:t> GS </a:t>
            </a:r>
            <a:r>
              <a:rPr lang="es-ES" dirty="0" err="1" smtClean="0"/>
              <a:t>that</a:t>
            </a:r>
            <a:r>
              <a:rPr lang="es-ES" dirty="0" smtClean="0"/>
              <a:t> can be </a:t>
            </a:r>
            <a:r>
              <a:rPr lang="es-ES" dirty="0" err="1" smtClean="0"/>
              <a:t>used</a:t>
            </a: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pPr lvl="1"/>
            <a:r>
              <a:rPr lang="es-ES" dirty="0" err="1" smtClean="0"/>
              <a:t>Legislation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pic>
        <p:nvPicPr>
          <p:cNvPr id="3074" name="Picture 2" descr="Resultado de imagen de Svalbard ground s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140" y="3119678"/>
            <a:ext cx="68008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49267" y="6269031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Svalbard</a:t>
            </a:r>
            <a:r>
              <a:rPr lang="es-ES" dirty="0"/>
              <a:t> </a:t>
            </a:r>
            <a:r>
              <a:rPr lang="es-ES" dirty="0" err="1"/>
              <a:t>Satellite</a:t>
            </a:r>
            <a:r>
              <a:rPr lang="es-ES" dirty="0"/>
              <a:t> </a:t>
            </a:r>
            <a:r>
              <a:rPr lang="es-ES" dirty="0" err="1"/>
              <a:t>Station</a:t>
            </a:r>
            <a:endParaRPr lang="es-E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20" y="3923760"/>
            <a:ext cx="2453711" cy="2205819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29435" y="319043"/>
            <a:ext cx="947806" cy="767687"/>
          </a:xfrm>
        </p:spPr>
        <p:txBody>
          <a:bodyPr/>
          <a:lstStyle/>
          <a:p>
            <a:r>
              <a:rPr lang="es-ES_tradnl" sz="1400" dirty="0" smtClean="0"/>
              <a:t>19 of 20</a:t>
            </a:r>
            <a:endParaRPr lang="es-ES_tradnl" sz="1400" dirty="0"/>
          </a:p>
        </p:txBody>
      </p:sp>
    </p:spTree>
    <p:extLst>
      <p:ext uri="{BB962C8B-B14F-4D97-AF65-F5344CB8AC3E}">
        <p14:creationId xmlns:p14="http://schemas.microsoft.com/office/powerpoint/2010/main" val="270852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542570"/>
            <a:ext cx="9404723" cy="1400530"/>
          </a:xfrm>
        </p:spPr>
        <p:txBody>
          <a:bodyPr/>
          <a:lstStyle/>
          <a:p>
            <a:r>
              <a:rPr lang="es-ES" dirty="0" err="1" smtClean="0"/>
              <a:t>What</a:t>
            </a:r>
            <a:r>
              <a:rPr lang="es-ES" dirty="0" smtClean="0"/>
              <a:t> are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going</a:t>
            </a:r>
            <a:r>
              <a:rPr lang="es-ES" dirty="0" smtClean="0"/>
              <a:t> to </a:t>
            </a:r>
            <a:r>
              <a:rPr lang="es-ES" dirty="0" err="1" smtClean="0"/>
              <a:t>talk</a:t>
            </a:r>
            <a:r>
              <a:rPr lang="es-ES" dirty="0" smtClean="0"/>
              <a:t> </a:t>
            </a:r>
            <a:r>
              <a:rPr lang="es-ES" dirty="0" err="1" smtClean="0"/>
              <a:t>about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err="1" smtClean="0"/>
              <a:t>Work</a:t>
            </a:r>
            <a:r>
              <a:rPr lang="es-ES" dirty="0" smtClean="0"/>
              <a:t> done: </a:t>
            </a:r>
            <a:r>
              <a:rPr lang="es-ES" dirty="0" err="1" smtClean="0"/>
              <a:t>Protocol</a:t>
            </a:r>
            <a:endParaRPr lang="es-ES" dirty="0" smtClean="0"/>
          </a:p>
          <a:p>
            <a:pPr lvl="1"/>
            <a:r>
              <a:rPr lang="es-ES" dirty="0" err="1" smtClean="0"/>
              <a:t>Space</a:t>
            </a:r>
            <a:r>
              <a:rPr lang="es-ES" dirty="0" smtClean="0"/>
              <a:t> </a:t>
            </a:r>
            <a:r>
              <a:rPr lang="es-ES" dirty="0" err="1" smtClean="0"/>
              <a:t>segment</a:t>
            </a:r>
            <a:endParaRPr lang="es-ES" dirty="0" smtClean="0"/>
          </a:p>
          <a:p>
            <a:pPr lvl="1"/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segment</a:t>
            </a:r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Work</a:t>
            </a:r>
            <a:r>
              <a:rPr lang="es-ES" dirty="0" smtClean="0"/>
              <a:t> to do: </a:t>
            </a:r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Station</a:t>
            </a:r>
            <a:endParaRPr lang="es-ES" dirty="0" smtClean="0"/>
          </a:p>
          <a:p>
            <a:pPr lvl="1"/>
            <a:r>
              <a:rPr lang="es-ES" dirty="0" err="1"/>
              <a:t>E</a:t>
            </a:r>
            <a:r>
              <a:rPr lang="es-ES" dirty="0" err="1" smtClean="0"/>
              <a:t>xploration</a:t>
            </a:r>
            <a:r>
              <a:rPr lang="es-ES" dirty="0" smtClean="0"/>
              <a:t> </a:t>
            </a:r>
            <a:r>
              <a:rPr lang="es-ES" dirty="0" err="1" smtClean="0"/>
              <a:t>avenues</a:t>
            </a:r>
            <a:r>
              <a:rPr lang="es-ES" dirty="0" smtClean="0"/>
              <a:t> </a:t>
            </a:r>
          </a:p>
          <a:p>
            <a:pPr lvl="1"/>
            <a:endParaRPr lang="es-ES" dirty="0" smtClean="0"/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pPr/>
              <a:t>2</a:t>
            </a:fld>
            <a:r>
              <a:rPr lang="es-ES_tradnl" dirty="0" smtClean="0"/>
              <a:t> of 20</a:t>
            </a:r>
            <a:endParaRPr lang="es-ES_tradnl" dirty="0"/>
          </a:p>
        </p:txBody>
      </p:sp>
      <p:pic>
        <p:nvPicPr>
          <p:cNvPr id="2052" name="Picture 4" descr="Resultado de imagen de informa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491" y="2438400"/>
            <a:ext cx="4321022" cy="162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Resultado de imagen de satellite ground s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6" name="Picture 8" descr="Resultado de imagen de satellite ground st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025" y="4444266"/>
            <a:ext cx="1460007" cy="160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2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Summary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853248"/>
            <a:ext cx="8946541" cy="4195481"/>
          </a:xfrm>
        </p:spPr>
        <p:txBody>
          <a:bodyPr/>
          <a:lstStyle/>
          <a:p>
            <a:r>
              <a:rPr lang="es-ES" dirty="0" err="1" smtClean="0"/>
              <a:t>Protocol</a:t>
            </a:r>
            <a:endParaRPr lang="es-ES" dirty="0" smtClean="0"/>
          </a:p>
          <a:p>
            <a:pPr lvl="1"/>
            <a:r>
              <a:rPr lang="es-ES" dirty="0" err="1"/>
              <a:t>Space</a:t>
            </a:r>
            <a:r>
              <a:rPr lang="es-ES" dirty="0"/>
              <a:t> </a:t>
            </a:r>
            <a:r>
              <a:rPr lang="es-ES" dirty="0" err="1" smtClean="0"/>
              <a:t>Segment</a:t>
            </a:r>
            <a:endParaRPr lang="es-ES" dirty="0"/>
          </a:p>
          <a:p>
            <a:pPr lvl="2"/>
            <a:r>
              <a:rPr lang="es-ES" dirty="0" err="1"/>
              <a:t>Transport</a:t>
            </a:r>
            <a:r>
              <a:rPr lang="es-ES" dirty="0"/>
              <a:t> </a:t>
            </a:r>
            <a:r>
              <a:rPr lang="es-ES" dirty="0" err="1" smtClean="0"/>
              <a:t>Layer</a:t>
            </a:r>
            <a:r>
              <a:rPr lang="es-ES" dirty="0" smtClean="0"/>
              <a:t>: SCPS-TP </a:t>
            </a:r>
            <a:endParaRPr lang="es-ES" dirty="0"/>
          </a:p>
          <a:p>
            <a:pPr lvl="2"/>
            <a:r>
              <a:rPr lang="es-ES" dirty="0"/>
              <a:t>Network </a:t>
            </a:r>
            <a:r>
              <a:rPr lang="es-ES" dirty="0" err="1"/>
              <a:t>Layer</a:t>
            </a:r>
            <a:r>
              <a:rPr lang="es-ES" dirty="0" smtClean="0"/>
              <a:t>: IPv6, OSPF, IP </a:t>
            </a:r>
            <a:r>
              <a:rPr lang="es-ES" dirty="0" err="1" smtClean="0"/>
              <a:t>over</a:t>
            </a:r>
            <a:r>
              <a:rPr lang="es-ES" dirty="0" smtClean="0"/>
              <a:t> CCSDS, </a:t>
            </a:r>
            <a:r>
              <a:rPr lang="es-ES" dirty="0" err="1" smtClean="0"/>
              <a:t>Encapsulation</a:t>
            </a:r>
            <a:r>
              <a:rPr lang="es-ES" dirty="0" smtClean="0"/>
              <a:t> </a:t>
            </a:r>
            <a:r>
              <a:rPr lang="es-ES" dirty="0" err="1" smtClean="0"/>
              <a:t>Service</a:t>
            </a:r>
            <a:r>
              <a:rPr lang="es-ES" dirty="0" smtClean="0"/>
              <a:t>, ICMPv6</a:t>
            </a:r>
          </a:p>
          <a:p>
            <a:pPr lvl="2"/>
            <a:r>
              <a:rPr lang="es-ES" dirty="0" smtClean="0"/>
              <a:t>Data Link </a:t>
            </a:r>
            <a:r>
              <a:rPr lang="es-ES" dirty="0" err="1"/>
              <a:t>L</a:t>
            </a:r>
            <a:r>
              <a:rPr lang="es-ES" dirty="0" err="1" smtClean="0"/>
              <a:t>ayer</a:t>
            </a:r>
            <a:r>
              <a:rPr lang="es-ES" dirty="0" smtClean="0"/>
              <a:t>: </a:t>
            </a:r>
            <a:r>
              <a:rPr lang="es-ES" dirty="0"/>
              <a:t>TC </a:t>
            </a:r>
            <a:r>
              <a:rPr lang="es-ES" dirty="0" err="1"/>
              <a:t>Space</a:t>
            </a:r>
            <a:r>
              <a:rPr lang="es-ES" dirty="0"/>
              <a:t> Data Link </a:t>
            </a:r>
            <a:r>
              <a:rPr lang="es-ES" dirty="0" err="1" smtClean="0"/>
              <a:t>Protocol</a:t>
            </a:r>
            <a:r>
              <a:rPr lang="es-ES" dirty="0" smtClean="0"/>
              <a:t>, </a:t>
            </a:r>
            <a:r>
              <a:rPr lang="es-ES" dirty="0"/>
              <a:t>TC </a:t>
            </a:r>
            <a:r>
              <a:rPr lang="es-ES" dirty="0" err="1"/>
              <a:t>Sync</a:t>
            </a:r>
            <a:r>
              <a:rPr lang="es-ES" dirty="0"/>
              <a:t> and </a:t>
            </a:r>
            <a:r>
              <a:rPr lang="es-ES" dirty="0" err="1"/>
              <a:t>Channel</a:t>
            </a:r>
            <a:r>
              <a:rPr lang="es-ES" dirty="0"/>
              <a:t> </a:t>
            </a:r>
            <a:r>
              <a:rPr lang="es-ES" dirty="0" err="1" smtClean="0"/>
              <a:t>Coding</a:t>
            </a:r>
            <a:r>
              <a:rPr lang="es-ES" dirty="0" smtClean="0"/>
              <a:t> and SDLS</a:t>
            </a:r>
          </a:p>
          <a:p>
            <a:pPr lvl="1"/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Segment</a:t>
            </a:r>
            <a:endParaRPr lang="es-ES" dirty="0" smtClean="0"/>
          </a:p>
          <a:p>
            <a:pPr lvl="2"/>
            <a:r>
              <a:rPr lang="es-ES" dirty="0" err="1" smtClean="0"/>
              <a:t>Application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SSH </a:t>
            </a:r>
            <a:r>
              <a:rPr lang="es-ES" dirty="0" err="1" smtClean="0"/>
              <a:t>Protocol</a:t>
            </a:r>
            <a:endParaRPr lang="es-ES" dirty="0" smtClean="0"/>
          </a:p>
          <a:p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Station</a:t>
            </a:r>
            <a:endParaRPr lang="es-ES" dirty="0" smtClean="0"/>
          </a:p>
          <a:p>
            <a:pPr lvl="2"/>
            <a:endParaRPr lang="es-E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29435" y="319043"/>
            <a:ext cx="947806" cy="767687"/>
          </a:xfrm>
        </p:spPr>
        <p:txBody>
          <a:bodyPr/>
          <a:lstStyle/>
          <a:p>
            <a:r>
              <a:rPr lang="es-ES_tradnl" sz="1400" dirty="0" smtClean="0"/>
              <a:t>20 of 20</a:t>
            </a:r>
            <a:endParaRPr lang="es-ES_tradnl" sz="1400" dirty="0"/>
          </a:p>
        </p:txBody>
      </p:sp>
    </p:spTree>
    <p:extLst>
      <p:ext uri="{BB962C8B-B14F-4D97-AF65-F5344CB8AC3E}">
        <p14:creationId xmlns:p14="http://schemas.microsoft.com/office/powerpoint/2010/main" val="85096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Space segment: </a:t>
            </a:r>
            <a:r>
              <a:rPr lang="en-GB" dirty="0" err="1" smtClean="0"/>
              <a:t>Consultive</a:t>
            </a:r>
            <a:r>
              <a:rPr lang="en-GB" dirty="0" smtClean="0"/>
              <a:t> Committee for Space Data Systems (CCSDS)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662519"/>
            <a:ext cx="7522072" cy="4195481"/>
          </a:xfrm>
        </p:spPr>
        <p:txBody>
          <a:bodyPr/>
          <a:lstStyle/>
          <a:p>
            <a:r>
              <a:rPr lang="en-GB" dirty="0" smtClean="0"/>
              <a:t>Objective of CCSDS: Enhance governmental and commercial interoperability and cross-support while reducing risks during communications.</a:t>
            </a:r>
          </a:p>
          <a:p>
            <a:r>
              <a:rPr lang="en-GB" dirty="0" smtClean="0"/>
              <a:t>CCSDS recommendations are routinely submitted to the International Organization for Standardization (ISO).</a:t>
            </a:r>
            <a:endParaRPr lang="en-GB" dirty="0"/>
          </a:p>
          <a:p>
            <a:r>
              <a:rPr lang="en-GB" dirty="0" smtClean="0"/>
              <a:t>Using CCSDS standards it is assured that communication between satellites of </a:t>
            </a:r>
            <a:r>
              <a:rPr lang="en-GB" dirty="0" err="1" smtClean="0"/>
              <a:t>Astrea</a:t>
            </a:r>
            <a:r>
              <a:rPr lang="en-GB" dirty="0" smtClean="0"/>
              <a:t> constellation and satellites of the clients is possible.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E34B-9DB5-4B7E-966C-95CE08225E7B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pPr/>
              <a:t>3</a:t>
            </a:fld>
            <a:r>
              <a:rPr lang="es-ES_tradnl" dirty="0" smtClean="0"/>
              <a:t> of </a:t>
            </a:r>
            <a:r>
              <a:rPr lang="es-ES_tradnl" dirty="0"/>
              <a:t>20</a:t>
            </a:r>
          </a:p>
        </p:txBody>
      </p:sp>
      <p:pic>
        <p:nvPicPr>
          <p:cNvPr id="1026" name="Picture 2" descr="Resultado de imagen de ccs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877" y="5093820"/>
            <a:ext cx="4953862" cy="154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46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797323"/>
            <a:ext cx="8946541" cy="4195481"/>
          </a:xfrm>
        </p:spPr>
        <p:txBody>
          <a:bodyPr/>
          <a:lstStyle/>
          <a:p>
            <a:r>
              <a:rPr lang="en-GB" dirty="0" smtClean="0"/>
              <a:t>The space communications protocols are defined for the five layers of the ISO model.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410C-6A9E-4D89-A83C-013BE1088772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pPr/>
              <a:t>4</a:t>
            </a:fld>
            <a:r>
              <a:rPr lang="es-ES_tradnl" dirty="0" smtClean="0"/>
              <a:t> of 20</a:t>
            </a:r>
            <a:endParaRPr lang="es-ES_tradnl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986996"/>
              </p:ext>
            </p:extLst>
          </p:nvPr>
        </p:nvGraphicFramePr>
        <p:xfrm>
          <a:off x="856416" y="2083778"/>
          <a:ext cx="9194418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4806"/>
                <a:gridCol w="3064806"/>
                <a:gridCol w="3064806"/>
              </a:tblGrid>
              <a:tr h="247115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Layer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Name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Function</a:t>
                      </a:r>
                      <a:endParaRPr lang="es-ES" dirty="0"/>
                    </a:p>
                  </a:txBody>
                  <a:tcPr/>
                </a:tc>
              </a:tr>
              <a:tr h="426527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Application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Network </a:t>
                      </a:r>
                      <a:r>
                        <a:rPr lang="es-ES" dirty="0" err="1" smtClean="0"/>
                        <a:t>process</a:t>
                      </a:r>
                      <a:r>
                        <a:rPr lang="es-ES" dirty="0" smtClean="0"/>
                        <a:t> to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application</a:t>
                      </a:r>
                      <a:r>
                        <a:rPr lang="es-ES" baseline="0" dirty="0" smtClean="0"/>
                        <a:t>, data </a:t>
                      </a:r>
                      <a:r>
                        <a:rPr lang="es-ES" baseline="0" dirty="0" err="1" smtClean="0"/>
                        <a:t>presentation</a:t>
                      </a:r>
                      <a:endParaRPr lang="es-ES" dirty="0"/>
                    </a:p>
                  </a:txBody>
                  <a:tcPr/>
                </a:tc>
              </a:tr>
              <a:tr h="609325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Transport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End</a:t>
                      </a:r>
                      <a:r>
                        <a:rPr lang="es-ES" dirty="0" smtClean="0"/>
                        <a:t>-to-</a:t>
                      </a:r>
                      <a:r>
                        <a:rPr lang="es-ES" dirty="0" err="1" smtClean="0"/>
                        <a:t>end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connections</a:t>
                      </a:r>
                      <a:r>
                        <a:rPr lang="es-ES" dirty="0" smtClean="0"/>
                        <a:t> and </a:t>
                      </a:r>
                      <a:r>
                        <a:rPr lang="es-ES" dirty="0" err="1" smtClean="0"/>
                        <a:t>reliability</a:t>
                      </a:r>
                      <a:endParaRPr lang="es-ES" dirty="0"/>
                    </a:p>
                  </a:txBody>
                  <a:tcPr/>
                </a:tc>
              </a:tr>
              <a:tr h="24373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Network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Path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determination</a:t>
                      </a:r>
                      <a:r>
                        <a:rPr lang="es-ES" dirty="0" smtClean="0"/>
                        <a:t> </a:t>
                      </a:r>
                      <a:endParaRPr lang="es-ES" dirty="0"/>
                    </a:p>
                  </a:txBody>
                  <a:tcPr/>
                </a:tc>
              </a:tr>
              <a:tr h="426527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Data Link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Node</a:t>
                      </a:r>
                      <a:r>
                        <a:rPr lang="es-ES" dirty="0" smtClean="0"/>
                        <a:t>-to-</a:t>
                      </a:r>
                      <a:r>
                        <a:rPr lang="es-ES" dirty="0" err="1" smtClean="0"/>
                        <a:t>node</a:t>
                      </a:r>
                      <a:r>
                        <a:rPr lang="es-ES" dirty="0" smtClean="0"/>
                        <a:t> data transfer</a:t>
                      </a:r>
                      <a:endParaRPr lang="es-ES" dirty="0"/>
                    </a:p>
                  </a:txBody>
                  <a:tcPr/>
                </a:tc>
              </a:tr>
              <a:tr h="609325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Physical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Electrical</a:t>
                      </a:r>
                      <a:r>
                        <a:rPr lang="es-ES" dirty="0" smtClean="0"/>
                        <a:t> and </a:t>
                      </a:r>
                      <a:r>
                        <a:rPr lang="es-ES" dirty="0" err="1" smtClean="0"/>
                        <a:t>physical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specifications</a:t>
                      </a:r>
                      <a:r>
                        <a:rPr lang="es-ES" baseline="0" dirty="0" smtClean="0"/>
                        <a:t> of </a:t>
                      </a:r>
                      <a:r>
                        <a:rPr lang="es-ES" baseline="0" dirty="0" err="1" smtClean="0"/>
                        <a:t>the</a:t>
                      </a:r>
                      <a:r>
                        <a:rPr lang="es-ES" baseline="0" dirty="0" smtClean="0"/>
                        <a:t> data </a:t>
                      </a:r>
                      <a:r>
                        <a:rPr lang="es-ES" baseline="0" dirty="0" err="1" smtClean="0"/>
                        <a:t>connection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37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973" y="253248"/>
            <a:ext cx="9404723" cy="3124449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pPr/>
              <a:t>5</a:t>
            </a:fld>
            <a:r>
              <a:rPr lang="es-ES_tradnl" dirty="0"/>
              <a:t> of </a:t>
            </a:r>
            <a:r>
              <a:rPr lang="es-ES_tradnl" dirty="0" smtClean="0"/>
              <a:t>20</a:t>
            </a:r>
            <a:endParaRPr lang="es-ES_tradnl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11" y="207755"/>
            <a:ext cx="7224411" cy="6566598"/>
          </a:xfrm>
        </p:spPr>
      </p:pic>
      <p:sp>
        <p:nvSpPr>
          <p:cNvPr id="10" name="TextBox 9"/>
          <p:cNvSpPr txBox="1"/>
          <p:nvPr/>
        </p:nvSpPr>
        <p:spPr>
          <a:xfrm>
            <a:off x="7888406" y="5507313"/>
            <a:ext cx="395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Space</a:t>
            </a:r>
            <a:r>
              <a:rPr lang="es-ES" dirty="0" smtClean="0"/>
              <a:t> </a:t>
            </a:r>
            <a:r>
              <a:rPr lang="es-ES" dirty="0" err="1" smtClean="0"/>
              <a:t>communications</a:t>
            </a:r>
            <a:r>
              <a:rPr lang="es-ES" dirty="0" smtClean="0"/>
              <a:t> </a:t>
            </a:r>
            <a:r>
              <a:rPr lang="es-ES" dirty="0" err="1" smtClean="0"/>
              <a:t>protocols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11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05" y="335417"/>
            <a:ext cx="8184540" cy="608456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pPr/>
              <a:t>6</a:t>
            </a:fld>
            <a:r>
              <a:rPr lang="es-ES_tradnl" dirty="0" smtClean="0"/>
              <a:t> of 20</a:t>
            </a:r>
            <a:endParaRPr lang="es-ES_tradnl" dirty="0"/>
          </a:p>
        </p:txBody>
      </p:sp>
      <p:sp>
        <p:nvSpPr>
          <p:cNvPr id="8" name="Rectangle 7"/>
          <p:cNvSpPr/>
          <p:nvPr/>
        </p:nvSpPr>
        <p:spPr>
          <a:xfrm>
            <a:off x="8718118" y="5006817"/>
            <a:ext cx="33586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possible</a:t>
            </a:r>
            <a:r>
              <a:rPr lang="es-ES" dirty="0" smtClean="0"/>
              <a:t> </a:t>
            </a:r>
            <a:r>
              <a:rPr lang="es-ES" dirty="0" err="1" smtClean="0"/>
              <a:t>combinations</a:t>
            </a:r>
            <a:endParaRPr lang="es-ES" dirty="0" smtClean="0"/>
          </a:p>
          <a:p>
            <a:r>
              <a:rPr lang="es-ES" dirty="0" err="1"/>
              <a:t>f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/>
              <a:t>s</a:t>
            </a:r>
            <a:r>
              <a:rPr lang="es-ES" dirty="0" err="1" smtClean="0"/>
              <a:t>pace</a:t>
            </a:r>
            <a:r>
              <a:rPr lang="es-ES" dirty="0" smtClean="0"/>
              <a:t> </a:t>
            </a:r>
            <a:r>
              <a:rPr lang="es-ES" dirty="0" err="1" smtClean="0"/>
              <a:t>communications</a:t>
            </a:r>
            <a:endParaRPr lang="es-ES" dirty="0" smtClean="0"/>
          </a:p>
          <a:p>
            <a:r>
              <a:rPr lang="es-ES" dirty="0" smtClean="0"/>
              <a:t> </a:t>
            </a:r>
            <a:r>
              <a:rPr lang="es-ES" dirty="0" err="1"/>
              <a:t>protocols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998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Transport</a:t>
            </a:r>
            <a:r>
              <a:rPr lang="es-ES" dirty="0" smtClean="0"/>
              <a:t> </a:t>
            </a:r>
            <a:r>
              <a:rPr lang="es-ES" dirty="0" err="1" smtClean="0"/>
              <a:t>Layer</a:t>
            </a:r>
            <a:endParaRPr lang="es-E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3568675"/>
              </p:ext>
            </p:extLst>
          </p:nvPr>
        </p:nvGraphicFramePr>
        <p:xfrm>
          <a:off x="764273" y="1853248"/>
          <a:ext cx="9588267" cy="3289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6089"/>
                <a:gridCol w="3196089"/>
                <a:gridCol w="3196089"/>
              </a:tblGrid>
              <a:tr h="1093688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User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Datagram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Protocol</a:t>
                      </a:r>
                      <a:r>
                        <a:rPr lang="es-ES" baseline="0" dirty="0" smtClean="0"/>
                        <a:t> (UDP)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Stream</a:t>
                      </a:r>
                      <a:r>
                        <a:rPr lang="es-ES" baseline="0" dirty="0" smtClean="0"/>
                        <a:t> Control </a:t>
                      </a:r>
                      <a:r>
                        <a:rPr lang="es-ES" baseline="0" dirty="0" err="1" smtClean="0"/>
                        <a:t>Transmission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Protocol</a:t>
                      </a:r>
                      <a:r>
                        <a:rPr lang="es-ES" baseline="0" dirty="0" smtClean="0"/>
                        <a:t> (SCTP)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Transmission</a:t>
                      </a:r>
                      <a:r>
                        <a:rPr lang="es-ES" dirty="0" smtClean="0"/>
                        <a:t> </a:t>
                      </a:r>
                      <a:r>
                        <a:rPr lang="es-ES" baseline="0" dirty="0" smtClean="0"/>
                        <a:t>Control </a:t>
                      </a:r>
                      <a:r>
                        <a:rPr lang="es-ES" baseline="0" dirty="0" err="1" smtClean="0"/>
                        <a:t>Protocol</a:t>
                      </a:r>
                      <a:r>
                        <a:rPr lang="es-ES" baseline="0" dirty="0" smtClean="0"/>
                        <a:t> (TCP)</a:t>
                      </a:r>
                      <a:endParaRPr lang="es-ES" dirty="0"/>
                    </a:p>
                  </a:txBody>
                  <a:tcPr/>
                </a:tc>
              </a:tr>
              <a:tr h="2195423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baseline="0" dirty="0" err="1" smtClean="0"/>
                        <a:t>Conectionless</a:t>
                      </a:r>
                      <a:endParaRPr lang="es-ES" baseline="0" dirty="0" smtClean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baseline="0" dirty="0" err="1" smtClean="0"/>
                        <a:t>Unreliable</a:t>
                      </a:r>
                      <a:endParaRPr lang="es-ES" baseline="0" dirty="0" smtClean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baseline="0" dirty="0" err="1" smtClean="0"/>
                        <a:t>Performs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very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limited</a:t>
                      </a:r>
                      <a:r>
                        <a:rPr lang="es-ES" baseline="0" dirty="0" smtClean="0"/>
                        <a:t> error </a:t>
                      </a:r>
                      <a:r>
                        <a:rPr lang="es-ES" baseline="0" dirty="0" err="1" smtClean="0"/>
                        <a:t>checking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dirty="0" err="1" smtClean="0"/>
                        <a:t>Reliable</a:t>
                      </a:r>
                      <a:endParaRPr lang="es-ES" dirty="0" smtClean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dirty="0" err="1" smtClean="0"/>
                        <a:t>Message-oriented</a:t>
                      </a:r>
                      <a:endParaRPr lang="es-ES" dirty="0" smtClean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dirty="0" err="1" smtClean="0"/>
                        <a:t>Designed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for</a:t>
                      </a:r>
                      <a:r>
                        <a:rPr lang="es-ES" baseline="0" dirty="0" smtClean="0"/>
                        <a:t> Internet </a:t>
                      </a:r>
                      <a:r>
                        <a:rPr lang="es-ES" baseline="0" dirty="0" err="1" smtClean="0"/>
                        <a:t>applications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baseline="0" dirty="0" err="1" smtClean="0"/>
                        <a:t>Connection-oriented</a:t>
                      </a:r>
                      <a:endParaRPr lang="es-ES" baseline="0" dirty="0" smtClean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baseline="0" dirty="0" err="1" smtClean="0"/>
                        <a:t>Flow</a:t>
                      </a:r>
                      <a:r>
                        <a:rPr lang="es-ES" baseline="0" dirty="0" smtClean="0"/>
                        <a:t> and error control </a:t>
                      </a:r>
                      <a:r>
                        <a:rPr lang="es-ES" baseline="0" dirty="0" err="1" smtClean="0"/>
                        <a:t>mechanisms</a:t>
                      </a:r>
                      <a:endParaRPr lang="es-ES" baseline="0" dirty="0" smtClean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baseline="0" dirty="0" err="1" smtClean="0"/>
                        <a:t>Extension</a:t>
                      </a:r>
                      <a:r>
                        <a:rPr lang="es-ES" baseline="0" dirty="0" smtClean="0"/>
                        <a:t> to </a:t>
                      </a:r>
                      <a:r>
                        <a:rPr lang="es-ES" baseline="0" dirty="0" err="1" smtClean="0"/>
                        <a:t>adapt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the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protocol</a:t>
                      </a:r>
                      <a:r>
                        <a:rPr lang="es-ES" baseline="0" dirty="0" smtClean="0"/>
                        <a:t> to </a:t>
                      </a:r>
                      <a:r>
                        <a:rPr lang="es-ES" baseline="0" dirty="0" err="1" smtClean="0"/>
                        <a:t>space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needs</a:t>
                      </a:r>
                      <a:r>
                        <a:rPr lang="es-ES" baseline="0" dirty="0" smtClean="0"/>
                        <a:t> (SCPS-TP)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pPr/>
              <a:t>7</a:t>
            </a:fld>
            <a:r>
              <a:rPr lang="es-ES_tradnl" dirty="0" smtClean="0"/>
              <a:t> of 20</a:t>
            </a:r>
            <a:endParaRPr lang="es-ES_tradnl" dirty="0"/>
          </a:p>
        </p:txBody>
      </p:sp>
      <p:sp>
        <p:nvSpPr>
          <p:cNvPr id="8" name="Multiply 7"/>
          <p:cNvSpPr/>
          <p:nvPr/>
        </p:nvSpPr>
        <p:spPr>
          <a:xfrm>
            <a:off x="1076467" y="1447800"/>
            <a:ext cx="2729552" cy="3289111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Multiply 8"/>
          <p:cNvSpPr/>
          <p:nvPr/>
        </p:nvSpPr>
        <p:spPr>
          <a:xfrm>
            <a:off x="4253724" y="1447799"/>
            <a:ext cx="2729552" cy="3289111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extBox 9"/>
          <p:cNvSpPr txBox="1"/>
          <p:nvPr/>
        </p:nvSpPr>
        <p:spPr>
          <a:xfrm>
            <a:off x="1407819" y="5581934"/>
            <a:ext cx="626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Protocol</a:t>
            </a:r>
            <a:r>
              <a:rPr lang="es-ES" dirty="0" smtClean="0"/>
              <a:t> to be </a:t>
            </a:r>
            <a:r>
              <a:rPr lang="es-ES" dirty="0" err="1" smtClean="0"/>
              <a:t>used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Transport</a:t>
            </a:r>
            <a:r>
              <a:rPr lang="es-ES" dirty="0" smtClean="0"/>
              <a:t> </a:t>
            </a:r>
            <a:r>
              <a:rPr lang="es-ES" dirty="0" err="1" smtClean="0"/>
              <a:t>Layer</a:t>
            </a:r>
            <a:r>
              <a:rPr lang="es-ES" dirty="0" smtClean="0"/>
              <a:t>:  SCPS-TP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353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Network </a:t>
            </a:r>
            <a:r>
              <a:rPr lang="es-ES" dirty="0" err="1" smtClean="0"/>
              <a:t>Layer</a:t>
            </a:r>
            <a:r>
              <a:rPr lang="es-ES" dirty="0" smtClean="0"/>
              <a:t>: </a:t>
            </a:r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protocol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pPr/>
              <a:t>8</a:t>
            </a:fld>
            <a:r>
              <a:rPr lang="es-ES_tradnl" dirty="0" smtClean="0"/>
              <a:t> of 20</a:t>
            </a:r>
            <a:endParaRPr lang="es-ES_tradnl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6522499"/>
              </p:ext>
            </p:extLst>
          </p:nvPr>
        </p:nvGraphicFramePr>
        <p:xfrm>
          <a:off x="646110" y="1447799"/>
          <a:ext cx="9706428" cy="4556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476"/>
                <a:gridCol w="3235476"/>
                <a:gridCol w="3235476"/>
              </a:tblGrid>
              <a:tr h="899025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Space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Packet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Protocol</a:t>
                      </a:r>
                      <a:r>
                        <a:rPr lang="es-ES" baseline="0" dirty="0" smtClean="0"/>
                        <a:t> (</a:t>
                      </a:r>
                      <a:r>
                        <a:rPr lang="es-ES" dirty="0" smtClean="0"/>
                        <a:t>SPP)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Internet </a:t>
                      </a:r>
                      <a:r>
                        <a:rPr lang="es-ES" dirty="0" err="1" smtClean="0"/>
                        <a:t>Protocol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version</a:t>
                      </a:r>
                      <a:r>
                        <a:rPr lang="es-ES" dirty="0" smtClean="0"/>
                        <a:t> 4 (IPv4)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Internet </a:t>
                      </a:r>
                      <a:r>
                        <a:rPr lang="es-ES" dirty="0" err="1" smtClean="0"/>
                        <a:t>Protocol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version</a:t>
                      </a:r>
                      <a:r>
                        <a:rPr lang="es-ES" dirty="0" smtClean="0"/>
                        <a:t> 6 (IPv6)</a:t>
                      </a:r>
                      <a:endParaRPr lang="es-ES" dirty="0"/>
                    </a:p>
                  </a:txBody>
                  <a:tcPr/>
                </a:tc>
              </a:tr>
              <a:tr h="3397484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dirty="0" err="1" smtClean="0"/>
                        <a:t>Work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easily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with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the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protocols</a:t>
                      </a:r>
                      <a:r>
                        <a:rPr lang="es-ES" baseline="0" dirty="0" smtClean="0"/>
                        <a:t> of </a:t>
                      </a:r>
                      <a:r>
                        <a:rPr lang="es-ES" baseline="0" dirty="0" err="1" smtClean="0"/>
                        <a:t>the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adjacent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layers</a:t>
                      </a:r>
                      <a:r>
                        <a:rPr lang="es-ES" baseline="0" dirty="0" smtClean="0"/>
                        <a:t>.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baseline="0" dirty="0" err="1" smtClean="0"/>
                        <a:t>Requires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Path</a:t>
                      </a:r>
                      <a:r>
                        <a:rPr lang="es-ES" baseline="0" dirty="0" smtClean="0"/>
                        <a:t> ID: In </a:t>
                      </a:r>
                      <a:r>
                        <a:rPr lang="es-ES" baseline="0" dirty="0" err="1" smtClean="0"/>
                        <a:t>Astrea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constellation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there</a:t>
                      </a:r>
                      <a:r>
                        <a:rPr lang="es-ES" baseline="0" dirty="0" smtClean="0"/>
                        <a:t> are 39800 </a:t>
                      </a:r>
                      <a:r>
                        <a:rPr lang="es-ES" baseline="0" dirty="0" err="1" smtClean="0"/>
                        <a:t>possibe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routes</a:t>
                      </a:r>
                      <a:r>
                        <a:rPr lang="es-ES" baseline="0" dirty="0" smtClean="0"/>
                        <a:t>.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baseline="0" dirty="0" err="1" smtClean="0"/>
                        <a:t>Path</a:t>
                      </a:r>
                      <a:r>
                        <a:rPr lang="es-ES" baseline="0" dirty="0" smtClean="0"/>
                        <a:t> ID </a:t>
                      </a:r>
                      <a:r>
                        <a:rPr lang="es-ES" baseline="0" dirty="0" err="1" smtClean="0"/>
                        <a:t>parameter</a:t>
                      </a:r>
                      <a:r>
                        <a:rPr lang="es-ES" baseline="0" dirty="0" smtClean="0"/>
                        <a:t>: 11 bit. 2048 </a:t>
                      </a:r>
                      <a:r>
                        <a:rPr lang="es-ES" baseline="0" dirty="0" err="1" smtClean="0"/>
                        <a:t>routes</a:t>
                      </a:r>
                      <a:r>
                        <a:rPr lang="es-ES" baseline="0" dirty="0" smtClean="0"/>
                        <a:t>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dirty="0" err="1" smtClean="0"/>
                        <a:t>Needs</a:t>
                      </a:r>
                      <a:r>
                        <a:rPr lang="es-ES" dirty="0" smtClean="0"/>
                        <a:t> IP </a:t>
                      </a:r>
                      <a:r>
                        <a:rPr lang="es-ES" dirty="0" err="1" smtClean="0"/>
                        <a:t>over</a:t>
                      </a:r>
                      <a:r>
                        <a:rPr lang="es-ES" dirty="0" smtClean="0"/>
                        <a:t> CCSDS and </a:t>
                      </a:r>
                      <a:r>
                        <a:rPr lang="es-ES" dirty="0" err="1" smtClean="0"/>
                        <a:t>Encapsulation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Service</a:t>
                      </a:r>
                      <a:r>
                        <a:rPr lang="es-ES" dirty="0" smtClean="0"/>
                        <a:t>.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dirty="0" err="1" smtClean="0"/>
                        <a:t>Instead</a:t>
                      </a:r>
                      <a:r>
                        <a:rPr lang="es-ES" dirty="0" smtClean="0"/>
                        <a:t> of </a:t>
                      </a:r>
                      <a:r>
                        <a:rPr lang="es-ES" dirty="0" err="1" smtClean="0"/>
                        <a:t>Path</a:t>
                      </a:r>
                      <a:r>
                        <a:rPr lang="es-ES" dirty="0" smtClean="0"/>
                        <a:t> ID</a:t>
                      </a:r>
                      <a:r>
                        <a:rPr lang="es-ES" baseline="0" dirty="0" smtClean="0"/>
                        <a:t> uses IP </a:t>
                      </a:r>
                      <a:r>
                        <a:rPr lang="es-ES" baseline="0" dirty="0" err="1" smtClean="0"/>
                        <a:t>adress</a:t>
                      </a:r>
                      <a:r>
                        <a:rPr lang="es-ES" baseline="0" dirty="0" smtClean="0"/>
                        <a:t> of </a:t>
                      </a:r>
                      <a:r>
                        <a:rPr lang="es-ES" baseline="0" dirty="0" err="1" smtClean="0"/>
                        <a:t>the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source</a:t>
                      </a:r>
                      <a:r>
                        <a:rPr lang="es-ES" baseline="0" dirty="0" smtClean="0"/>
                        <a:t> and </a:t>
                      </a:r>
                      <a:r>
                        <a:rPr lang="es-ES" baseline="0" dirty="0" err="1" smtClean="0"/>
                        <a:t>destination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node</a:t>
                      </a:r>
                      <a:r>
                        <a:rPr lang="es-ES" baseline="0" dirty="0" smtClean="0"/>
                        <a:t>.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baseline="0" dirty="0" err="1" smtClean="0"/>
                        <a:t>Shorter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header</a:t>
                      </a:r>
                      <a:r>
                        <a:rPr lang="es-ES" baseline="0" dirty="0" smtClean="0"/>
                        <a:t>.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baseline="0" dirty="0" smtClean="0"/>
                        <a:t>More </a:t>
                      </a:r>
                      <a:r>
                        <a:rPr lang="es-ES" baseline="0" dirty="0" err="1" smtClean="0"/>
                        <a:t>additional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protocols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than</a:t>
                      </a:r>
                      <a:r>
                        <a:rPr lang="es-ES" baseline="0" dirty="0" smtClean="0"/>
                        <a:t> IPv6.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dirty="0" err="1" smtClean="0"/>
                        <a:t>Needs</a:t>
                      </a:r>
                      <a:r>
                        <a:rPr lang="es-ES" dirty="0" smtClean="0"/>
                        <a:t> IP </a:t>
                      </a:r>
                      <a:r>
                        <a:rPr lang="es-ES" dirty="0" err="1" smtClean="0"/>
                        <a:t>over</a:t>
                      </a:r>
                      <a:r>
                        <a:rPr lang="es-ES" dirty="0" smtClean="0"/>
                        <a:t> CCSDS and </a:t>
                      </a:r>
                      <a:r>
                        <a:rPr lang="es-ES" dirty="0" err="1" smtClean="0"/>
                        <a:t>Encapsulation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Service</a:t>
                      </a:r>
                      <a:r>
                        <a:rPr lang="es-ES" dirty="0" smtClean="0"/>
                        <a:t>.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dirty="0" err="1" smtClean="0"/>
                        <a:t>Instead</a:t>
                      </a:r>
                      <a:r>
                        <a:rPr lang="es-ES" dirty="0" smtClean="0"/>
                        <a:t> of </a:t>
                      </a:r>
                      <a:r>
                        <a:rPr lang="es-ES" dirty="0" err="1" smtClean="0"/>
                        <a:t>Path</a:t>
                      </a:r>
                      <a:r>
                        <a:rPr lang="es-ES" dirty="0" smtClean="0"/>
                        <a:t> ID</a:t>
                      </a:r>
                      <a:r>
                        <a:rPr lang="es-ES" baseline="0" dirty="0" smtClean="0"/>
                        <a:t> uses IP </a:t>
                      </a:r>
                      <a:r>
                        <a:rPr lang="es-ES" baseline="0" dirty="0" err="1" smtClean="0"/>
                        <a:t>adress</a:t>
                      </a:r>
                      <a:r>
                        <a:rPr lang="es-ES" baseline="0" dirty="0" smtClean="0"/>
                        <a:t> of </a:t>
                      </a:r>
                      <a:r>
                        <a:rPr lang="es-ES" baseline="0" dirty="0" err="1" smtClean="0"/>
                        <a:t>the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source</a:t>
                      </a:r>
                      <a:r>
                        <a:rPr lang="es-ES" baseline="0" dirty="0" smtClean="0"/>
                        <a:t> and </a:t>
                      </a:r>
                      <a:r>
                        <a:rPr lang="es-ES" baseline="0" dirty="0" err="1" smtClean="0"/>
                        <a:t>destination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node</a:t>
                      </a:r>
                      <a:r>
                        <a:rPr lang="es-ES" baseline="0" dirty="0" smtClean="0"/>
                        <a:t>.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baseline="0" dirty="0" err="1" smtClean="0"/>
                        <a:t>Larger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header</a:t>
                      </a:r>
                      <a:r>
                        <a:rPr lang="es-ES" baseline="0" dirty="0" smtClean="0"/>
                        <a:t>.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baseline="0" dirty="0" err="1" smtClean="0"/>
                        <a:t>Less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processing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than</a:t>
                      </a:r>
                      <a:r>
                        <a:rPr lang="es-ES" baseline="0" dirty="0" smtClean="0"/>
                        <a:t> IPv4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baseline="0" dirty="0" err="1" smtClean="0"/>
                        <a:t>Progressively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replacing</a:t>
                      </a:r>
                      <a:r>
                        <a:rPr lang="es-ES" baseline="0" dirty="0" smtClean="0"/>
                        <a:t> IPv4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 smtClean="0"/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s-ES" dirty="0" smtClean="0"/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Multiply 7"/>
          <p:cNvSpPr/>
          <p:nvPr/>
        </p:nvSpPr>
        <p:spPr>
          <a:xfrm>
            <a:off x="983298" y="1063416"/>
            <a:ext cx="2729552" cy="3289111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Multiply 10"/>
          <p:cNvSpPr/>
          <p:nvPr/>
        </p:nvSpPr>
        <p:spPr>
          <a:xfrm>
            <a:off x="4114878" y="1063415"/>
            <a:ext cx="2729552" cy="3289111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1244153" y="6302675"/>
            <a:ext cx="4716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protocol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Network </a:t>
            </a:r>
            <a:r>
              <a:rPr lang="es-ES" dirty="0" err="1" smtClean="0"/>
              <a:t>Layer</a:t>
            </a:r>
            <a:r>
              <a:rPr lang="es-ES" dirty="0" smtClean="0"/>
              <a:t>: IPv6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040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Network </a:t>
            </a:r>
            <a:r>
              <a:rPr lang="es-ES" dirty="0" err="1" smtClean="0"/>
              <a:t>Layer</a:t>
            </a:r>
            <a:r>
              <a:rPr lang="es-ES" dirty="0" smtClean="0"/>
              <a:t>: </a:t>
            </a:r>
            <a:r>
              <a:rPr lang="es-ES" dirty="0" err="1" smtClean="0"/>
              <a:t>Routing</a:t>
            </a:r>
            <a:r>
              <a:rPr lang="es-ES" dirty="0" smtClean="0"/>
              <a:t> </a:t>
            </a:r>
            <a:r>
              <a:rPr lang="es-ES" dirty="0" err="1" smtClean="0"/>
              <a:t>protocol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/>
          <a:lstStyle/>
          <a:p>
            <a:r>
              <a:rPr lang="es-ES" dirty="0" err="1" smtClean="0"/>
              <a:t>Routing</a:t>
            </a:r>
            <a:r>
              <a:rPr lang="es-ES" dirty="0" smtClean="0"/>
              <a:t> </a:t>
            </a:r>
            <a:r>
              <a:rPr lang="es-ES" dirty="0" err="1" smtClean="0"/>
              <a:t>protocol</a:t>
            </a:r>
            <a:r>
              <a:rPr lang="es-ES" dirty="0" smtClean="0"/>
              <a:t>: </a:t>
            </a:r>
            <a:r>
              <a:rPr lang="es-ES" dirty="0" err="1" smtClean="0"/>
              <a:t>Select</a:t>
            </a:r>
            <a:r>
              <a:rPr lang="es-ES" dirty="0" smtClean="0"/>
              <a:t> </a:t>
            </a:r>
            <a:r>
              <a:rPr lang="es-ES" dirty="0" err="1" smtClean="0"/>
              <a:t>routes</a:t>
            </a:r>
            <a:r>
              <a:rPr lang="es-ES" dirty="0" smtClean="0"/>
              <a:t> </a:t>
            </a:r>
            <a:r>
              <a:rPr lang="es-ES" dirty="0" err="1" smtClean="0"/>
              <a:t>between</a:t>
            </a:r>
            <a:r>
              <a:rPr lang="es-ES" dirty="0" smtClean="0"/>
              <a:t> </a:t>
            </a:r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nodes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network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16/11/2016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pPr/>
              <a:t>9</a:t>
            </a:fld>
            <a:r>
              <a:rPr lang="es-ES_tradnl" dirty="0" smtClean="0"/>
              <a:t> of 20</a:t>
            </a:r>
            <a:endParaRPr lang="es-ES_tradnl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6848692"/>
              </p:ext>
            </p:extLst>
          </p:nvPr>
        </p:nvGraphicFramePr>
        <p:xfrm>
          <a:off x="646110" y="1447799"/>
          <a:ext cx="9706428" cy="4296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476"/>
                <a:gridCol w="3235476"/>
                <a:gridCol w="3235476"/>
              </a:tblGrid>
              <a:tr h="899025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Enhanced</a:t>
                      </a:r>
                      <a:r>
                        <a:rPr lang="es-ES" dirty="0" smtClean="0"/>
                        <a:t> Interior Gateway </a:t>
                      </a:r>
                      <a:r>
                        <a:rPr lang="es-ES" dirty="0" err="1" smtClean="0"/>
                        <a:t>Routing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Protocol</a:t>
                      </a:r>
                      <a:r>
                        <a:rPr lang="es-ES" baseline="0" dirty="0" smtClean="0"/>
                        <a:t> (</a:t>
                      </a:r>
                      <a:r>
                        <a:rPr lang="es-ES" dirty="0" smtClean="0"/>
                        <a:t>EIGRP)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Open </a:t>
                      </a:r>
                      <a:r>
                        <a:rPr lang="es-ES" dirty="0" err="1" smtClean="0"/>
                        <a:t>Shortest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Path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First</a:t>
                      </a:r>
                      <a:r>
                        <a:rPr lang="es-ES" dirty="0" smtClean="0"/>
                        <a:t> (OSPF)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Routing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Information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Protocol</a:t>
                      </a:r>
                      <a:r>
                        <a:rPr lang="es-ES" dirty="0" smtClean="0"/>
                        <a:t> (RIP)</a:t>
                      </a:r>
                      <a:endParaRPr lang="es-ES" dirty="0"/>
                    </a:p>
                  </a:txBody>
                  <a:tcPr/>
                </a:tc>
              </a:tr>
              <a:tr h="3397484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dirty="0" smtClean="0"/>
                        <a:t>Compatible </a:t>
                      </a:r>
                      <a:r>
                        <a:rPr lang="es-ES" dirty="0" err="1" smtClean="0"/>
                        <a:t>with</a:t>
                      </a:r>
                      <a:r>
                        <a:rPr lang="es-ES" dirty="0" smtClean="0"/>
                        <a:t> IPv6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dirty="0" err="1" smtClean="0"/>
                        <a:t>Topology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changes</a:t>
                      </a:r>
                      <a:r>
                        <a:rPr lang="es-ES" baseline="0" dirty="0" smtClean="0"/>
                        <a:t>, </a:t>
                      </a:r>
                      <a:r>
                        <a:rPr lang="es-ES" baseline="0" dirty="0" err="1" smtClean="0"/>
                        <a:t>not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the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whole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routing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table</a:t>
                      </a:r>
                      <a:r>
                        <a:rPr lang="es-ES" baseline="0" dirty="0" smtClean="0"/>
                        <a:t>: </a:t>
                      </a:r>
                      <a:r>
                        <a:rPr lang="es-ES" baseline="0" dirty="0" err="1" smtClean="0"/>
                        <a:t>less</a:t>
                      </a:r>
                      <a:r>
                        <a:rPr lang="es-ES" baseline="0" dirty="0" smtClean="0"/>
                        <a:t> data </a:t>
                      </a:r>
                      <a:r>
                        <a:rPr lang="es-ES" baseline="0" dirty="0" err="1" smtClean="0"/>
                        <a:t>transmitted</a:t>
                      </a:r>
                      <a:r>
                        <a:rPr lang="es-ES" baseline="0" dirty="0" smtClean="0"/>
                        <a:t>.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baseline="0" dirty="0" err="1" smtClean="0"/>
                        <a:t>Authentication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processes</a:t>
                      </a:r>
                      <a:endParaRPr lang="es-E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dirty="0" smtClean="0"/>
                        <a:t>Compatible </a:t>
                      </a:r>
                      <a:r>
                        <a:rPr lang="es-ES" dirty="0" err="1" smtClean="0"/>
                        <a:t>with</a:t>
                      </a:r>
                      <a:r>
                        <a:rPr lang="es-ES" dirty="0" smtClean="0"/>
                        <a:t> IPv6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dirty="0" err="1" smtClean="0"/>
                        <a:t>Each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router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exchanges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its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adjacency</a:t>
                      </a:r>
                      <a:r>
                        <a:rPr lang="es-ES" baseline="0" dirty="0" smtClean="0"/>
                        <a:t> links </a:t>
                      </a:r>
                      <a:r>
                        <a:rPr lang="es-ES" baseline="0" dirty="0" err="1" smtClean="0"/>
                        <a:t>with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adjacent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routers</a:t>
                      </a:r>
                      <a:endParaRPr lang="es-ES" baseline="0" dirty="0" smtClean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baseline="0" dirty="0" err="1" smtClean="0"/>
                        <a:t>Each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router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creates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its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own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routing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table</a:t>
                      </a:r>
                      <a:endParaRPr lang="es-ES" baseline="0" dirty="0" smtClean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baseline="0" dirty="0" err="1" smtClean="0"/>
                        <a:t>Transmit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only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the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adjacencies</a:t>
                      </a:r>
                      <a:r>
                        <a:rPr lang="es-ES" baseline="0" dirty="0" smtClean="0"/>
                        <a:t>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dirty="0" smtClean="0"/>
                        <a:t>More</a:t>
                      </a:r>
                      <a:r>
                        <a:rPr lang="es-ES" baseline="0" dirty="0" smtClean="0"/>
                        <a:t> time to converge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baseline="0" dirty="0" smtClean="0"/>
                        <a:t>Poor </a:t>
                      </a:r>
                      <a:r>
                        <a:rPr lang="es-ES" baseline="0" dirty="0" err="1" smtClean="0"/>
                        <a:t>scalability</a:t>
                      </a:r>
                      <a:endParaRPr lang="es-ES" baseline="0" dirty="0" smtClean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baseline="0" dirty="0" err="1" smtClean="0"/>
                        <a:t>Easier</a:t>
                      </a:r>
                      <a:r>
                        <a:rPr lang="es-ES" baseline="0" dirty="0" smtClean="0"/>
                        <a:t> to configure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6111" y="6028111"/>
            <a:ext cx="716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39800 </a:t>
            </a:r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entries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routing</a:t>
            </a:r>
            <a:r>
              <a:rPr lang="es-ES" dirty="0" smtClean="0"/>
              <a:t> </a:t>
            </a:r>
            <a:r>
              <a:rPr lang="es-ES" dirty="0" err="1" smtClean="0"/>
              <a:t>table</a:t>
            </a:r>
            <a:r>
              <a:rPr lang="es-ES" dirty="0" smtClean="0"/>
              <a:t> (</a:t>
            </a:r>
            <a:r>
              <a:rPr lang="es-ES" dirty="0" err="1" smtClean="0"/>
              <a:t>only</a:t>
            </a:r>
            <a:r>
              <a:rPr lang="es-ES" dirty="0" smtClean="0"/>
              <a:t> </a:t>
            </a:r>
            <a:r>
              <a:rPr lang="es-ES" dirty="0" err="1" smtClean="0"/>
              <a:t>satellite</a:t>
            </a:r>
            <a:r>
              <a:rPr lang="es-ES" dirty="0" smtClean="0"/>
              <a:t> </a:t>
            </a:r>
            <a:r>
              <a:rPr lang="es-ES" dirty="0" err="1" smtClean="0"/>
              <a:t>nodes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9" name="Multiply 8"/>
          <p:cNvSpPr/>
          <p:nvPr/>
        </p:nvSpPr>
        <p:spPr>
          <a:xfrm>
            <a:off x="7429869" y="1203774"/>
            <a:ext cx="2729552" cy="3289111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extBox 9"/>
          <p:cNvSpPr txBox="1"/>
          <p:nvPr/>
        </p:nvSpPr>
        <p:spPr>
          <a:xfrm>
            <a:off x="851527" y="4468361"/>
            <a:ext cx="2870812" cy="64633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2</a:t>
            </a:r>
            <a:r>
              <a:rPr lang="es-ES" dirty="0" smtClean="0">
                <a:solidFill>
                  <a:schemeClr val="bg1"/>
                </a:solidFill>
              </a:rPr>
              <a:t>000 </a:t>
            </a:r>
            <a:r>
              <a:rPr lang="es-ES" dirty="0" err="1" smtClean="0">
                <a:solidFill>
                  <a:schemeClr val="bg1"/>
                </a:solidFill>
              </a:rPr>
              <a:t>entries</a:t>
            </a:r>
            <a:r>
              <a:rPr lang="es-ES" dirty="0" smtClean="0">
                <a:solidFill>
                  <a:schemeClr val="bg1"/>
                </a:solidFill>
              </a:rPr>
              <a:t> to </a:t>
            </a:r>
            <a:r>
              <a:rPr lang="es-ES" dirty="0" err="1" smtClean="0">
                <a:solidFill>
                  <a:schemeClr val="bg1"/>
                </a:solidFill>
              </a:rPr>
              <a:t>update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frequently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40698" y="4791526"/>
            <a:ext cx="2870812" cy="64633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205 </a:t>
            </a:r>
            <a:r>
              <a:rPr lang="es-ES" dirty="0" err="1" smtClean="0">
                <a:solidFill>
                  <a:schemeClr val="bg1"/>
                </a:solidFill>
              </a:rPr>
              <a:t>entries</a:t>
            </a:r>
            <a:r>
              <a:rPr lang="es-ES" dirty="0" smtClean="0">
                <a:solidFill>
                  <a:schemeClr val="bg1"/>
                </a:solidFill>
              </a:rPr>
              <a:t> to </a:t>
            </a:r>
            <a:r>
              <a:rPr lang="es-ES" dirty="0" err="1" smtClean="0">
                <a:solidFill>
                  <a:schemeClr val="bg1"/>
                </a:solidFill>
              </a:rPr>
              <a:t>update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frequently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" name="Multiply 12"/>
          <p:cNvSpPr/>
          <p:nvPr/>
        </p:nvSpPr>
        <p:spPr>
          <a:xfrm>
            <a:off x="800645" y="1108593"/>
            <a:ext cx="2729552" cy="3289111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791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2" grpId="0" animBg="1"/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1429</TotalTime>
  <Words>963</Words>
  <Application>Microsoft Office PowerPoint</Application>
  <PresentationFormat>Widescreen</PresentationFormat>
  <Paragraphs>217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Ion</vt:lpstr>
      <vt:lpstr>PowerPoint Presentation</vt:lpstr>
      <vt:lpstr>What are we going to talk about?</vt:lpstr>
      <vt:lpstr>Space segment: Consultive Committee for Space Data Systems (CCSDS)</vt:lpstr>
      <vt:lpstr>PowerPoint Presentation</vt:lpstr>
      <vt:lpstr>PowerPoint Presentation</vt:lpstr>
      <vt:lpstr>PowerPoint Presentation</vt:lpstr>
      <vt:lpstr>Transport Layer</vt:lpstr>
      <vt:lpstr>Network Layer: Main protocol</vt:lpstr>
      <vt:lpstr>Network Layer: Routing protocol</vt:lpstr>
      <vt:lpstr>Network Layer: Complementary protocols</vt:lpstr>
      <vt:lpstr>Data Link Layer:  Working procedure</vt:lpstr>
      <vt:lpstr>Data Link Layer:  Working procedure</vt:lpstr>
      <vt:lpstr>Data Link Layer:  Working procedure</vt:lpstr>
      <vt:lpstr>Data Link Layer:  Working procedure</vt:lpstr>
      <vt:lpstr>Data Link Layer:  Working procedure</vt:lpstr>
      <vt:lpstr>CCSDS DLL: Data Link Protocol Sublayer</vt:lpstr>
      <vt:lpstr>CCSDS DLL: Synchronization and Channel Coding Sublayer</vt:lpstr>
      <vt:lpstr>Ground segment:</vt:lpstr>
      <vt:lpstr>Ground station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ASTREA CONSTELLATON</dc:title>
  <dc:creator>Pol Fontanes</dc:creator>
  <cp:lastModifiedBy>Eva María</cp:lastModifiedBy>
  <cp:revision>99</cp:revision>
  <dcterms:created xsi:type="dcterms:W3CDTF">2016-10-19T06:35:40Z</dcterms:created>
  <dcterms:modified xsi:type="dcterms:W3CDTF">2016-11-16T20:11:23Z</dcterms:modified>
</cp:coreProperties>
</file>