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1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D94-BB16-48C9-95C7-378288FC2716}" type="datetimeFigureOut">
              <a:rPr lang="es-ES_tradnl" smtClean="0"/>
              <a:t>16/11/2016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183F-57E0-4576-85BF-EB76D1CC5D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5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457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606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6329-25E9-47AF-BFA5-79D6387F30BB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0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FAB9-BA9B-4BBC-A259-F32633160A99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6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DDA-4BC6-4CE6-B3A8-8954EB291D2A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62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E44-9B6F-4BE4-96A2-5190BF87699F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7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4FD1-E6A2-4CAA-A905-54D9E97B2DE6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4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E17D-2AAC-44CB-A17F-52C24EA706F6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4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D757-F038-449F-9575-1813EE8FC99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7B6-7CA2-4E04-B64D-0B0FFA2EE6B7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161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2861-17DD-4A02-9782-E989C85BD12F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8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499E01F-A66E-4C79-BA6B-9C2AC7CB4064}" type="slidenum">
              <a:rPr lang="es-ES_tradnl" smtClean="0"/>
              <a:pPr/>
              <a:t>‹#›</a:t>
            </a:fld>
            <a:r>
              <a:rPr lang="es-ES_tradnl" dirty="0" smtClean="0"/>
              <a:t> of x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0473071" y="172883"/>
            <a:ext cx="588288" cy="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310-02E7-4543-88D6-3641F740C5A6}" type="datetime1">
              <a:rPr lang="es-ES_tradnl" smtClean="0"/>
              <a:t>16/11/2016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3e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3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7D-E3B7-43F7-9A35-86ED759C85E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27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A22-280F-4794-892F-3D2F0961AC91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5537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2F2-C4D3-4D0C-B710-60742282A9D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2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70A0-930A-4325-87FF-6AD9A7CAA589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1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E1F0-E059-4D6C-8ACC-9EC088CF1C1E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842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A57-FF87-4678-93E3-395B1B2628E4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5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6963B-5D06-4F52-B1FD-5D71635861E5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5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7359" y="4631800"/>
            <a:ext cx="6738980" cy="657752"/>
          </a:xfrm>
        </p:spPr>
        <p:txBody>
          <a:bodyPr/>
          <a:lstStyle/>
          <a:p>
            <a:r>
              <a:rPr lang="es-ES_tradnl" b="1" dirty="0" smtClean="0"/>
              <a:t>COMMUNICATIONS DEPARTMENT: PROTOCOL</a:t>
            </a:r>
            <a:endParaRPr lang="es-ES_trad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" y="1069391"/>
            <a:ext cx="11781010" cy="389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54955" y="6272011"/>
            <a:ext cx="95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Boyan </a:t>
            </a:r>
            <a:r>
              <a:rPr lang="es-ES_tradnl" dirty="0" err="1" smtClean="0"/>
              <a:t>Naydenov</a:t>
            </a:r>
            <a:r>
              <a:rPr lang="es-ES_tradnl" dirty="0" smtClean="0"/>
              <a:t>, Josep Puig, Josep </a:t>
            </a:r>
            <a:r>
              <a:rPr lang="es-ES_tradnl" dirty="0" err="1" smtClean="0"/>
              <a:t>Maria</a:t>
            </a:r>
            <a:r>
              <a:rPr lang="es-ES_tradnl" dirty="0" smtClean="0"/>
              <a:t> Serra, Sergi </a:t>
            </a:r>
            <a:r>
              <a:rPr lang="es-ES_tradnl" dirty="0" err="1" smtClean="0"/>
              <a:t>Tarroc</a:t>
            </a:r>
            <a:r>
              <a:rPr lang="es-ES_tradnl" dirty="0" smtClean="0"/>
              <a:t> and </a:t>
            </a:r>
            <a:r>
              <a:rPr lang="es-ES_tradnl" b="1" dirty="0" smtClean="0"/>
              <a:t>Eva María Urbano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Complementary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IP </a:t>
            </a:r>
            <a:r>
              <a:rPr lang="es-ES" dirty="0" err="1" smtClean="0"/>
              <a:t>over</a:t>
            </a:r>
            <a:r>
              <a:rPr lang="es-ES" dirty="0" smtClean="0"/>
              <a:t> CCSDS and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 </a:t>
            </a:r>
          </a:p>
          <a:p>
            <a:endParaRPr lang="es-ES" dirty="0" smtClean="0"/>
          </a:p>
          <a:p>
            <a:r>
              <a:rPr lang="es-ES" dirty="0" smtClean="0"/>
              <a:t>ICMPv6: </a:t>
            </a:r>
            <a:r>
              <a:rPr lang="es-ES" dirty="0" err="1" smtClean="0"/>
              <a:t>Expands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of IPv6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3630" y="296269"/>
            <a:ext cx="1110363" cy="809200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10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1770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Link </a:t>
            </a:r>
            <a:r>
              <a:rPr lang="es-ES" dirty="0" err="1" smtClean="0"/>
              <a:t>Layer</a:t>
            </a:r>
            <a:r>
              <a:rPr lang="es-ES" dirty="0" smtClean="0"/>
              <a:t>: 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07577"/>
            <a:ext cx="8946541" cy="4195481"/>
          </a:xfrm>
        </p:spPr>
        <p:txBody>
          <a:bodyPr/>
          <a:lstStyle/>
          <a:p>
            <a:r>
              <a:rPr lang="es-ES" dirty="0" err="1" smtClean="0"/>
              <a:t>Simplest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No error. No </a:t>
            </a:r>
            <a:r>
              <a:rPr lang="es-ES" dirty="0" err="1" smtClean="0"/>
              <a:t>flow</a:t>
            </a:r>
            <a:r>
              <a:rPr lang="es-ES" dirty="0" smtClean="0"/>
              <a:t> control.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65920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11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7" y="3215180"/>
            <a:ext cx="5372991" cy="1780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585" y="514978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Sender’s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35" y="3819433"/>
            <a:ext cx="5338423" cy="17365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2923" y="571035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Receiver’s</a:t>
            </a:r>
            <a:r>
              <a:rPr lang="es-ES" dirty="0" smtClean="0"/>
              <a:t> </a:t>
            </a:r>
            <a:r>
              <a:rPr lang="es-ES" dirty="0" err="1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62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08" y="291796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186" y="1692326"/>
            <a:ext cx="8946541" cy="4195481"/>
          </a:xfrm>
        </p:spPr>
        <p:txBody>
          <a:bodyPr/>
          <a:lstStyle/>
          <a:p>
            <a:r>
              <a:rPr lang="es-ES" dirty="0" smtClean="0"/>
              <a:t>Stop-and-</a:t>
            </a:r>
            <a:r>
              <a:rPr lang="es-ES" dirty="0" err="1" smtClean="0"/>
              <a:t>Wait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</a:t>
            </a:r>
            <a:r>
              <a:rPr lang="es-ES" dirty="0" err="1" smtClean="0"/>
              <a:t>Feedback</a:t>
            </a:r>
            <a:r>
              <a:rPr lang="es-ES" dirty="0" smtClean="0"/>
              <a:t> </a:t>
            </a:r>
            <a:r>
              <a:rPr lang="es-ES" dirty="0" err="1" smtClean="0"/>
              <a:t>included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258" y="315110"/>
            <a:ext cx="934159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12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5" y="2322344"/>
            <a:ext cx="7001540" cy="4038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7738" y="570314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Sender’s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1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92" y="295729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74" y="1783421"/>
            <a:ext cx="8946541" cy="4195481"/>
          </a:xfrm>
        </p:spPr>
        <p:txBody>
          <a:bodyPr/>
          <a:lstStyle/>
          <a:p>
            <a:r>
              <a:rPr lang="es-ES" dirty="0" smtClean="0"/>
              <a:t>Stop-and-</a:t>
            </a:r>
            <a:r>
              <a:rPr lang="es-ES" dirty="0" err="1" smtClean="0"/>
              <a:t>Wait</a:t>
            </a:r>
            <a:r>
              <a:rPr lang="es-ES" dirty="0" smtClean="0"/>
              <a:t> </a:t>
            </a: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13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9" y="2182845"/>
            <a:ext cx="5310604" cy="4534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2594" y="61635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7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17" y="144864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936" y="1602534"/>
            <a:ext cx="8946541" cy="4195481"/>
          </a:xfrm>
        </p:spPr>
        <p:txBody>
          <a:bodyPr/>
          <a:lstStyle/>
          <a:p>
            <a:r>
              <a:rPr lang="es-ES" dirty="0" err="1" smtClean="0"/>
              <a:t>Go</a:t>
            </a:r>
            <a:r>
              <a:rPr lang="es-ES" dirty="0" smtClean="0"/>
              <a:t>-Back-N ARQ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1966737"/>
            <a:ext cx="6266479" cy="460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5944" y="598139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14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757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30" y="101687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12" y="1502217"/>
            <a:ext cx="8946541" cy="4195481"/>
          </a:xfrm>
        </p:spPr>
        <p:txBody>
          <a:bodyPr/>
          <a:lstStyle/>
          <a:p>
            <a:r>
              <a:rPr lang="es-ES" dirty="0" err="1" smtClean="0"/>
              <a:t>Selective</a:t>
            </a:r>
            <a:r>
              <a:rPr lang="es-ES" dirty="0" smtClean="0"/>
              <a:t> </a:t>
            </a:r>
            <a:r>
              <a:rPr lang="es-ES" dirty="0" err="1" smtClean="0"/>
              <a:t>Repeat</a:t>
            </a:r>
            <a:r>
              <a:rPr lang="es-ES" dirty="0" smtClean="0"/>
              <a:t> ARQ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7" y="1943099"/>
            <a:ext cx="7078621" cy="4630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8583" y="62047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15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727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CCSDS DLL: Data Link </a:t>
            </a:r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Sublayer</a:t>
            </a:r>
            <a:endParaRPr lang="es-E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88012"/>
              </p:ext>
            </p:extLst>
          </p:nvPr>
        </p:nvGraphicFramePr>
        <p:xfrm>
          <a:off x="1092521" y="2025340"/>
          <a:ext cx="8808187" cy="292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47"/>
                <a:gridCol w="2236880"/>
                <a:gridCol w="2236880"/>
                <a:gridCol w="2236880"/>
              </a:tblGrid>
              <a:tr h="1347056">
                <a:tc>
                  <a:txBody>
                    <a:bodyPr/>
                    <a:lstStyle/>
                    <a:p>
                      <a:r>
                        <a:rPr lang="es-ES" dirty="0" smtClean="0"/>
                        <a:t>TM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Data</a:t>
                      </a:r>
                      <a:r>
                        <a:rPr lang="es-ES" baseline="0" dirty="0" smtClean="0"/>
                        <a:t> Link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Space</a:t>
                      </a:r>
                      <a:r>
                        <a:rPr lang="es-ES" baseline="0" dirty="0" smtClean="0"/>
                        <a:t> Data Link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AOS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Data Link </a:t>
                      </a:r>
                      <a:r>
                        <a:rPr lang="es-ES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Proximity-1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Link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-Data Link </a:t>
                      </a:r>
                      <a:r>
                        <a:rPr lang="es-ES" dirty="0" err="1" smtClean="0"/>
                        <a:t>Layer</a:t>
                      </a:r>
                      <a:endParaRPr lang="es-ES" dirty="0"/>
                    </a:p>
                  </a:txBody>
                  <a:tcPr/>
                </a:tc>
              </a:tr>
              <a:tr h="1575987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r>
                        <a:rPr lang="es-ES" baseline="0" dirty="0" smtClean="0"/>
                        <a:t> Stop-and-</a:t>
                      </a:r>
                      <a:r>
                        <a:rPr lang="es-ES" baseline="0" dirty="0" err="1" smtClean="0"/>
                        <a:t>Wait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Type</a:t>
                      </a:r>
                      <a:r>
                        <a:rPr lang="es-ES" baseline="0" dirty="0" smtClean="0"/>
                        <a:t> A: </a:t>
                      </a:r>
                      <a:r>
                        <a:rPr lang="es-ES" baseline="0" dirty="0" err="1" smtClean="0"/>
                        <a:t>Go</a:t>
                      </a:r>
                      <a:r>
                        <a:rPr lang="es-ES" baseline="0" dirty="0" smtClean="0"/>
                        <a:t>-Back-N ARQ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Type</a:t>
                      </a:r>
                      <a:r>
                        <a:rPr lang="es-ES" baseline="0" dirty="0" smtClean="0"/>
                        <a:t> B: Stop-and-</a:t>
                      </a:r>
                      <a:r>
                        <a:rPr lang="es-ES" baseline="0" dirty="0" err="1" smtClean="0"/>
                        <a:t>Wait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 Stop-</a:t>
                      </a:r>
                      <a:r>
                        <a:rPr lang="es-ES" baseline="0" dirty="0" smtClean="0"/>
                        <a:t>and-</a:t>
                      </a:r>
                      <a:r>
                        <a:rPr lang="es-ES" baseline="0" dirty="0" err="1" smtClean="0"/>
                        <a:t>Wait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 </a:t>
                      </a:r>
                      <a:r>
                        <a:rPr lang="es-ES" dirty="0" err="1" smtClean="0"/>
                        <a:t>Go</a:t>
                      </a:r>
                      <a:r>
                        <a:rPr lang="es-ES" dirty="0" smtClean="0"/>
                        <a:t>-Back-N</a:t>
                      </a:r>
                      <a:r>
                        <a:rPr lang="es-ES" baseline="0" dirty="0" smtClean="0"/>
                        <a:t> ARQ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8" name="Multiply 7"/>
          <p:cNvSpPr/>
          <p:nvPr/>
        </p:nvSpPr>
        <p:spPr>
          <a:xfrm>
            <a:off x="800644" y="1667085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y 8"/>
          <p:cNvSpPr/>
          <p:nvPr/>
        </p:nvSpPr>
        <p:spPr>
          <a:xfrm>
            <a:off x="5334839" y="1733141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ultiply 9"/>
          <p:cNvSpPr/>
          <p:nvPr/>
        </p:nvSpPr>
        <p:spPr>
          <a:xfrm>
            <a:off x="3708160" y="3746186"/>
            <a:ext cx="858374" cy="1276066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309873" y="5307595"/>
            <a:ext cx="8138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 </a:t>
            </a:r>
            <a:r>
              <a:rPr lang="es-ES" dirty="0" err="1" smtClean="0"/>
              <a:t>Space</a:t>
            </a:r>
            <a:r>
              <a:rPr lang="es-ES" dirty="0" smtClean="0"/>
              <a:t> Data Link </a:t>
            </a:r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chosen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Inserts</a:t>
            </a:r>
            <a:r>
              <a:rPr lang="es-ES" dirty="0" smtClean="0"/>
              <a:t> </a:t>
            </a:r>
            <a:r>
              <a:rPr lang="es-ES" dirty="0" err="1" smtClean="0"/>
              <a:t>security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a </a:t>
            </a:r>
            <a:r>
              <a:rPr lang="es-ES" dirty="0" err="1" smtClean="0"/>
              <a:t>frame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 Data Link Security (SDLS)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Allows</a:t>
            </a:r>
            <a:r>
              <a:rPr lang="es-ES" dirty="0" smtClean="0"/>
              <a:t> more </a:t>
            </a:r>
            <a:r>
              <a:rPr lang="es-ES" dirty="0" err="1" smtClean="0"/>
              <a:t>streams</a:t>
            </a:r>
            <a:r>
              <a:rPr lang="es-ES" dirty="0" smtClean="0"/>
              <a:t> of bits in a single </a:t>
            </a:r>
            <a:r>
              <a:rPr lang="es-ES" dirty="0" err="1" smtClean="0"/>
              <a:t>physical</a:t>
            </a:r>
            <a:r>
              <a:rPr lang="es-ES" dirty="0" smtClean="0"/>
              <a:t> </a:t>
            </a:r>
            <a:r>
              <a:rPr lang="es-ES" dirty="0" err="1" smtClean="0"/>
              <a:t>channel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VC</a:t>
            </a:r>
            <a:endParaRPr lang="es-E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16</a:t>
            </a:r>
            <a:r>
              <a:rPr lang="es-ES_tradnl" sz="1400" dirty="0" smtClean="0"/>
              <a:t>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6140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CCSDS DLL</a:t>
            </a:r>
            <a:r>
              <a:rPr lang="es-ES" dirty="0" smtClean="0"/>
              <a:t>: </a:t>
            </a:r>
            <a:r>
              <a:rPr lang="es-ES" dirty="0" err="1" smtClean="0"/>
              <a:t>Synchronization</a:t>
            </a:r>
            <a:r>
              <a:rPr lang="es-ES" dirty="0" smtClean="0"/>
              <a:t> and </a:t>
            </a:r>
            <a:r>
              <a:rPr lang="es-ES" dirty="0" err="1" smtClean="0"/>
              <a:t>Channel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Sublayer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Makes</a:t>
            </a:r>
            <a:r>
              <a:rPr lang="es-ES" dirty="0" smtClean="0"/>
              <a:t> a </a:t>
            </a:r>
            <a:r>
              <a:rPr lang="es-ES" dirty="0" err="1" smtClean="0"/>
              <a:t>stream</a:t>
            </a:r>
            <a:r>
              <a:rPr lang="es-ES" dirty="0" smtClean="0"/>
              <a:t> of bits </a:t>
            </a:r>
            <a:r>
              <a:rPr lang="es-ES" dirty="0" err="1" smtClean="0"/>
              <a:t>that</a:t>
            </a:r>
            <a:r>
              <a:rPr lang="es-ES" dirty="0" smtClean="0"/>
              <a:t> can be </a:t>
            </a:r>
            <a:r>
              <a:rPr lang="es-ES" dirty="0" err="1" smtClean="0"/>
              <a:t>transfered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antenna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554439" y="3673604"/>
            <a:ext cx="3862317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TC </a:t>
            </a:r>
            <a:r>
              <a:rPr lang="es-ES" sz="2800" dirty="0" err="1" smtClean="0"/>
              <a:t>Space</a:t>
            </a:r>
            <a:r>
              <a:rPr lang="es-ES" sz="2800" dirty="0" smtClean="0"/>
              <a:t> Data Link </a:t>
            </a:r>
            <a:r>
              <a:rPr lang="es-ES" sz="2800" dirty="0" err="1" smtClean="0"/>
              <a:t>Protocol</a:t>
            </a:r>
            <a:endParaRPr lang="es-E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36222" y="3685513"/>
            <a:ext cx="3862317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TC </a:t>
            </a:r>
            <a:r>
              <a:rPr lang="es-ES" sz="2800" dirty="0" err="1" smtClean="0"/>
              <a:t>Sync</a:t>
            </a:r>
            <a:r>
              <a:rPr lang="es-ES" sz="2800" dirty="0" smtClean="0"/>
              <a:t> and </a:t>
            </a:r>
            <a:r>
              <a:rPr lang="es-ES" sz="2800" dirty="0" err="1" smtClean="0"/>
              <a:t>Channel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/>
          </a:p>
        </p:txBody>
      </p:sp>
      <p:sp>
        <p:nvSpPr>
          <p:cNvPr id="10" name="Right Arrow 9"/>
          <p:cNvSpPr/>
          <p:nvPr/>
        </p:nvSpPr>
        <p:spPr>
          <a:xfrm>
            <a:off x="4891868" y="3891349"/>
            <a:ext cx="1269242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17</a:t>
            </a:r>
            <a:r>
              <a:rPr lang="es-ES_tradnl" sz="1400" dirty="0" smtClean="0"/>
              <a:t>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5593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be </a:t>
            </a:r>
            <a:r>
              <a:rPr lang="es-ES" dirty="0" err="1" smtClean="0"/>
              <a:t>presented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r>
              <a:rPr lang="es-ES" dirty="0" smtClean="0"/>
              <a:t>? </a:t>
            </a:r>
            <a:r>
              <a:rPr lang="es-ES" sz="2400" b="1" dirty="0" err="1" smtClean="0"/>
              <a:t>Application</a:t>
            </a:r>
            <a:endParaRPr lang="es-ES" sz="2400" b="1" dirty="0" smtClean="0"/>
          </a:p>
          <a:p>
            <a:endParaRPr lang="es-ES" dirty="0" smtClean="0"/>
          </a:p>
          <a:p>
            <a:r>
              <a:rPr lang="es-ES" dirty="0" err="1" smtClean="0"/>
              <a:t>Protocols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97120"/>
              </p:ext>
            </p:extLst>
          </p:nvPr>
        </p:nvGraphicFramePr>
        <p:xfrm>
          <a:off x="1464652" y="3057283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File Transfer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(FTP)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Secure</a:t>
                      </a:r>
                      <a:r>
                        <a:rPr lang="es-ES" dirty="0" smtClean="0"/>
                        <a:t> Shell (SSH)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smtClean="0"/>
                        <a:t>To transfer </a:t>
                      </a:r>
                      <a:r>
                        <a:rPr lang="es-ES" dirty="0" err="1" smtClean="0"/>
                        <a:t>computer</a:t>
                      </a:r>
                      <a:r>
                        <a:rPr lang="es-ES" dirty="0" smtClean="0"/>
                        <a:t> files </a:t>
                      </a:r>
                      <a:r>
                        <a:rPr lang="es-ES" dirty="0" err="1" smtClean="0"/>
                        <a:t>between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client</a:t>
                      </a:r>
                      <a:r>
                        <a:rPr lang="es-ES" baseline="0" dirty="0" smtClean="0"/>
                        <a:t> and a server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Encryption</a:t>
                      </a:r>
                      <a:r>
                        <a:rPr lang="es-ES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Secured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using</a:t>
                      </a:r>
                      <a:r>
                        <a:rPr lang="es-ES" baseline="0" dirty="0" smtClean="0"/>
                        <a:t> SSL/TLS </a:t>
                      </a:r>
                      <a:r>
                        <a:rPr lang="es-ES" baseline="0" dirty="0" err="1" smtClean="0"/>
                        <a:t>Protocols</a:t>
                      </a:r>
                      <a:endParaRPr lang="es-E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Slow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err="1" smtClean="0"/>
                        <a:t>Cryptographic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network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endParaRPr lang="es-E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To </a:t>
                      </a:r>
                      <a:r>
                        <a:rPr lang="es-ES" baseline="0" dirty="0" err="1" smtClean="0"/>
                        <a:t>operate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securely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over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unsecured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network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err="1" smtClean="0"/>
                        <a:t>Creates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secure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channel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between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client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server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4705" y="5663684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SSH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18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3228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open </a:t>
            </a:r>
            <a:r>
              <a:rPr lang="es-ES" dirty="0" err="1" smtClean="0"/>
              <a:t>exploration</a:t>
            </a:r>
            <a:r>
              <a:rPr lang="es-ES" dirty="0" smtClean="0"/>
              <a:t> </a:t>
            </a:r>
            <a:r>
              <a:rPr lang="es-ES" dirty="0" err="1" smtClean="0"/>
              <a:t>avenues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err="1" smtClean="0"/>
              <a:t>Existing</a:t>
            </a:r>
            <a:r>
              <a:rPr lang="es-ES" dirty="0" smtClean="0"/>
              <a:t> GS </a:t>
            </a:r>
            <a:r>
              <a:rPr lang="es-ES" dirty="0" err="1" smtClean="0"/>
              <a:t>that</a:t>
            </a:r>
            <a:r>
              <a:rPr lang="es-ES" dirty="0" smtClean="0"/>
              <a:t> can be </a:t>
            </a:r>
            <a:r>
              <a:rPr lang="es-ES" dirty="0" err="1" smtClean="0"/>
              <a:t>used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r>
              <a:rPr lang="es-ES" dirty="0" err="1" smtClean="0"/>
              <a:t>Legislation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3074" name="Picture 2" descr="Resultado de imagen de Svalbard ground 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40" y="3119678"/>
            <a:ext cx="68008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9267" y="6269031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Svalbard</a:t>
            </a:r>
            <a:r>
              <a:rPr lang="es-ES" dirty="0"/>
              <a:t> </a:t>
            </a:r>
            <a:r>
              <a:rPr lang="es-ES" dirty="0" err="1"/>
              <a:t>Satellite</a:t>
            </a:r>
            <a:r>
              <a:rPr lang="es-ES" dirty="0"/>
              <a:t> </a:t>
            </a:r>
            <a:r>
              <a:rPr lang="es-ES" dirty="0" err="1"/>
              <a:t>Station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" y="3923760"/>
            <a:ext cx="2453711" cy="220581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19 </a:t>
            </a:r>
            <a:r>
              <a:rPr lang="es-ES_tradnl" sz="1400" dirty="0" smtClean="0"/>
              <a:t>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70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2570"/>
            <a:ext cx="9404723" cy="1400530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done: </a:t>
            </a:r>
            <a:r>
              <a:rPr lang="es-ES" dirty="0" err="1" smtClean="0"/>
              <a:t>Protocol</a:t>
            </a:r>
            <a:endParaRPr lang="es-ES" dirty="0" smtClean="0"/>
          </a:p>
          <a:p>
            <a:pPr lvl="1"/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to do: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1"/>
            <a:r>
              <a:rPr lang="es-ES" dirty="0" err="1"/>
              <a:t>E</a:t>
            </a:r>
            <a:r>
              <a:rPr lang="es-ES" dirty="0" err="1" smtClean="0"/>
              <a:t>xploration</a:t>
            </a:r>
            <a:r>
              <a:rPr lang="es-ES" dirty="0" smtClean="0"/>
              <a:t> </a:t>
            </a:r>
            <a:r>
              <a:rPr lang="es-ES" dirty="0" err="1" smtClean="0"/>
              <a:t>avenues</a:t>
            </a:r>
            <a:r>
              <a:rPr lang="es-ES" dirty="0" smtClean="0"/>
              <a:t> 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2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pic>
        <p:nvPicPr>
          <p:cNvPr id="2052" name="Picture 4" descr="Resultado de imagen de infor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91" y="2438400"/>
            <a:ext cx="4321022" cy="16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Resultado de imagen de satellite ground s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Resultado de imagen de satellite ground s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25" y="4444266"/>
            <a:ext cx="1460007" cy="16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Summary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s-ES" dirty="0" err="1" smtClean="0"/>
              <a:t>Protocol</a:t>
            </a:r>
            <a:endParaRPr lang="es-ES" dirty="0" smtClean="0"/>
          </a:p>
          <a:p>
            <a:pPr lvl="1"/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 smtClean="0"/>
              <a:t>Segment</a:t>
            </a:r>
            <a:endParaRPr lang="es-ES" dirty="0"/>
          </a:p>
          <a:p>
            <a:pPr lvl="2"/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: SCPS-TP </a:t>
            </a:r>
            <a:endParaRPr lang="es-ES" dirty="0"/>
          </a:p>
          <a:p>
            <a:pPr lvl="2"/>
            <a:r>
              <a:rPr lang="es-ES" dirty="0"/>
              <a:t>Network </a:t>
            </a:r>
            <a:r>
              <a:rPr lang="es-ES" dirty="0" err="1"/>
              <a:t>Layer</a:t>
            </a:r>
            <a:r>
              <a:rPr lang="es-ES" dirty="0" smtClean="0"/>
              <a:t>: IPv6, OSPF, IP </a:t>
            </a:r>
            <a:r>
              <a:rPr lang="es-ES" dirty="0" err="1" smtClean="0"/>
              <a:t>over</a:t>
            </a:r>
            <a:r>
              <a:rPr lang="es-ES" dirty="0" smtClean="0"/>
              <a:t> CCSDS,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, ICMPv6</a:t>
            </a:r>
          </a:p>
          <a:p>
            <a:pPr lvl="2"/>
            <a:r>
              <a:rPr lang="es-ES" dirty="0" smtClean="0"/>
              <a:t>Data Link </a:t>
            </a:r>
            <a:r>
              <a:rPr lang="es-ES" dirty="0" err="1"/>
              <a:t>L</a:t>
            </a:r>
            <a:r>
              <a:rPr lang="es-ES" dirty="0" err="1" smtClean="0"/>
              <a:t>ayer</a:t>
            </a:r>
            <a:r>
              <a:rPr lang="es-ES" dirty="0" smtClean="0"/>
              <a:t>: </a:t>
            </a:r>
            <a:r>
              <a:rPr lang="es-ES" dirty="0"/>
              <a:t>TC </a:t>
            </a:r>
            <a:r>
              <a:rPr lang="es-ES" dirty="0" err="1"/>
              <a:t>Space</a:t>
            </a:r>
            <a:r>
              <a:rPr lang="es-ES" dirty="0"/>
              <a:t> Data Link </a:t>
            </a:r>
            <a:r>
              <a:rPr lang="es-ES" dirty="0" err="1" smtClean="0"/>
              <a:t>Protocol</a:t>
            </a:r>
            <a:r>
              <a:rPr lang="es-ES" dirty="0" smtClean="0"/>
              <a:t>, </a:t>
            </a:r>
            <a:r>
              <a:rPr lang="es-ES" dirty="0"/>
              <a:t>TC </a:t>
            </a:r>
            <a:r>
              <a:rPr lang="es-ES" dirty="0" err="1"/>
              <a:t>Sync</a:t>
            </a:r>
            <a:r>
              <a:rPr lang="es-ES" dirty="0"/>
              <a:t> and </a:t>
            </a:r>
            <a:r>
              <a:rPr lang="es-ES" dirty="0" err="1"/>
              <a:t>Channel</a:t>
            </a:r>
            <a:r>
              <a:rPr lang="es-ES" dirty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SDLS</a:t>
            </a:r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2"/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SSH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2"/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20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8509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Space segment: </a:t>
            </a:r>
            <a:r>
              <a:rPr lang="en-GB" dirty="0" err="1" smtClean="0"/>
              <a:t>Consultive</a:t>
            </a:r>
            <a:r>
              <a:rPr lang="en-GB" dirty="0" smtClean="0"/>
              <a:t> Committee for Space Data Systems (CCSDS)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62519"/>
            <a:ext cx="7522072" cy="4195481"/>
          </a:xfrm>
        </p:spPr>
        <p:txBody>
          <a:bodyPr/>
          <a:lstStyle/>
          <a:p>
            <a:r>
              <a:rPr lang="en-GB" dirty="0" smtClean="0"/>
              <a:t>Objective of CCSDS: Enhance governmental and commercial interoperability and cross-support while reducing risks during communications.</a:t>
            </a:r>
          </a:p>
          <a:p>
            <a:r>
              <a:rPr lang="en-GB" dirty="0" smtClean="0"/>
              <a:t>CCSDS recommendations are routinely submitted to the International Organization for Standardization (ISO).</a:t>
            </a:r>
            <a:endParaRPr lang="en-GB" dirty="0"/>
          </a:p>
          <a:p>
            <a:r>
              <a:rPr lang="en-GB" dirty="0" smtClean="0"/>
              <a:t>Using CCSDS standards it is assured that communication between satellites of </a:t>
            </a:r>
            <a:r>
              <a:rPr lang="en-GB" dirty="0" err="1" smtClean="0"/>
              <a:t>Astrea</a:t>
            </a:r>
            <a:r>
              <a:rPr lang="en-GB" dirty="0" smtClean="0"/>
              <a:t> constellation and satellites of the clients is possible.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E34B-9DB5-4B7E-966C-95CE08225E7B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3</a:t>
            </a:fld>
            <a:r>
              <a:rPr lang="es-ES_tradnl" dirty="0" smtClean="0"/>
              <a:t> of </a:t>
            </a:r>
            <a:r>
              <a:rPr lang="es-ES_tradnl" dirty="0"/>
              <a:t>20</a:t>
            </a:r>
            <a:endParaRPr lang="es-ES_tradnl" dirty="0"/>
          </a:p>
        </p:txBody>
      </p:sp>
      <p:pic>
        <p:nvPicPr>
          <p:cNvPr id="1026" name="Picture 2" descr="Resultado de imagen de ccs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77" y="5093820"/>
            <a:ext cx="4953862" cy="15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797323"/>
            <a:ext cx="8946541" cy="4195481"/>
          </a:xfrm>
        </p:spPr>
        <p:txBody>
          <a:bodyPr/>
          <a:lstStyle/>
          <a:p>
            <a:r>
              <a:rPr lang="en-GB" dirty="0" smtClean="0"/>
              <a:t>The space communications protocols are defined for the five layers of the ISO model.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10C-6A9E-4D89-A83C-013BE1088772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4</a:t>
            </a:fld>
            <a:r>
              <a:rPr lang="es-ES_tradnl" dirty="0" smtClean="0"/>
              <a:t> of </a:t>
            </a:r>
            <a:r>
              <a:rPr lang="es-ES_tradnl" dirty="0" smtClean="0"/>
              <a:t>20</a:t>
            </a:r>
            <a:endParaRPr lang="es-ES_trad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6996"/>
              </p:ext>
            </p:extLst>
          </p:nvPr>
        </p:nvGraphicFramePr>
        <p:xfrm>
          <a:off x="856416" y="2083778"/>
          <a:ext cx="91944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806"/>
                <a:gridCol w="3064806"/>
                <a:gridCol w="3064806"/>
              </a:tblGrid>
              <a:tr h="2471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Layer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Function</a:t>
                      </a:r>
                      <a:endParaRPr lang="es-ES" dirty="0"/>
                    </a:p>
                  </a:txBody>
                  <a:tcPr/>
                </a:tc>
              </a:tr>
              <a:tr h="42652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Application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Network </a:t>
                      </a:r>
                      <a:r>
                        <a:rPr lang="es-ES" dirty="0" err="1" smtClean="0"/>
                        <a:t>process</a:t>
                      </a:r>
                      <a:r>
                        <a:rPr lang="es-ES" dirty="0" smtClean="0"/>
                        <a:t> to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application</a:t>
                      </a:r>
                      <a:r>
                        <a:rPr lang="es-ES" baseline="0" dirty="0" smtClean="0"/>
                        <a:t>, data </a:t>
                      </a:r>
                      <a:r>
                        <a:rPr lang="es-ES" baseline="0" dirty="0" err="1" smtClean="0"/>
                        <a:t>presentation</a:t>
                      </a:r>
                      <a:endParaRPr lang="es-ES" dirty="0"/>
                    </a:p>
                  </a:txBody>
                  <a:tcPr/>
                </a:tc>
              </a:tr>
              <a:tr h="60932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Transport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End</a:t>
                      </a:r>
                      <a:r>
                        <a:rPr lang="es-ES" dirty="0" smtClean="0"/>
                        <a:t>-to-</a:t>
                      </a:r>
                      <a:r>
                        <a:rPr lang="es-ES" dirty="0" err="1" smtClean="0"/>
                        <a:t>end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connections</a:t>
                      </a:r>
                      <a:r>
                        <a:rPr lang="es-ES" dirty="0" smtClean="0"/>
                        <a:t> and </a:t>
                      </a:r>
                      <a:r>
                        <a:rPr lang="es-ES" dirty="0" err="1" smtClean="0"/>
                        <a:t>reliability</a:t>
                      </a:r>
                      <a:endParaRPr lang="es-ES" dirty="0"/>
                    </a:p>
                  </a:txBody>
                  <a:tcPr/>
                </a:tc>
              </a:tr>
              <a:tr h="24373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Network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determination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42652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Data Link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Node</a:t>
                      </a:r>
                      <a:r>
                        <a:rPr lang="es-ES" dirty="0" smtClean="0"/>
                        <a:t>-to-</a:t>
                      </a:r>
                      <a:r>
                        <a:rPr lang="es-ES" dirty="0" err="1" smtClean="0"/>
                        <a:t>node</a:t>
                      </a:r>
                      <a:r>
                        <a:rPr lang="es-ES" dirty="0" smtClean="0"/>
                        <a:t> data transfer</a:t>
                      </a:r>
                      <a:endParaRPr lang="es-ES" dirty="0"/>
                    </a:p>
                  </a:txBody>
                  <a:tcPr/>
                </a:tc>
              </a:tr>
              <a:tr h="60932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Physical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Electrical</a:t>
                      </a:r>
                      <a:r>
                        <a:rPr lang="es-ES" dirty="0" smtClean="0"/>
                        <a:t> and </a:t>
                      </a:r>
                      <a:r>
                        <a:rPr lang="es-ES" dirty="0" err="1" smtClean="0"/>
                        <a:t>physical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specifications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data </a:t>
                      </a:r>
                      <a:r>
                        <a:rPr lang="es-ES" baseline="0" dirty="0" err="1" smtClean="0"/>
                        <a:t>connection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3" y="253248"/>
            <a:ext cx="9404723" cy="312444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5</a:t>
            </a:fld>
            <a:r>
              <a:rPr lang="es-ES_tradnl" dirty="0"/>
              <a:t> of </a:t>
            </a:r>
            <a:r>
              <a:rPr lang="es-ES_tradnl" dirty="0" smtClean="0"/>
              <a:t>20</a:t>
            </a:r>
            <a:endParaRPr lang="es-ES_trad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1" y="207755"/>
            <a:ext cx="7224411" cy="6566598"/>
          </a:xfrm>
        </p:spPr>
      </p:pic>
      <p:sp>
        <p:nvSpPr>
          <p:cNvPr id="10" name="TextBox 9"/>
          <p:cNvSpPr txBox="1"/>
          <p:nvPr/>
        </p:nvSpPr>
        <p:spPr>
          <a:xfrm>
            <a:off x="7888406" y="5507313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communications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1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5" y="335417"/>
            <a:ext cx="8184540" cy="60845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6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sp>
        <p:nvSpPr>
          <p:cNvPr id="8" name="Rectangle 7"/>
          <p:cNvSpPr/>
          <p:nvPr/>
        </p:nvSpPr>
        <p:spPr>
          <a:xfrm>
            <a:off x="8718118" y="5006817"/>
            <a:ext cx="3358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combinations</a:t>
            </a:r>
            <a:endParaRPr lang="es-ES" dirty="0" smtClean="0"/>
          </a:p>
          <a:p>
            <a:r>
              <a:rPr lang="es-ES" dirty="0" err="1"/>
              <a:t>f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pace</a:t>
            </a:r>
            <a:r>
              <a:rPr lang="es-ES" dirty="0" smtClean="0"/>
              <a:t> </a:t>
            </a:r>
            <a:r>
              <a:rPr lang="es-ES" dirty="0" err="1" smtClean="0"/>
              <a:t>communications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/>
              <a:t>protocols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9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68675"/>
              </p:ext>
            </p:extLst>
          </p:nvPr>
        </p:nvGraphicFramePr>
        <p:xfrm>
          <a:off x="764273" y="1853248"/>
          <a:ext cx="9588267" cy="328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089"/>
                <a:gridCol w="3196089"/>
                <a:gridCol w="3196089"/>
              </a:tblGrid>
              <a:tr h="1093688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User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Datagram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(UDP)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Stream</a:t>
                      </a:r>
                      <a:r>
                        <a:rPr lang="es-ES" baseline="0" dirty="0" smtClean="0"/>
                        <a:t> Control </a:t>
                      </a:r>
                      <a:r>
                        <a:rPr lang="es-ES" baseline="0" dirty="0" err="1" smtClean="0"/>
                        <a:t>Transmission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(SCTP)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Transmission</a:t>
                      </a:r>
                      <a:r>
                        <a:rPr lang="es-ES" dirty="0" smtClean="0"/>
                        <a:t> </a:t>
                      </a:r>
                      <a:r>
                        <a:rPr lang="es-ES" baseline="0" dirty="0" smtClean="0"/>
                        <a:t>Control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(TCP)</a:t>
                      </a:r>
                      <a:endParaRPr lang="es-ES" dirty="0"/>
                    </a:p>
                  </a:txBody>
                  <a:tcPr/>
                </a:tc>
              </a:tr>
              <a:tr h="219542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Conectionless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Unreliable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Performs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very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limited</a:t>
                      </a:r>
                      <a:r>
                        <a:rPr lang="es-ES" baseline="0" dirty="0" smtClean="0"/>
                        <a:t> error </a:t>
                      </a:r>
                      <a:r>
                        <a:rPr lang="es-ES" baseline="0" dirty="0" err="1" smtClean="0"/>
                        <a:t>checking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Reliable</a:t>
                      </a: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Message-oriented</a:t>
                      </a: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Designed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</a:t>
                      </a:r>
                      <a:r>
                        <a:rPr lang="es-ES" baseline="0" dirty="0" smtClean="0"/>
                        <a:t> Internet </a:t>
                      </a:r>
                      <a:r>
                        <a:rPr lang="es-ES" baseline="0" dirty="0" err="1" smtClean="0"/>
                        <a:t>applications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Connection-oriented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Flow</a:t>
                      </a:r>
                      <a:r>
                        <a:rPr lang="es-ES" baseline="0" dirty="0" smtClean="0"/>
                        <a:t> and error control </a:t>
                      </a:r>
                      <a:r>
                        <a:rPr lang="es-ES" baseline="0" dirty="0" err="1" smtClean="0"/>
                        <a:t>mechanisms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Extension</a:t>
                      </a:r>
                      <a:r>
                        <a:rPr lang="es-ES" baseline="0" dirty="0" smtClean="0"/>
                        <a:t> to </a:t>
                      </a:r>
                      <a:r>
                        <a:rPr lang="es-ES" baseline="0" dirty="0" err="1" smtClean="0"/>
                        <a:t>adapt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to </a:t>
                      </a:r>
                      <a:r>
                        <a:rPr lang="es-ES" baseline="0" dirty="0" err="1" smtClean="0"/>
                        <a:t>space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needs</a:t>
                      </a:r>
                      <a:r>
                        <a:rPr lang="es-ES" baseline="0" dirty="0" smtClean="0"/>
                        <a:t> (SCPS-TP)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7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sp>
        <p:nvSpPr>
          <p:cNvPr id="8" name="Multiply 7"/>
          <p:cNvSpPr/>
          <p:nvPr/>
        </p:nvSpPr>
        <p:spPr>
          <a:xfrm>
            <a:off x="1076467" y="1447800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y 8"/>
          <p:cNvSpPr/>
          <p:nvPr/>
        </p:nvSpPr>
        <p:spPr>
          <a:xfrm>
            <a:off x="4253724" y="1447799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407819" y="5581934"/>
            <a:ext cx="62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Protocol</a:t>
            </a:r>
            <a:r>
              <a:rPr lang="es-ES" dirty="0" smtClean="0"/>
              <a:t> to be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:  SCPS-TP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5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8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522499"/>
              </p:ext>
            </p:extLst>
          </p:nvPr>
        </p:nvGraphicFramePr>
        <p:xfrm>
          <a:off x="646110" y="1447799"/>
          <a:ext cx="9706428" cy="455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476"/>
                <a:gridCol w="3235476"/>
                <a:gridCol w="3235476"/>
              </a:tblGrid>
              <a:tr h="89902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Packet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dirty="0" smtClean="0"/>
                        <a:t>SPP)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Internet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version</a:t>
                      </a:r>
                      <a:r>
                        <a:rPr lang="es-ES" dirty="0" smtClean="0"/>
                        <a:t> 4 (IPv4)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Internet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version</a:t>
                      </a:r>
                      <a:r>
                        <a:rPr lang="es-ES" dirty="0" smtClean="0"/>
                        <a:t> 6 (IPv6)</a:t>
                      </a:r>
                      <a:endParaRPr lang="es-ES" dirty="0"/>
                    </a:p>
                  </a:txBody>
                  <a:tcPr/>
                </a:tc>
              </a:tr>
              <a:tr h="3397484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Work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easily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with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layers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Requires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Path</a:t>
                      </a:r>
                      <a:r>
                        <a:rPr lang="es-ES" baseline="0" dirty="0" smtClean="0"/>
                        <a:t> ID: In </a:t>
                      </a:r>
                      <a:r>
                        <a:rPr lang="es-ES" baseline="0" dirty="0" err="1" smtClean="0"/>
                        <a:t>Astrea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constellation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there</a:t>
                      </a:r>
                      <a:r>
                        <a:rPr lang="es-ES" baseline="0" dirty="0" smtClean="0"/>
                        <a:t> are 39800 </a:t>
                      </a:r>
                      <a:r>
                        <a:rPr lang="es-ES" baseline="0" dirty="0" err="1" smtClean="0"/>
                        <a:t>possibe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routes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Path</a:t>
                      </a:r>
                      <a:r>
                        <a:rPr lang="es-ES" baseline="0" dirty="0" smtClean="0"/>
                        <a:t> ID </a:t>
                      </a:r>
                      <a:r>
                        <a:rPr lang="es-ES" baseline="0" dirty="0" err="1" smtClean="0"/>
                        <a:t>parameter</a:t>
                      </a:r>
                      <a:r>
                        <a:rPr lang="es-ES" baseline="0" dirty="0" smtClean="0"/>
                        <a:t>: 11 bit. 2048 </a:t>
                      </a:r>
                      <a:r>
                        <a:rPr lang="es-ES" baseline="0" dirty="0" err="1" smtClean="0"/>
                        <a:t>routes</a:t>
                      </a:r>
                      <a:r>
                        <a:rPr lang="es-E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Needs</a:t>
                      </a:r>
                      <a:r>
                        <a:rPr lang="es-ES" dirty="0" smtClean="0"/>
                        <a:t> IP </a:t>
                      </a:r>
                      <a:r>
                        <a:rPr lang="es-ES" dirty="0" err="1" smtClean="0"/>
                        <a:t>over</a:t>
                      </a:r>
                      <a:r>
                        <a:rPr lang="es-ES" dirty="0" smtClean="0"/>
                        <a:t> CCSDS and </a:t>
                      </a:r>
                      <a:r>
                        <a:rPr lang="es-ES" dirty="0" err="1" smtClean="0"/>
                        <a:t>Encapsulation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Instead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ID</a:t>
                      </a:r>
                      <a:r>
                        <a:rPr lang="es-ES" baseline="0" dirty="0" smtClean="0"/>
                        <a:t> uses IP </a:t>
                      </a:r>
                      <a:r>
                        <a:rPr lang="es-ES" baseline="0" dirty="0" err="1" smtClean="0"/>
                        <a:t>adress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source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destination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node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Shorter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header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smtClean="0"/>
                        <a:t>More </a:t>
                      </a:r>
                      <a:r>
                        <a:rPr lang="es-ES" baseline="0" dirty="0" err="1" smtClean="0"/>
                        <a:t>additional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than</a:t>
                      </a:r>
                      <a:r>
                        <a:rPr lang="es-ES" baseline="0" dirty="0" smtClean="0"/>
                        <a:t> IPv6.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err="1" smtClean="0"/>
                        <a:t>Needs</a:t>
                      </a:r>
                      <a:r>
                        <a:rPr lang="es-ES" dirty="0" smtClean="0"/>
                        <a:t> IP </a:t>
                      </a:r>
                      <a:r>
                        <a:rPr lang="es-ES" dirty="0" err="1" smtClean="0"/>
                        <a:t>over</a:t>
                      </a:r>
                      <a:r>
                        <a:rPr lang="es-ES" dirty="0" smtClean="0"/>
                        <a:t> CCSDS and </a:t>
                      </a:r>
                      <a:r>
                        <a:rPr lang="es-ES" dirty="0" err="1" smtClean="0"/>
                        <a:t>Encapsulation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err="1" smtClean="0"/>
                        <a:t>Instead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ID</a:t>
                      </a:r>
                      <a:r>
                        <a:rPr lang="es-ES" baseline="0" dirty="0" smtClean="0"/>
                        <a:t> uses IP </a:t>
                      </a:r>
                      <a:r>
                        <a:rPr lang="es-ES" baseline="0" dirty="0" err="1" smtClean="0"/>
                        <a:t>adress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source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destination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node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Larger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header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Less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processing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than</a:t>
                      </a:r>
                      <a:r>
                        <a:rPr lang="es-ES" baseline="0" dirty="0" smtClean="0"/>
                        <a:t> IPv4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Progressively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replacing</a:t>
                      </a:r>
                      <a:r>
                        <a:rPr lang="es-ES" baseline="0" dirty="0" smtClean="0"/>
                        <a:t> IPv4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983298" y="1063416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ultiply 10"/>
          <p:cNvSpPr/>
          <p:nvPr/>
        </p:nvSpPr>
        <p:spPr>
          <a:xfrm>
            <a:off x="4114878" y="1063415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1244153" y="6302675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Network </a:t>
            </a:r>
            <a:r>
              <a:rPr lang="es-ES" dirty="0" err="1" smtClean="0"/>
              <a:t>Layer</a:t>
            </a:r>
            <a:r>
              <a:rPr lang="es-ES" dirty="0" smtClean="0"/>
              <a:t>: IPv6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4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9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848692"/>
              </p:ext>
            </p:extLst>
          </p:nvPr>
        </p:nvGraphicFramePr>
        <p:xfrm>
          <a:off x="646110" y="1447799"/>
          <a:ext cx="9706428" cy="429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476"/>
                <a:gridCol w="3235476"/>
                <a:gridCol w="3235476"/>
              </a:tblGrid>
              <a:tr h="89902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Enhanced</a:t>
                      </a:r>
                      <a:r>
                        <a:rPr lang="es-ES" dirty="0" smtClean="0"/>
                        <a:t> Interior Gateway </a:t>
                      </a:r>
                      <a:r>
                        <a:rPr lang="es-ES" dirty="0" err="1" smtClean="0"/>
                        <a:t>Routing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dirty="0" smtClean="0"/>
                        <a:t>EIGRP)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Open </a:t>
                      </a:r>
                      <a:r>
                        <a:rPr lang="es-ES" dirty="0" err="1" smtClean="0"/>
                        <a:t>Shortest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First</a:t>
                      </a:r>
                      <a:r>
                        <a:rPr lang="es-ES" dirty="0" smtClean="0"/>
                        <a:t> (OSPF)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Routing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Information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(RIP)</a:t>
                      </a:r>
                      <a:endParaRPr lang="es-ES" dirty="0"/>
                    </a:p>
                  </a:txBody>
                  <a:tcPr/>
                </a:tc>
              </a:tr>
              <a:tr h="3397484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Compatible </a:t>
                      </a:r>
                      <a:r>
                        <a:rPr lang="es-ES" dirty="0" err="1" smtClean="0"/>
                        <a:t>with</a:t>
                      </a:r>
                      <a:r>
                        <a:rPr lang="es-ES" dirty="0" smtClean="0"/>
                        <a:t> IPv6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Topology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changes</a:t>
                      </a:r>
                      <a:r>
                        <a:rPr lang="es-ES" baseline="0" dirty="0" smtClean="0"/>
                        <a:t>, </a:t>
                      </a:r>
                      <a:r>
                        <a:rPr lang="es-ES" baseline="0" dirty="0" err="1" smtClean="0"/>
                        <a:t>not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whole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table</a:t>
                      </a:r>
                      <a:r>
                        <a:rPr lang="es-ES" baseline="0" dirty="0" smtClean="0"/>
                        <a:t>: </a:t>
                      </a:r>
                      <a:r>
                        <a:rPr lang="es-ES" baseline="0" dirty="0" err="1" smtClean="0"/>
                        <a:t>less</a:t>
                      </a:r>
                      <a:r>
                        <a:rPr lang="es-ES" baseline="0" dirty="0" smtClean="0"/>
                        <a:t> data </a:t>
                      </a:r>
                      <a:r>
                        <a:rPr lang="es-ES" baseline="0" dirty="0" err="1" smtClean="0"/>
                        <a:t>transmitted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Authentication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processes</a:t>
                      </a:r>
                      <a:endParaRPr lang="es-E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Compatible </a:t>
                      </a:r>
                      <a:r>
                        <a:rPr lang="es-ES" dirty="0" err="1" smtClean="0"/>
                        <a:t>with</a:t>
                      </a:r>
                      <a:r>
                        <a:rPr lang="es-ES" dirty="0" smtClean="0"/>
                        <a:t> IPv6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Each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exchanges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its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adjacency</a:t>
                      </a:r>
                      <a:r>
                        <a:rPr lang="es-ES" baseline="0" dirty="0" smtClean="0"/>
                        <a:t> links </a:t>
                      </a:r>
                      <a:r>
                        <a:rPr lang="es-ES" baseline="0" dirty="0" err="1" smtClean="0"/>
                        <a:t>with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Each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creates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its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own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table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Transmit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only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adjacencies</a:t>
                      </a:r>
                      <a:r>
                        <a:rPr lang="es-E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More</a:t>
                      </a:r>
                      <a:r>
                        <a:rPr lang="es-ES" baseline="0" dirty="0" smtClean="0"/>
                        <a:t> time to converge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smtClean="0"/>
                        <a:t>Poor </a:t>
                      </a:r>
                      <a:r>
                        <a:rPr lang="es-ES" baseline="0" dirty="0" err="1" smtClean="0"/>
                        <a:t>scalability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Easier</a:t>
                      </a:r>
                      <a:r>
                        <a:rPr lang="es-ES" baseline="0" dirty="0" smtClean="0"/>
                        <a:t> to configure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6111" y="6028111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39800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entries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(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Multiply 8"/>
          <p:cNvSpPr/>
          <p:nvPr/>
        </p:nvSpPr>
        <p:spPr>
          <a:xfrm>
            <a:off x="7429869" y="1203774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851527" y="4468361"/>
            <a:ext cx="2870812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1000 </a:t>
            </a:r>
            <a:r>
              <a:rPr lang="es-ES" dirty="0" err="1" smtClean="0">
                <a:solidFill>
                  <a:schemeClr val="bg1"/>
                </a:solidFill>
              </a:rPr>
              <a:t>entries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update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frequently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0698" y="4791526"/>
            <a:ext cx="2870812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205 </a:t>
            </a:r>
            <a:r>
              <a:rPr lang="es-ES" dirty="0" err="1" smtClean="0">
                <a:solidFill>
                  <a:schemeClr val="bg1"/>
                </a:solidFill>
              </a:rPr>
              <a:t>entries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update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frequently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800645" y="1108593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1429</TotalTime>
  <Words>963</Words>
  <Application>Microsoft Office PowerPoint</Application>
  <PresentationFormat>Widescreen</PresentationFormat>
  <Paragraphs>217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PowerPoint Presentation</vt:lpstr>
      <vt:lpstr>What are we going to talk about?</vt:lpstr>
      <vt:lpstr>Space segment: Consultive Committee for Space Data Systems (CCSDS)</vt:lpstr>
      <vt:lpstr>PowerPoint Presentation</vt:lpstr>
      <vt:lpstr>PowerPoint Presentation</vt:lpstr>
      <vt:lpstr>PowerPoint Presentation</vt:lpstr>
      <vt:lpstr>Transport Layer</vt:lpstr>
      <vt:lpstr>Network Layer: Main protocol</vt:lpstr>
      <vt:lpstr>Network Layer: Routing protocol</vt:lpstr>
      <vt:lpstr>Network Layer: Complementary protocols</vt:lpstr>
      <vt:lpstr>Data Link Layer:  Working procedure</vt:lpstr>
      <vt:lpstr>Data Link Layer:  Working procedure</vt:lpstr>
      <vt:lpstr>Data Link Layer:  Working procedure</vt:lpstr>
      <vt:lpstr>Data Link Layer:  Working procedure</vt:lpstr>
      <vt:lpstr>Data Link Layer:  Working procedure</vt:lpstr>
      <vt:lpstr>CCSDS DLL: Data Link Protocol Sublayer</vt:lpstr>
      <vt:lpstr>CCSDS DLL: Synchronization and Channel Coding Sublayer</vt:lpstr>
      <vt:lpstr>Ground segment:</vt:lpstr>
      <vt:lpstr>Ground station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ASTREA CONSTELLATON</dc:title>
  <dc:creator>Pol Fontanes</dc:creator>
  <cp:lastModifiedBy>Eva María</cp:lastModifiedBy>
  <cp:revision>98</cp:revision>
  <dcterms:created xsi:type="dcterms:W3CDTF">2016-10-19T06:35:40Z</dcterms:created>
  <dcterms:modified xsi:type="dcterms:W3CDTF">2016-11-16T19:06:20Z</dcterms:modified>
</cp:coreProperties>
</file>