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1" r:id="rId1"/>
  </p:sldMasterIdLst>
  <p:notesMasterIdLst>
    <p:notesMasterId r:id="rId18"/>
  </p:notesMasterIdLst>
  <p:sldIdLst>
    <p:sldId id="256" r:id="rId2"/>
    <p:sldId id="263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87" r:id="rId12"/>
    <p:sldId id="283" r:id="rId13"/>
    <p:sldId id="288" r:id="rId14"/>
    <p:sldId id="284" r:id="rId15"/>
    <p:sldId id="289" r:id="rId16"/>
    <p:sldId id="268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484" autoAdjust="0"/>
  </p:normalViewPr>
  <p:slideViewPr>
    <p:cSldViewPr snapToGrid="0">
      <p:cViewPr varScale="1">
        <p:scale>
          <a:sx n="69" d="100"/>
          <a:sy n="69" d="100"/>
        </p:scale>
        <p:origin x="-64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D94-BB16-48C9-95C7-378288FC2716}" type="datetimeFigureOut">
              <a:rPr lang="es-ES_tradnl" smtClean="0"/>
              <a:t>01/12/2016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183F-57E0-4576-85BF-EB76D1CC5D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5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183F-57E0-4576-85BF-EB76D1CC5D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457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6329-25E9-47AF-BFA5-79D6387F30BB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0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FAB9-BA9B-4BBC-A259-F32633160A99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6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DDA-4BC6-4CE6-B3A8-8954EB291D2A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62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3E44-9B6F-4BE4-96A2-5190BF87699F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7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4FD1-E6A2-4CAA-A905-54D9E97B2DE6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4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E17D-2AAC-44CB-A17F-52C24EA706F6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4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D757-F038-449F-9575-1813EE8FC99C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7B6-7CA2-4E04-B64D-0B0FFA2EE6B7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161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2861-17DD-4A02-9782-E989C85BD12F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8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499E01F-A66E-4C79-BA6B-9C2AC7CB4064}" type="slidenum">
              <a:rPr lang="es-ES_tradnl" smtClean="0"/>
              <a:pPr/>
              <a:t>‹Nº›</a:t>
            </a:fld>
            <a:r>
              <a:rPr lang="es-ES_tradnl" dirty="0" smtClean="0"/>
              <a:t> of x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5"/>
          <a:stretch/>
        </p:blipFill>
        <p:spPr>
          <a:xfrm>
            <a:off x="10473071" y="172883"/>
            <a:ext cx="588288" cy="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310-02E7-4543-88D6-3641F740C5A6}" type="datetime1">
              <a:rPr lang="es-ES_tradnl" smtClean="0"/>
              <a:t>01/12/2016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3e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3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7D-E3B7-43F7-9A35-86ED759C85EC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279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A22-280F-4794-892F-3D2F0961AC91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55375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2F2-C4D3-4D0C-B710-60742282A9DC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2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70A0-930A-4325-87FF-6AD9A7CAA589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1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E1F0-E059-4D6C-8ACC-9EC088CF1C1E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8426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A57-FF87-4678-93E3-395B1B2628E4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5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6963B-5D06-4F52-B1FD-5D71635861E5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E01F-A66E-4C79-BA6B-9C2AC7CB406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5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796" y="4631800"/>
            <a:ext cx="7093585" cy="657752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COMMUNICATIONS DEPARTMENT</a:t>
            </a:r>
            <a:r>
              <a:rPr lang="es-ES_tradnl" b="1" smtClean="0"/>
              <a:t>: </a:t>
            </a:r>
            <a:r>
              <a:rPr lang="es-ES_tradnl" b="1" dirty="0" err="1" smtClean="0"/>
              <a:t>Ground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station</a:t>
            </a:r>
            <a:endParaRPr lang="es-ES_trad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" y="1069391"/>
            <a:ext cx="11781010" cy="389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54955" y="6272011"/>
            <a:ext cx="906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Boyan </a:t>
            </a:r>
            <a:r>
              <a:rPr lang="es-ES_tradnl" dirty="0" err="1" smtClean="0"/>
              <a:t>Naydenov</a:t>
            </a:r>
            <a:r>
              <a:rPr lang="es-ES_tradnl" dirty="0" smtClean="0"/>
              <a:t>, Josep Puig, </a:t>
            </a:r>
            <a:r>
              <a:rPr lang="es-ES_tradnl" b="1" dirty="0" smtClean="0"/>
              <a:t>Josep </a:t>
            </a:r>
            <a:r>
              <a:rPr lang="es-ES_tradnl" b="1" dirty="0" err="1" smtClean="0"/>
              <a:t>Maria</a:t>
            </a:r>
            <a:r>
              <a:rPr lang="es-ES_tradnl" b="1" dirty="0" smtClean="0"/>
              <a:t> Serra</a:t>
            </a:r>
            <a:r>
              <a:rPr lang="es-ES_tradnl" dirty="0" smtClean="0"/>
              <a:t>, Sergi </a:t>
            </a:r>
            <a:r>
              <a:rPr lang="es-ES_tradnl" dirty="0" err="1" smtClean="0"/>
              <a:t>Tarroc</a:t>
            </a:r>
            <a:r>
              <a:rPr lang="es-ES_tradnl" dirty="0" smtClean="0"/>
              <a:t> and Eva María Urbano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7583" y="1422975"/>
            <a:ext cx="8946541" cy="876880"/>
          </a:xfrm>
        </p:spPr>
        <p:txBody>
          <a:bodyPr/>
          <a:lstStyle/>
          <a:p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optimum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locations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z="1400" smtClean="0"/>
              <a:pPr/>
              <a:t>10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pic>
        <p:nvPicPr>
          <p:cNvPr id="4098" name="Picture 2" descr="C:\Users\Usuari\Desktop\Repositori\Communications\Ground Station localization\Report\O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3" y="2024428"/>
            <a:ext cx="6725249" cy="43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7883237" y="3246276"/>
            <a:ext cx="2757054" cy="308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Final </a:t>
            </a:r>
            <a:r>
              <a:rPr lang="es-ES" dirty="0" err="1" smtClean="0"/>
              <a:t>location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1:</a:t>
            </a:r>
          </a:p>
          <a:p>
            <a:pPr lvl="1"/>
            <a:r>
              <a:rPr lang="es-ES" dirty="0" err="1" smtClean="0"/>
              <a:t>Canada</a:t>
            </a:r>
            <a:endParaRPr lang="es-ES" dirty="0" smtClean="0"/>
          </a:p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2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Scotland</a:t>
            </a:r>
            <a:endParaRPr lang="es-ES" dirty="0"/>
          </a:p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</a:t>
            </a:r>
            <a:r>
              <a:rPr lang="es-ES" dirty="0" smtClean="0"/>
              <a:t>3:</a:t>
            </a:r>
          </a:p>
          <a:p>
            <a:pPr lvl="1"/>
            <a:r>
              <a:rPr lang="es-ES" dirty="0" err="1"/>
              <a:t>Falkland</a:t>
            </a:r>
            <a:r>
              <a:rPr lang="es-ES" dirty="0"/>
              <a:t> </a:t>
            </a:r>
            <a:r>
              <a:rPr lang="es-ES" dirty="0" err="1" smtClean="0"/>
              <a:t>Islands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0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consist</a:t>
            </a:r>
            <a:r>
              <a:rPr lang="es-ES" dirty="0" smtClean="0"/>
              <a:t> of:</a:t>
            </a:r>
          </a:p>
          <a:p>
            <a:pPr lvl="1"/>
            <a:r>
              <a:rPr lang="es-ES" dirty="0" smtClean="0"/>
              <a:t>100 m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endParaRPr lang="es-ES" dirty="0" smtClean="0"/>
          </a:p>
          <a:p>
            <a:pPr lvl="1"/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smtClean="0"/>
              <a:t>Office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err="1" smtClean="0"/>
              <a:t>Electricity</a:t>
            </a:r>
            <a:endParaRPr lang="es-ES" dirty="0" smtClean="0"/>
          </a:p>
          <a:p>
            <a:pPr lvl="1"/>
            <a:r>
              <a:rPr lang="es-ES" dirty="0" err="1" smtClean="0"/>
              <a:t>Water</a:t>
            </a:r>
            <a:endParaRPr lang="es-ES" dirty="0" smtClean="0"/>
          </a:p>
          <a:p>
            <a:pPr lvl="1"/>
            <a:r>
              <a:rPr lang="es-ES" dirty="0" smtClean="0"/>
              <a:t>Internet </a:t>
            </a:r>
            <a:r>
              <a:rPr lang="es-ES" dirty="0" err="1" smtClean="0"/>
              <a:t>connection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endParaRPr lang="es-ES" dirty="0" smtClean="0"/>
          </a:p>
          <a:p>
            <a:pPr lvl="1"/>
            <a:r>
              <a:rPr lang="es-ES" dirty="0" err="1" smtClean="0"/>
              <a:t>Workers</a:t>
            </a: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2364" y="309583"/>
            <a:ext cx="1011382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11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5817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6800" y="1332481"/>
            <a:ext cx="8946541" cy="967373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: X-band and S-band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24655" y="351146"/>
            <a:ext cx="1049751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12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pic>
        <p:nvPicPr>
          <p:cNvPr id="7" name="Picture 27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7034"/>
            <a:ext cx="9157855" cy="210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7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88873"/>
            <a:ext cx="9157855" cy="236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3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costs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68734"/>
              </p:ext>
            </p:extLst>
          </p:nvPr>
        </p:nvGraphicFramePr>
        <p:xfrm>
          <a:off x="1103313" y="2052638"/>
          <a:ext cx="8946748" cy="295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87"/>
                <a:gridCol w="2236687"/>
                <a:gridCol w="2236687"/>
                <a:gridCol w="2236687"/>
              </a:tblGrid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Costs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err="1" smtClean="0"/>
                        <a:t>Canada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Scotland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Falkland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err="1" smtClean="0"/>
                        <a:t>Islands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Electricity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6,500 €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Maintenance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License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fee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600 €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smtClean="0"/>
                        <a:t>Salaries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380,000 €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295,000 €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125,000</a:t>
                      </a:r>
                      <a:r>
                        <a:rPr lang="es-ES" baseline="0" dirty="0" smtClean="0"/>
                        <a:t> €</a:t>
                      </a:r>
                      <a:endParaRPr lang="es-ES" dirty="0"/>
                    </a:p>
                  </a:txBody>
                  <a:tcPr marL="85084" marR="85084"/>
                </a:tc>
              </a:tr>
              <a:tr h="462897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390,000 €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310,000 €</a:t>
                      </a:r>
                      <a:endParaRPr lang="es-ES" dirty="0"/>
                    </a:p>
                  </a:txBody>
                  <a:tcPr marL="85084" marR="850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140,000 €</a:t>
                      </a:r>
                      <a:endParaRPr lang="es-ES" dirty="0"/>
                    </a:p>
                  </a:txBody>
                  <a:tcPr marL="85084" marR="85084"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2365" y="295729"/>
            <a:ext cx="1011382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13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089458" y="5115384"/>
            <a:ext cx="5629997" cy="98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annual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: 840,000 €</a:t>
            </a:r>
          </a:p>
        </p:txBody>
      </p:sp>
    </p:spTree>
    <p:extLst>
      <p:ext uri="{BB962C8B-B14F-4D97-AF65-F5344CB8AC3E}">
        <p14:creationId xmlns:p14="http://schemas.microsoft.com/office/powerpoint/2010/main" val="1316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Centre: </a:t>
            </a:r>
            <a:r>
              <a:rPr lang="es-ES" dirty="0" err="1" smtClean="0"/>
              <a:t>costs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consist</a:t>
            </a:r>
            <a:r>
              <a:rPr lang="es-ES" dirty="0" smtClean="0"/>
              <a:t> of:</a:t>
            </a:r>
          </a:p>
          <a:p>
            <a:pPr lvl="1"/>
            <a:r>
              <a:rPr lang="es-ES" dirty="0" smtClean="0"/>
              <a:t>500 m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endParaRPr lang="es-ES" dirty="0" smtClean="0"/>
          </a:p>
          <a:p>
            <a:pPr lvl="1"/>
            <a:r>
              <a:rPr lang="es-ES" dirty="0" smtClean="0"/>
              <a:t>Office </a:t>
            </a:r>
            <a:r>
              <a:rPr lang="es-ES" dirty="0" err="1" smtClean="0"/>
              <a:t>equipment</a:t>
            </a:r>
            <a:endParaRPr lang="es-ES" dirty="0" smtClean="0"/>
          </a:p>
          <a:p>
            <a:pPr lvl="1"/>
            <a:r>
              <a:rPr lang="es-ES" dirty="0" err="1" smtClean="0"/>
              <a:t>Electricity</a:t>
            </a:r>
            <a:endParaRPr lang="es-ES" dirty="0" smtClean="0"/>
          </a:p>
          <a:p>
            <a:pPr lvl="1"/>
            <a:r>
              <a:rPr lang="es-ES" dirty="0" err="1" smtClean="0"/>
              <a:t>Water</a:t>
            </a:r>
            <a:endParaRPr lang="es-ES" dirty="0" smtClean="0"/>
          </a:p>
          <a:p>
            <a:pPr lvl="1"/>
            <a:r>
              <a:rPr lang="es-ES" dirty="0" smtClean="0"/>
              <a:t>Internet </a:t>
            </a:r>
            <a:r>
              <a:rPr lang="es-ES" dirty="0" err="1" smtClean="0"/>
              <a:t>connection</a:t>
            </a:r>
            <a:endParaRPr lang="es-ES" dirty="0" smtClean="0"/>
          </a:p>
          <a:p>
            <a:pPr lvl="1"/>
            <a:r>
              <a:rPr lang="es-ES" dirty="0" err="1" smtClean="0"/>
              <a:t>Workers</a:t>
            </a:r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255559" y="309584"/>
            <a:ext cx="1063605" cy="767687"/>
          </a:xfrm>
        </p:spPr>
        <p:txBody>
          <a:bodyPr/>
          <a:lstStyle/>
          <a:p>
            <a:fld id="{4499E01F-A66E-4C79-BA6B-9C2AC7CB4064}" type="slidenum">
              <a:rPr lang="es-ES_tradnl" sz="1400" smtClean="0"/>
              <a:pPr/>
              <a:t>14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076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Centre: </a:t>
            </a:r>
            <a:r>
              <a:rPr lang="es-ES" dirty="0" err="1" smtClean="0"/>
              <a:t>costs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63579"/>
              </p:ext>
            </p:extLst>
          </p:nvPr>
        </p:nvGraphicFramePr>
        <p:xfrm>
          <a:off x="1103313" y="2052639"/>
          <a:ext cx="8927378" cy="220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689"/>
                <a:gridCol w="4463689"/>
              </a:tblGrid>
              <a:tr h="44014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err="1" smtClean="0"/>
                        <a:t>Costs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Electricity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15,000 €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Maintenance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7,500</a:t>
                      </a:r>
                      <a:r>
                        <a:rPr lang="es-ES" baseline="0" dirty="0" smtClean="0"/>
                        <a:t>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smtClean="0"/>
                        <a:t>Salaries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375,000 €</a:t>
                      </a:r>
                      <a:endParaRPr lang="es-ES" dirty="0"/>
                    </a:p>
                  </a:txBody>
                  <a:tcPr/>
                </a:tc>
              </a:tr>
              <a:tr h="440141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400,000 €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z="1400" smtClean="0"/>
              <a:pPr/>
              <a:t>15</a:t>
            </a:fld>
            <a:r>
              <a:rPr lang="es-ES_tradnl" sz="1400" dirty="0" smtClean="0"/>
              <a:t> of 16</a:t>
            </a:r>
            <a:endParaRPr lang="es-ES_tradnl" sz="1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089458" y="4505785"/>
            <a:ext cx="6461269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annual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Centre: 400,000 €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089457" y="5446672"/>
            <a:ext cx="8946541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Total </a:t>
            </a:r>
            <a:r>
              <a:rPr lang="es-ES" dirty="0" err="1" smtClean="0"/>
              <a:t>annual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Centre: 1,240,000 €</a:t>
            </a:r>
          </a:p>
        </p:txBody>
      </p:sp>
    </p:spTree>
    <p:extLst>
      <p:ext uri="{BB962C8B-B14F-4D97-AF65-F5344CB8AC3E}">
        <p14:creationId xmlns:p14="http://schemas.microsoft.com/office/powerpoint/2010/main" val="15013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Summary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  <a:p>
            <a:pPr lvl="1"/>
            <a:r>
              <a:rPr lang="es-ES" dirty="0" smtClean="0"/>
              <a:t>Clear </a:t>
            </a:r>
            <a:r>
              <a:rPr lang="es-ES" dirty="0" err="1" smtClean="0"/>
              <a:t>deffinition</a:t>
            </a:r>
            <a:r>
              <a:rPr lang="es-ES" dirty="0" smtClean="0"/>
              <a:t> of a </a:t>
            </a:r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located</a:t>
            </a:r>
            <a:r>
              <a:rPr lang="es-ES" dirty="0" smtClean="0"/>
              <a:t> in </a:t>
            </a:r>
            <a:r>
              <a:rPr lang="es-ES" dirty="0" err="1" smtClean="0"/>
              <a:t>Canada</a:t>
            </a:r>
            <a:r>
              <a:rPr lang="es-ES" dirty="0" smtClean="0"/>
              <a:t>, Scotland and </a:t>
            </a:r>
            <a:r>
              <a:rPr lang="es-ES" dirty="0" err="1"/>
              <a:t>Falkland</a:t>
            </a:r>
            <a:r>
              <a:rPr lang="es-ES" dirty="0"/>
              <a:t> </a:t>
            </a:r>
            <a:r>
              <a:rPr lang="es-ES" dirty="0" err="1" smtClean="0"/>
              <a:t>Islands</a:t>
            </a:r>
            <a:endParaRPr lang="es-ES" dirty="0"/>
          </a:p>
          <a:p>
            <a:pPr lvl="1"/>
            <a:r>
              <a:rPr lang="es-ES" dirty="0" err="1" smtClean="0"/>
              <a:t>Annual</a:t>
            </a:r>
            <a:r>
              <a:rPr lang="es-ES" dirty="0" smtClean="0"/>
              <a:t> </a:t>
            </a:r>
            <a:r>
              <a:rPr lang="es-ES" dirty="0" err="1" smtClean="0"/>
              <a:t>c</a:t>
            </a:r>
            <a:r>
              <a:rPr lang="es-ES" dirty="0" err="1" smtClean="0"/>
              <a:t>ost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/>
              <a:t> Stations:840,000 </a:t>
            </a:r>
            <a:r>
              <a:rPr lang="es-ES" dirty="0" smtClean="0"/>
              <a:t>€</a:t>
            </a:r>
          </a:p>
          <a:p>
            <a:pPr lvl="1"/>
            <a:r>
              <a:rPr lang="es-ES" dirty="0" err="1" smtClean="0"/>
              <a:t>Annual</a:t>
            </a:r>
            <a:r>
              <a:rPr lang="es-ES" smtClean="0"/>
              <a:t> cost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Centre: 400,000 €</a:t>
            </a: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435" y="319043"/>
            <a:ext cx="947806" cy="767687"/>
          </a:xfrm>
        </p:spPr>
        <p:txBody>
          <a:bodyPr/>
          <a:lstStyle/>
          <a:p>
            <a:r>
              <a:rPr lang="es-ES_tradnl" sz="1400" dirty="0" smtClean="0"/>
              <a:t>16 of 16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8509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2570"/>
            <a:ext cx="9404723" cy="1400530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4308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Work</a:t>
            </a:r>
            <a:r>
              <a:rPr lang="es-ES" dirty="0" smtClean="0"/>
              <a:t> done:</a:t>
            </a:r>
          </a:p>
          <a:p>
            <a:pPr lvl="1"/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 smtClean="0"/>
          </a:p>
          <a:p>
            <a:pPr lvl="1"/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2"/>
            <a:r>
              <a:rPr lang="es-ES" dirty="0" err="1" smtClean="0"/>
              <a:t>Location</a:t>
            </a:r>
            <a:endParaRPr lang="es-ES" dirty="0" smtClean="0"/>
          </a:p>
          <a:p>
            <a:pPr lvl="2"/>
            <a:r>
              <a:rPr lang="es-ES" dirty="0" err="1" smtClean="0"/>
              <a:t>Cost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2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sp>
        <p:nvSpPr>
          <p:cNvPr id="7" name="AutoShape 6" descr="Resultado de imagen de satellite ground s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 descr="http://www.au.af.mil/au/awc/clipairf/6-01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3" y="4063289"/>
            <a:ext cx="2383901" cy="26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tnews.com/images_upload/604251372/CubeSat_UK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7" y="2308503"/>
            <a:ext cx="2526435" cy="25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Multiplicar"/>
          <p:cNvSpPr/>
          <p:nvPr/>
        </p:nvSpPr>
        <p:spPr>
          <a:xfrm>
            <a:off x="7646372" y="2459237"/>
            <a:ext cx="1762341" cy="1782912"/>
          </a:xfrm>
          <a:prstGeom prst="mathMultiply">
            <a:avLst>
              <a:gd name="adj1" fmla="val 70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3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609599" y="2239696"/>
            <a:ext cx="9462656" cy="975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09598" y="4350327"/>
            <a:ext cx="9462656" cy="1412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9599" y="1689833"/>
            <a:ext cx="51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Project </a:t>
            </a:r>
            <a:r>
              <a:rPr lang="es-ES" sz="3200" dirty="0" err="1" smtClean="0"/>
              <a:t>charter</a:t>
            </a:r>
            <a:r>
              <a:rPr lang="es-ES" sz="3200" dirty="0" smtClean="0"/>
              <a:t> </a:t>
            </a:r>
            <a:r>
              <a:rPr lang="es-ES" sz="3200" dirty="0" err="1" smtClean="0"/>
              <a:t>deffinition</a:t>
            </a:r>
            <a:endParaRPr lang="es-ES" sz="3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598" y="3765552"/>
            <a:ext cx="51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New </a:t>
            </a:r>
            <a:r>
              <a:rPr lang="es-ES" sz="3200" dirty="0" err="1" smtClean="0"/>
              <a:t>deffinition</a:t>
            </a:r>
            <a:endParaRPr lang="es-ES" sz="3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9599" y="2260753"/>
            <a:ext cx="946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major </a:t>
            </a:r>
            <a:r>
              <a:rPr lang="en-US" sz="2800" dirty="0">
                <a:solidFill>
                  <a:schemeClr val="bg1"/>
                </a:solidFill>
              </a:rPr>
              <a:t>failure can be defined as the loss of a client’s satellite coverage </a:t>
            </a:r>
            <a:r>
              <a:rPr lang="en-US" sz="2800" dirty="0" smtClean="0">
                <a:solidFill>
                  <a:schemeClr val="bg1"/>
                </a:solidFill>
              </a:rPr>
              <a:t>because of </a:t>
            </a:r>
            <a:r>
              <a:rPr lang="en-US" sz="2800" dirty="0">
                <a:solidFill>
                  <a:schemeClr val="bg1"/>
                </a:solidFill>
              </a:rPr>
              <a:t>a failure in the </a:t>
            </a:r>
            <a:r>
              <a:rPr lang="en-US" sz="2800" dirty="0" smtClean="0">
                <a:solidFill>
                  <a:schemeClr val="bg1"/>
                </a:solidFill>
              </a:rPr>
              <a:t>network.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9598" y="4378038"/>
            <a:ext cx="946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failure in the network that causes a message to </a:t>
            </a:r>
            <a:r>
              <a:rPr lang="en-US" sz="2800" dirty="0" smtClean="0">
                <a:solidFill>
                  <a:schemeClr val="bg1"/>
                </a:solidFill>
              </a:rPr>
              <a:t>arrive from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smtClean="0">
                <a:solidFill>
                  <a:schemeClr val="bg1"/>
                </a:solidFill>
              </a:rPr>
              <a:t>client satellite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ground station with </a:t>
            </a:r>
            <a:r>
              <a:rPr lang="en-US" sz="2800" dirty="0" smtClean="0">
                <a:solidFill>
                  <a:schemeClr val="bg1"/>
                </a:solidFill>
              </a:rPr>
              <a:t>more that </a:t>
            </a:r>
            <a:r>
              <a:rPr lang="en-US" sz="2800" dirty="0">
                <a:solidFill>
                  <a:schemeClr val="bg1"/>
                </a:solidFill>
              </a:rPr>
              <a:t>5 minutes of delay, or not arrive at </a:t>
            </a:r>
            <a:r>
              <a:rPr lang="en-US" sz="2800" dirty="0" smtClean="0">
                <a:solidFill>
                  <a:schemeClr val="bg1"/>
                </a:solidFill>
              </a:rPr>
              <a:t>all.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1" y="438863"/>
            <a:ext cx="9404723" cy="1400530"/>
          </a:xfrm>
        </p:spPr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Coverage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7969" y="1849817"/>
            <a:ext cx="8946541" cy="623454"/>
          </a:xfrm>
        </p:spPr>
        <p:txBody>
          <a:bodyPr/>
          <a:lstStyle/>
          <a:p>
            <a:r>
              <a:rPr lang="es-ES" dirty="0" err="1" smtClean="0"/>
              <a:t>Satellites</a:t>
            </a:r>
            <a:r>
              <a:rPr lang="es-ES" dirty="0" smtClean="0"/>
              <a:t> in </a:t>
            </a:r>
            <a:r>
              <a:rPr lang="es-ES" dirty="0" err="1" smtClean="0"/>
              <a:t>range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client’s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r>
              <a:rPr lang="es-ES" dirty="0" smtClean="0"/>
              <a:t>: </a:t>
            </a:r>
            <a:r>
              <a:rPr lang="es-ES" dirty="0" err="1" smtClean="0"/>
              <a:t>depends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client’s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4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pic>
        <p:nvPicPr>
          <p:cNvPr id="1026" name="Picture 2" descr="C:\Users\Usuari\Desktop\Repositori\Communications\Critical failure\criti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3" y="2473271"/>
            <a:ext cx="3158837" cy="31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\Desktop\Repositori\Communications\Critical failure\critica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83" y="2473271"/>
            <a:ext cx="3158836" cy="31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565563" y="5763491"/>
            <a:ext cx="7911355" cy="900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565563" y="5763491"/>
            <a:ext cx="7911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all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satellites</a:t>
            </a:r>
            <a:r>
              <a:rPr lang="es-ES" sz="2800" dirty="0" smtClean="0">
                <a:solidFill>
                  <a:schemeClr val="bg1"/>
                </a:solidFill>
              </a:rPr>
              <a:t> in </a:t>
            </a:r>
            <a:r>
              <a:rPr lang="es-ES" sz="2800" dirty="0" err="1" smtClean="0">
                <a:solidFill>
                  <a:schemeClr val="bg1"/>
                </a:solidFill>
              </a:rPr>
              <a:t>range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the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client’s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Transmission</a:t>
            </a:r>
            <a:r>
              <a:rPr lang="es-ES" dirty="0" smtClean="0"/>
              <a:t> time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8365" y="1914373"/>
            <a:ext cx="8946541" cy="2241991"/>
          </a:xfrm>
        </p:spPr>
        <p:txBody>
          <a:bodyPr>
            <a:normAutofit/>
          </a:bodyPr>
          <a:lstStyle/>
          <a:p>
            <a:r>
              <a:rPr lang="es-ES" dirty="0" err="1" smtClean="0"/>
              <a:t>Transmission</a:t>
            </a:r>
            <a:r>
              <a:rPr lang="es-ES" dirty="0" smtClean="0"/>
              <a:t> time ≈ 0,5 s</a:t>
            </a:r>
          </a:p>
          <a:p>
            <a:r>
              <a:rPr lang="es-ES" dirty="0" err="1" smtClean="0"/>
              <a:t>Processing</a:t>
            </a:r>
            <a:r>
              <a:rPr lang="es-ES" dirty="0" smtClean="0"/>
              <a:t> time ≈ 20 s</a:t>
            </a:r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recognise</a:t>
            </a:r>
            <a:r>
              <a:rPr lang="es-ES" dirty="0" smtClean="0"/>
              <a:t> a link as </a:t>
            </a:r>
            <a:r>
              <a:rPr lang="es-ES" dirty="0" err="1" smtClean="0"/>
              <a:t>dead</a:t>
            </a:r>
            <a:r>
              <a:rPr lang="es-ES" dirty="0"/>
              <a:t> </a:t>
            </a:r>
            <a:r>
              <a:rPr lang="es-ES" dirty="0" smtClean="0"/>
              <a:t>≈ 45 s</a:t>
            </a:r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reconfigure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≈ 100 s</a:t>
            </a:r>
          </a:p>
          <a:p>
            <a:r>
              <a:rPr lang="es-ES" dirty="0" smtClean="0"/>
              <a:t>Total time</a:t>
            </a:r>
            <a:r>
              <a:rPr lang="es-ES" dirty="0"/>
              <a:t> </a:t>
            </a:r>
            <a:r>
              <a:rPr lang="es-ES" dirty="0" smtClean="0"/>
              <a:t>≈ 165 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5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08365" y="4433453"/>
            <a:ext cx="9060871" cy="101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Time </a:t>
            </a:r>
            <a:r>
              <a:rPr lang="es-ES" dirty="0" err="1" smtClean="0"/>
              <a:t>limit</a:t>
            </a:r>
            <a:r>
              <a:rPr lang="es-ES" dirty="0" smtClean="0"/>
              <a:t> = 300 s</a:t>
            </a:r>
            <a:endParaRPr lang="es-ES" dirty="0"/>
          </a:p>
          <a:p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reconfigure 2 </a:t>
            </a:r>
            <a:r>
              <a:rPr lang="es-ES" dirty="0" err="1" smtClean="0"/>
              <a:t>successive</a:t>
            </a:r>
            <a:r>
              <a:rPr lang="es-ES" dirty="0" smtClean="0"/>
              <a:t> </a:t>
            </a:r>
            <a:r>
              <a:rPr lang="es-ES" dirty="0" err="1" smtClean="0"/>
              <a:t>failures</a:t>
            </a:r>
            <a:r>
              <a:rPr lang="es-ES" dirty="0" smtClean="0"/>
              <a:t> ≈ 310 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08365" y="5444836"/>
            <a:ext cx="80910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108365" y="5444836"/>
            <a:ext cx="8091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failure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two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satellites</a:t>
            </a:r>
            <a:r>
              <a:rPr lang="es-ES" sz="2800" dirty="0" smtClean="0">
                <a:solidFill>
                  <a:schemeClr val="bg1"/>
                </a:solidFill>
              </a:rPr>
              <a:t> in </a:t>
            </a:r>
            <a:r>
              <a:rPr lang="es-ES" sz="2800" dirty="0" err="1" smtClean="0">
                <a:solidFill>
                  <a:schemeClr val="bg1"/>
                </a:solidFill>
              </a:rPr>
              <a:t>the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same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communication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route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consecutively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r>
              <a:rPr lang="es-ES" dirty="0" smtClean="0"/>
              <a:t>: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</a:t>
            </a:r>
            <a:r>
              <a:rPr lang="es-ES" dirty="0" err="1" smtClean="0"/>
              <a:t>failure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52282"/>
          </a:xfrm>
        </p:spPr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fail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constellation</a:t>
            </a:r>
            <a:r>
              <a:rPr lang="es-ES" dirty="0" smtClean="0"/>
              <a:t> </a:t>
            </a:r>
            <a:r>
              <a:rPr lang="es-ES" dirty="0" err="1" smtClean="0"/>
              <a:t>fails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considered</a:t>
            </a:r>
            <a:r>
              <a:rPr lang="es-ES" dirty="0" smtClean="0"/>
              <a:t> </a:t>
            </a:r>
            <a:r>
              <a:rPr lang="es-ES" dirty="0" err="1" smtClean="0"/>
              <a:t>critical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6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1094509" y="3505199"/>
            <a:ext cx="743989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94509" y="3505199"/>
            <a:ext cx="743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Critical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faiure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loss</a:t>
            </a:r>
            <a:r>
              <a:rPr lang="es-ES" sz="2800" dirty="0" smtClean="0">
                <a:solidFill>
                  <a:schemeClr val="bg1"/>
                </a:solidFill>
              </a:rPr>
              <a:t> of </a:t>
            </a:r>
            <a:r>
              <a:rPr lang="es-ES" sz="2800" dirty="0" err="1" smtClean="0">
                <a:solidFill>
                  <a:schemeClr val="bg1"/>
                </a:solidFill>
              </a:rPr>
              <a:t>satellite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visibility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for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any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ground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station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9458" y="1803536"/>
            <a:ext cx="8946541" cy="4749664"/>
          </a:xfrm>
        </p:spPr>
        <p:txBody>
          <a:bodyPr>
            <a:normAutofit/>
          </a:bodyPr>
          <a:lstStyle/>
          <a:p>
            <a:r>
              <a:rPr lang="es-ES" dirty="0" err="1" smtClean="0"/>
              <a:t>Mission</a:t>
            </a:r>
            <a:r>
              <a:rPr lang="es-ES" dirty="0" smtClean="0"/>
              <a:t> Control Centre</a:t>
            </a:r>
          </a:p>
          <a:p>
            <a:pPr lvl="1"/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 smtClean="0"/>
          </a:p>
          <a:p>
            <a:pPr lvl="1"/>
            <a:r>
              <a:rPr lang="es-ES" dirty="0" err="1" smtClean="0"/>
              <a:t>Located</a:t>
            </a:r>
            <a:r>
              <a:rPr lang="es-ES" dirty="0" smtClean="0"/>
              <a:t> in Terrassa</a:t>
            </a:r>
          </a:p>
          <a:p>
            <a:pPr lvl="1"/>
            <a:r>
              <a:rPr lang="es-ES" dirty="0" err="1" smtClean="0"/>
              <a:t>Handles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</a:p>
          <a:p>
            <a:pPr lvl="1"/>
            <a:r>
              <a:rPr lang="es-ES" dirty="0" err="1" smtClean="0"/>
              <a:t>Checks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constellation</a:t>
            </a:r>
            <a:r>
              <a:rPr lang="es-ES" dirty="0" smtClean="0"/>
              <a:t> status</a:t>
            </a:r>
          </a:p>
          <a:p>
            <a:pPr lvl="1"/>
            <a:r>
              <a:rPr lang="es-ES" dirty="0" err="1" smtClean="0"/>
              <a:t>Gives</a:t>
            </a:r>
            <a:r>
              <a:rPr lang="es-ES" dirty="0" smtClean="0"/>
              <a:t> </a:t>
            </a:r>
            <a:r>
              <a:rPr lang="es-ES" dirty="0" err="1" smtClean="0"/>
              <a:t>instructions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satellites</a:t>
            </a:r>
            <a:r>
              <a:rPr lang="es-ES" dirty="0" smtClean="0"/>
              <a:t> in case of </a:t>
            </a:r>
            <a:r>
              <a:rPr lang="es-ES" dirty="0" err="1" smtClean="0"/>
              <a:t>need</a:t>
            </a:r>
            <a:endParaRPr lang="es-ES" dirty="0" smtClean="0"/>
          </a:p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endParaRPr lang="es-ES" dirty="0" smtClean="0"/>
          </a:p>
          <a:p>
            <a:pPr lvl="1"/>
            <a:r>
              <a:rPr lang="es-ES" dirty="0" smtClean="0"/>
              <a:t>More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endParaRPr lang="es-ES" dirty="0" smtClean="0"/>
          </a:p>
          <a:p>
            <a:pPr lvl="1"/>
            <a:r>
              <a:rPr lang="es-ES" dirty="0" err="1" smtClean="0"/>
              <a:t>Located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globe</a:t>
            </a:r>
            <a:endParaRPr lang="es-ES" dirty="0" smtClean="0"/>
          </a:p>
          <a:p>
            <a:pPr lvl="1"/>
            <a:r>
              <a:rPr lang="es-ES" dirty="0" err="1" smtClean="0"/>
              <a:t>Recieves</a:t>
            </a:r>
            <a:r>
              <a:rPr lang="es-ES" dirty="0" smtClean="0"/>
              <a:t> TT&amp;C and HK data and </a:t>
            </a:r>
            <a:r>
              <a:rPr lang="es-ES" dirty="0" err="1" smtClean="0"/>
              <a:t>sends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Mission</a:t>
            </a:r>
            <a:r>
              <a:rPr lang="es-ES" dirty="0" smtClean="0"/>
              <a:t> Control </a:t>
            </a:r>
            <a:r>
              <a:rPr lang="es-ES" dirty="0" smtClean="0"/>
              <a:t>Centre</a:t>
            </a:r>
          </a:p>
          <a:p>
            <a:pPr lvl="1"/>
            <a:r>
              <a:rPr lang="es-ES" dirty="0" err="1" smtClean="0"/>
              <a:t>Recieves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satellite</a:t>
            </a:r>
            <a:r>
              <a:rPr lang="es-ES" dirty="0" smtClean="0"/>
              <a:t> and </a:t>
            </a:r>
            <a:r>
              <a:rPr lang="es-ES" dirty="0" err="1" smtClean="0"/>
              <a:t>sends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7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grpSp>
        <p:nvGrpSpPr>
          <p:cNvPr id="7" name="Group 20"/>
          <p:cNvGrpSpPr/>
          <p:nvPr/>
        </p:nvGrpSpPr>
        <p:grpSpPr>
          <a:xfrm>
            <a:off x="6400712" y="2551112"/>
            <a:ext cx="3429000" cy="2719070"/>
            <a:chOff x="0" y="0"/>
            <a:chExt cx="3429000" cy="2719070"/>
          </a:xfrm>
        </p:grpSpPr>
        <p:grpSp>
          <p:nvGrpSpPr>
            <p:cNvPr id="8" name="Group 18"/>
            <p:cNvGrpSpPr/>
            <p:nvPr/>
          </p:nvGrpSpPr>
          <p:grpSpPr>
            <a:xfrm>
              <a:off x="0" y="0"/>
              <a:ext cx="3429000" cy="2719070"/>
              <a:chOff x="0" y="0"/>
              <a:chExt cx="3429000" cy="2719070"/>
            </a:xfrm>
          </p:grpSpPr>
          <p:pic>
            <p:nvPicPr>
              <p:cNvPr id="10" name="Picture 1" descr="http://www.gomspace.com/raw/deployed-antenna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930987" flipH="1">
                <a:off x="754380" y="3175"/>
                <a:ext cx="739775" cy="733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2" descr="Image result for half earth 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831975"/>
                <a:ext cx="3429000" cy="887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3" descr="http://www.clker.com/cliparts/P/r/U/L/b/5/simple-parabolic-antenna-dish-hi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21944" flipH="1">
                <a:off x="1882140" y="1527175"/>
                <a:ext cx="281940" cy="35687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" name="Straight Arrow Connector 4"/>
              <p:cNvCxnSpPr/>
              <p:nvPr/>
            </p:nvCxnSpPr>
            <p:spPr>
              <a:xfrm>
                <a:off x="1341120" y="551815"/>
                <a:ext cx="647700" cy="891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5"/>
              <p:cNvCxnSpPr/>
              <p:nvPr/>
            </p:nvCxnSpPr>
            <p:spPr>
              <a:xfrm flipH="1" flipV="1">
                <a:off x="1280160" y="612775"/>
                <a:ext cx="594360" cy="83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6" descr="http://www.clker.com/cliparts/P/r/U/L/b/5/simple-parabolic-antenna-dish-hi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30680" y="1633855"/>
                <a:ext cx="285750" cy="3613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" name="Straight Arrow Connector 7"/>
              <p:cNvCxnSpPr/>
              <p:nvPr/>
            </p:nvCxnSpPr>
            <p:spPr>
              <a:xfrm>
                <a:off x="982980" y="688975"/>
                <a:ext cx="647700" cy="891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Picture 9" descr="http://missionmoving.com/wp-content/uploads/2016/01/commercial-movers-denver-co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5880" y="2220595"/>
                <a:ext cx="365760" cy="1835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" name="Straight Arrow Connector 10"/>
              <p:cNvCxnSpPr/>
              <p:nvPr/>
            </p:nvCxnSpPr>
            <p:spPr>
              <a:xfrm flipH="1">
                <a:off x="1699260" y="1931035"/>
                <a:ext cx="419100" cy="39624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2"/>
              <p:cNvSpPr txBox="1">
                <a:spLocks noChangeArrowheads="1"/>
              </p:cNvSpPr>
              <p:nvPr/>
            </p:nvSpPr>
            <p:spPr bwMode="auto">
              <a:xfrm>
                <a:off x="2011680" y="1336675"/>
                <a:ext cx="617220" cy="281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S-Band</a:t>
                </a:r>
                <a:r>
                  <a:rPr lang="es-ES" sz="1100" dirty="0">
                    <a:effectLst/>
                    <a:latin typeface="Calibri"/>
                    <a:ea typeface="Calibri"/>
                    <a:cs typeface="Times New Roman"/>
                  </a:rPr>
                  <a:t> </a:t>
                </a:r>
              </a:p>
            </p:txBody>
          </p:sp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1089660" y="1542415"/>
                <a:ext cx="624840" cy="281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X-Band</a:t>
                </a:r>
              </a:p>
            </p:txBody>
          </p:sp>
          <p:sp>
            <p:nvSpPr>
              <p:cNvPr id="21" name="Oval 13"/>
              <p:cNvSpPr/>
              <p:nvPr/>
            </p:nvSpPr>
            <p:spPr>
              <a:xfrm>
                <a:off x="1135380" y="1047115"/>
                <a:ext cx="1448439" cy="10223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22" name="Oval 14"/>
              <p:cNvSpPr/>
              <p:nvPr/>
            </p:nvSpPr>
            <p:spPr>
              <a:xfrm>
                <a:off x="1249680" y="2091055"/>
                <a:ext cx="591069" cy="4171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2080260" y="696595"/>
                <a:ext cx="670560" cy="480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 err="1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Ground</a:t>
                </a: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  </a:t>
                </a:r>
                <a:r>
                  <a:rPr lang="en-GB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Station </a:t>
                </a:r>
                <a:endParaRPr lang="es-ES" sz="11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1280160" y="2289175"/>
                <a:ext cx="472440" cy="297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Times New Roman"/>
                  </a:rPr>
                  <a:t>MCC </a:t>
                </a:r>
              </a:p>
            </p:txBody>
          </p:sp>
        </p:grpSp>
        <p:cxnSp>
          <p:nvCxnSpPr>
            <p:cNvPr id="9" name="Straight Arrow Connector 11"/>
            <p:cNvCxnSpPr/>
            <p:nvPr/>
          </p:nvCxnSpPr>
          <p:spPr>
            <a:xfrm flipV="1">
              <a:off x="1645920" y="2019300"/>
              <a:ext cx="220980" cy="1981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: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36073" y="1484883"/>
            <a:ext cx="8946541" cy="543832"/>
          </a:xfrm>
        </p:spPr>
        <p:txBody>
          <a:bodyPr/>
          <a:lstStyle/>
          <a:p>
            <a:r>
              <a:rPr lang="es-ES" dirty="0" err="1" smtClean="0"/>
              <a:t>Coverage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latitudes </a:t>
            </a:r>
            <a:r>
              <a:rPr lang="es-ES" dirty="0" err="1" smtClean="0"/>
              <a:t>over</a:t>
            </a:r>
            <a:r>
              <a:rPr lang="es-ES" dirty="0" smtClean="0"/>
              <a:t> time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8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pic>
        <p:nvPicPr>
          <p:cNvPr id="2050" name="Picture 2" descr="C:\Users\Usuari\Desktop\Repositori\Communications\Ground Station localization\Report\40_10_80_l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8" y="2097987"/>
            <a:ext cx="8585260" cy="41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1512591"/>
            <a:ext cx="8946541" cy="676427"/>
          </a:xfrm>
        </p:spPr>
        <p:txBody>
          <a:bodyPr/>
          <a:lstStyle/>
          <a:p>
            <a:r>
              <a:rPr lang="es-ES" dirty="0" err="1" smtClean="0"/>
              <a:t>Coverage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longitudes </a:t>
            </a:r>
            <a:r>
              <a:rPr lang="es-ES" dirty="0" err="1" smtClean="0"/>
              <a:t>over</a:t>
            </a:r>
            <a:r>
              <a:rPr lang="es-ES" dirty="0" smtClean="0"/>
              <a:t> time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E88-2B74-4092-9DF7-6E47B12E30D8}" type="datetime1">
              <a:rPr lang="es-ES_tradnl" smtClean="0"/>
              <a:t>01/12/2016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Astrea Constellation - ESEIAAT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E01F-A66E-4C79-BA6B-9C2AC7CB4064}" type="slidenum">
              <a:rPr lang="es-ES_tradnl" smtClean="0"/>
              <a:pPr/>
              <a:t>9</a:t>
            </a:fld>
            <a:r>
              <a:rPr lang="es-ES_tradnl" dirty="0" smtClean="0"/>
              <a:t> of 16</a:t>
            </a:r>
            <a:endParaRPr lang="es-ES_tradnl" dirty="0"/>
          </a:p>
        </p:txBody>
      </p:sp>
      <p:pic>
        <p:nvPicPr>
          <p:cNvPr id="3074" name="Picture 2" descr="C:\Users\Usuari\Desktop\Repositori\Communications\Ground Station localization\Report\0_120_240_l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2" y="2114417"/>
            <a:ext cx="8500848" cy="41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1784</TotalTime>
  <Words>664</Words>
  <Application>Microsoft Office PowerPoint</Application>
  <PresentationFormat>Personalizado</PresentationFormat>
  <Paragraphs>170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Ion</vt:lpstr>
      <vt:lpstr>Presentación de PowerPoint</vt:lpstr>
      <vt:lpstr>What are we going to talk about?</vt:lpstr>
      <vt:lpstr>Critical failure</vt:lpstr>
      <vt:lpstr>Critical failure: Coverage failure</vt:lpstr>
      <vt:lpstr>Critical failure: Transmission time failure</vt:lpstr>
      <vt:lpstr>Critical failure: Ground station failure</vt:lpstr>
      <vt:lpstr>Ground segment structure</vt:lpstr>
      <vt:lpstr>Ground Station: location</vt:lpstr>
      <vt:lpstr>Ground Station: location</vt:lpstr>
      <vt:lpstr>Ground Station: location</vt:lpstr>
      <vt:lpstr>Ground Station: costs</vt:lpstr>
      <vt:lpstr>Ground Station: costs</vt:lpstr>
      <vt:lpstr>Ground Station: costs</vt:lpstr>
      <vt:lpstr>Mission Control Centre: costs</vt:lpstr>
      <vt:lpstr>Mission Control Centre: costs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ASTREA CONSTELLATON</dc:title>
  <dc:creator>Pol Fontanes</dc:creator>
  <cp:lastModifiedBy>Luffi</cp:lastModifiedBy>
  <cp:revision>122</cp:revision>
  <dcterms:created xsi:type="dcterms:W3CDTF">2016-10-19T06:35:40Z</dcterms:created>
  <dcterms:modified xsi:type="dcterms:W3CDTF">2016-12-01T00:59:07Z</dcterms:modified>
</cp:coreProperties>
</file>