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sldIdLst>
    <p:sldId id="256" r:id="rId2"/>
    <p:sldId id="266" r:id="rId3"/>
    <p:sldId id="257" r:id="rId4"/>
    <p:sldId id="267" r:id="rId5"/>
    <p:sldId id="269" r:id="rId6"/>
    <p:sldId id="258" r:id="rId7"/>
    <p:sldId id="259" r:id="rId8"/>
    <p:sldId id="261" r:id="rId9"/>
    <p:sldId id="262" r:id="rId10"/>
    <p:sldId id="268" r:id="rId11"/>
    <p:sldId id="263"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5"/>
    <p:restoredTop sz="77599"/>
  </p:normalViewPr>
  <p:slideViewPr>
    <p:cSldViewPr snapToGrid="0">
      <p:cViewPr>
        <p:scale>
          <a:sx n="86" d="100"/>
          <a:sy n="86" d="100"/>
        </p:scale>
        <p:origin x="1128" y="192"/>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3E851-75BE-49FB-A50D-2DB3F918CCA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9CE3DCC-A53B-4196-A356-456E9B27FB53}">
      <dgm:prSet/>
      <dgm:spPr/>
      <dgm:t>
        <a:bodyPr/>
        <a:lstStyle/>
        <a:p>
          <a:r>
            <a:rPr lang="en-US" baseline="0" dirty="0"/>
            <a:t>Popularity</a:t>
          </a:r>
          <a:endParaRPr lang="en-US" dirty="0"/>
        </a:p>
      </dgm:t>
    </dgm:pt>
    <dgm:pt modelId="{76897719-EDA4-47F9-A57E-6A7014F9CD4D}" type="parTrans" cxnId="{76D3B7E6-8B5D-4817-9ECC-05BB0E489197}">
      <dgm:prSet/>
      <dgm:spPr/>
      <dgm:t>
        <a:bodyPr/>
        <a:lstStyle/>
        <a:p>
          <a:endParaRPr lang="en-US"/>
        </a:p>
      </dgm:t>
    </dgm:pt>
    <dgm:pt modelId="{95D7EC45-FB31-4CA7-80C3-D428BA6A9957}" type="sibTrans" cxnId="{76D3B7E6-8B5D-4817-9ECC-05BB0E489197}">
      <dgm:prSet/>
      <dgm:spPr/>
      <dgm:t>
        <a:bodyPr/>
        <a:lstStyle/>
        <a:p>
          <a:endParaRPr lang="en-US"/>
        </a:p>
      </dgm:t>
    </dgm:pt>
    <dgm:pt modelId="{38B1E0BA-1D26-496D-8436-37ABA557C9A3}">
      <dgm:prSet/>
      <dgm:spPr/>
      <dgm:t>
        <a:bodyPr/>
        <a:lstStyle/>
        <a:p>
          <a:r>
            <a:rPr lang="en-US" i="1" baseline="0"/>
            <a:t>In the terms of this study, we will be defining popularity as the number of likes on a particular post or comment. The greater the number of likes the greater the popularity.</a:t>
          </a:r>
          <a:endParaRPr lang="en-US"/>
        </a:p>
      </dgm:t>
    </dgm:pt>
    <dgm:pt modelId="{CD9F1892-C2A3-4456-86A8-9F0BDEE1C1F1}" type="parTrans" cxnId="{50AB5AA4-FD5F-408E-9E32-942914FB18CD}">
      <dgm:prSet/>
      <dgm:spPr/>
      <dgm:t>
        <a:bodyPr/>
        <a:lstStyle/>
        <a:p>
          <a:endParaRPr lang="en-US"/>
        </a:p>
      </dgm:t>
    </dgm:pt>
    <dgm:pt modelId="{77ECF34E-59EF-4DCC-8B21-D7B831E0C1B5}" type="sibTrans" cxnId="{50AB5AA4-FD5F-408E-9E32-942914FB18CD}">
      <dgm:prSet/>
      <dgm:spPr/>
      <dgm:t>
        <a:bodyPr/>
        <a:lstStyle/>
        <a:p>
          <a:endParaRPr lang="en-US"/>
        </a:p>
      </dgm:t>
    </dgm:pt>
    <dgm:pt modelId="{D609CD81-1C1F-4CCD-980F-F608AAF68E56}">
      <dgm:prSet/>
      <dgm:spPr/>
      <dgm:t>
        <a:bodyPr/>
        <a:lstStyle/>
        <a:p>
          <a:r>
            <a:rPr lang="en-US" baseline="0"/>
            <a:t>Reddit</a:t>
          </a:r>
          <a:endParaRPr lang="en-US"/>
        </a:p>
      </dgm:t>
    </dgm:pt>
    <dgm:pt modelId="{3C108FD1-24E1-4917-9124-AAF79B4A4C7E}" type="parTrans" cxnId="{2FA4830E-C3C4-4D8C-89F4-88AB0ABAA84D}">
      <dgm:prSet/>
      <dgm:spPr/>
      <dgm:t>
        <a:bodyPr/>
        <a:lstStyle/>
        <a:p>
          <a:endParaRPr lang="en-US"/>
        </a:p>
      </dgm:t>
    </dgm:pt>
    <dgm:pt modelId="{B9254732-13B3-47C6-B033-FD4AF0DAFFC6}" type="sibTrans" cxnId="{2FA4830E-C3C4-4D8C-89F4-88AB0ABAA84D}">
      <dgm:prSet/>
      <dgm:spPr/>
      <dgm:t>
        <a:bodyPr/>
        <a:lstStyle/>
        <a:p>
          <a:endParaRPr lang="en-US"/>
        </a:p>
      </dgm:t>
    </dgm:pt>
    <dgm:pt modelId="{A052CADF-458E-4D72-BAA7-5720027AC038}">
      <dgm:prSet/>
      <dgm:spPr/>
      <dgm:t>
        <a:bodyPr/>
        <a:lstStyle/>
        <a:p>
          <a:r>
            <a:rPr lang="en-US" i="1" baseline="0"/>
            <a:t>Reddit is a social media platform where users can post texts, images and videos. </a:t>
          </a:r>
          <a:endParaRPr lang="en-US"/>
        </a:p>
      </dgm:t>
    </dgm:pt>
    <dgm:pt modelId="{535AE066-E0E4-4046-8E74-A2252B3ADE7D}" type="parTrans" cxnId="{BF396DAE-1B0B-4E33-A6F0-B35F3682EDB8}">
      <dgm:prSet/>
      <dgm:spPr/>
      <dgm:t>
        <a:bodyPr/>
        <a:lstStyle/>
        <a:p>
          <a:endParaRPr lang="en-US"/>
        </a:p>
      </dgm:t>
    </dgm:pt>
    <dgm:pt modelId="{DA36210C-C085-42B9-AF81-BB129A506581}" type="sibTrans" cxnId="{BF396DAE-1B0B-4E33-A6F0-B35F3682EDB8}">
      <dgm:prSet/>
      <dgm:spPr/>
      <dgm:t>
        <a:bodyPr/>
        <a:lstStyle/>
        <a:p>
          <a:endParaRPr lang="en-US"/>
        </a:p>
      </dgm:t>
    </dgm:pt>
    <dgm:pt modelId="{3F3C87F1-FA0E-4DE8-AFBF-27181E4C5CE6}">
      <dgm:prSet/>
      <dgm:spPr/>
      <dgm:t>
        <a:bodyPr/>
        <a:lstStyle/>
        <a:p>
          <a:r>
            <a:rPr lang="en-US" baseline="0"/>
            <a:t>Sentiment</a:t>
          </a:r>
          <a:endParaRPr lang="en-US"/>
        </a:p>
      </dgm:t>
    </dgm:pt>
    <dgm:pt modelId="{A54BF6FC-8D17-44E7-9974-F2D08623C723}" type="parTrans" cxnId="{1445A473-EB81-4A1E-B6B9-00905A31252B}">
      <dgm:prSet/>
      <dgm:spPr/>
      <dgm:t>
        <a:bodyPr/>
        <a:lstStyle/>
        <a:p>
          <a:endParaRPr lang="en-US"/>
        </a:p>
      </dgm:t>
    </dgm:pt>
    <dgm:pt modelId="{8D3EA50E-D7D7-4AF9-AF68-9CEBBE34FB38}" type="sibTrans" cxnId="{1445A473-EB81-4A1E-B6B9-00905A31252B}">
      <dgm:prSet/>
      <dgm:spPr/>
      <dgm:t>
        <a:bodyPr/>
        <a:lstStyle/>
        <a:p>
          <a:endParaRPr lang="en-US"/>
        </a:p>
      </dgm:t>
    </dgm:pt>
    <dgm:pt modelId="{2E8560B1-DCF8-400F-AE99-42636FC4B043}">
      <dgm:prSet/>
      <dgm:spPr/>
      <dgm:t>
        <a:bodyPr/>
        <a:lstStyle/>
        <a:p>
          <a:r>
            <a:rPr lang="en-US" i="1" baseline="0"/>
            <a:t>Sentiment of a post is the attributed emotional tone or attitude that is expressed by the author in the post. It determines if the post has a positive, neutral, or negative sentiment. </a:t>
          </a:r>
          <a:endParaRPr lang="en-US"/>
        </a:p>
      </dgm:t>
    </dgm:pt>
    <dgm:pt modelId="{E8C7779E-0E82-4719-96D2-FEC52BB7983F}" type="parTrans" cxnId="{CC4805AE-84C4-4E3B-B036-AE41C53F9DB0}">
      <dgm:prSet/>
      <dgm:spPr/>
      <dgm:t>
        <a:bodyPr/>
        <a:lstStyle/>
        <a:p>
          <a:endParaRPr lang="en-US"/>
        </a:p>
      </dgm:t>
    </dgm:pt>
    <dgm:pt modelId="{BDB51FF3-6190-4D77-9030-5858CE744C88}" type="sibTrans" cxnId="{CC4805AE-84C4-4E3B-B036-AE41C53F9DB0}">
      <dgm:prSet/>
      <dgm:spPr/>
      <dgm:t>
        <a:bodyPr/>
        <a:lstStyle/>
        <a:p>
          <a:endParaRPr lang="en-US"/>
        </a:p>
      </dgm:t>
    </dgm:pt>
    <dgm:pt modelId="{9109C19D-8894-4312-99B8-ADF3B5CD734E}" type="pres">
      <dgm:prSet presAssocID="{FA93E851-75BE-49FB-A50D-2DB3F918CCAD}" presName="root" presStyleCnt="0">
        <dgm:presLayoutVars>
          <dgm:dir/>
          <dgm:resizeHandles val="exact"/>
        </dgm:presLayoutVars>
      </dgm:prSet>
      <dgm:spPr/>
    </dgm:pt>
    <dgm:pt modelId="{C092271D-3A50-4938-9881-F27BF7D37771}" type="pres">
      <dgm:prSet presAssocID="{A9CE3DCC-A53B-4196-A356-456E9B27FB53}" presName="compNode" presStyleCnt="0"/>
      <dgm:spPr/>
    </dgm:pt>
    <dgm:pt modelId="{76282CE9-2281-4A0D-87BF-31F61DA852CE}" type="pres">
      <dgm:prSet presAssocID="{A9CE3DCC-A53B-4196-A356-456E9B27FB53}" presName="bgRect" presStyleLbl="bgShp" presStyleIdx="0" presStyleCnt="3"/>
      <dgm:spPr/>
    </dgm:pt>
    <dgm:pt modelId="{119F9673-21D6-4148-87FF-24B67A3F4A59}" type="pres">
      <dgm:prSet presAssocID="{A9CE3DCC-A53B-4196-A356-456E9B27FB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C41ACC53-75C3-46F5-A7C5-6639BD26EE3F}" type="pres">
      <dgm:prSet presAssocID="{A9CE3DCC-A53B-4196-A356-456E9B27FB53}" presName="spaceRect" presStyleCnt="0"/>
      <dgm:spPr/>
    </dgm:pt>
    <dgm:pt modelId="{9F7A65DE-3B8A-49B7-BAE0-5047F9B50B3A}" type="pres">
      <dgm:prSet presAssocID="{A9CE3DCC-A53B-4196-A356-456E9B27FB53}" presName="parTx" presStyleLbl="revTx" presStyleIdx="0" presStyleCnt="6">
        <dgm:presLayoutVars>
          <dgm:chMax val="0"/>
          <dgm:chPref val="0"/>
        </dgm:presLayoutVars>
      </dgm:prSet>
      <dgm:spPr/>
    </dgm:pt>
    <dgm:pt modelId="{81E5CA2A-FD8D-454C-AEF3-4029CE1D0795}" type="pres">
      <dgm:prSet presAssocID="{A9CE3DCC-A53B-4196-A356-456E9B27FB53}" presName="desTx" presStyleLbl="revTx" presStyleIdx="1" presStyleCnt="6">
        <dgm:presLayoutVars/>
      </dgm:prSet>
      <dgm:spPr/>
    </dgm:pt>
    <dgm:pt modelId="{6C9C317C-E546-4046-BEF8-1B7BCCFDAE71}" type="pres">
      <dgm:prSet presAssocID="{95D7EC45-FB31-4CA7-80C3-D428BA6A9957}" presName="sibTrans" presStyleCnt="0"/>
      <dgm:spPr/>
    </dgm:pt>
    <dgm:pt modelId="{A2667CF6-7393-4886-A750-C38AE69A7D59}" type="pres">
      <dgm:prSet presAssocID="{D609CD81-1C1F-4CCD-980F-F608AAF68E56}" presName="compNode" presStyleCnt="0"/>
      <dgm:spPr/>
    </dgm:pt>
    <dgm:pt modelId="{1FCA9592-A84A-4994-A73C-10C3846037E6}" type="pres">
      <dgm:prSet presAssocID="{D609CD81-1C1F-4CCD-980F-F608AAF68E56}" presName="bgRect" presStyleLbl="bgShp" presStyleIdx="1" presStyleCnt="3"/>
      <dgm:spPr/>
    </dgm:pt>
    <dgm:pt modelId="{182360C4-924B-475C-99B4-EC377A4F2E1C}" type="pres">
      <dgm:prSet presAssocID="{D609CD81-1C1F-4CCD-980F-F608AAF68E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6CA6875C-9724-4FFE-8D2A-278287EC7860}" type="pres">
      <dgm:prSet presAssocID="{D609CD81-1C1F-4CCD-980F-F608AAF68E56}" presName="spaceRect" presStyleCnt="0"/>
      <dgm:spPr/>
    </dgm:pt>
    <dgm:pt modelId="{17115ECE-D950-420E-BEF3-2DF29E3F59BD}" type="pres">
      <dgm:prSet presAssocID="{D609CD81-1C1F-4CCD-980F-F608AAF68E56}" presName="parTx" presStyleLbl="revTx" presStyleIdx="2" presStyleCnt="6">
        <dgm:presLayoutVars>
          <dgm:chMax val="0"/>
          <dgm:chPref val="0"/>
        </dgm:presLayoutVars>
      </dgm:prSet>
      <dgm:spPr/>
    </dgm:pt>
    <dgm:pt modelId="{6496824A-93F3-4B13-8A9F-3402AAB14404}" type="pres">
      <dgm:prSet presAssocID="{D609CD81-1C1F-4CCD-980F-F608AAF68E56}" presName="desTx" presStyleLbl="revTx" presStyleIdx="3" presStyleCnt="6">
        <dgm:presLayoutVars/>
      </dgm:prSet>
      <dgm:spPr/>
    </dgm:pt>
    <dgm:pt modelId="{025E1F77-5CB3-4777-8DB1-43A0320C3155}" type="pres">
      <dgm:prSet presAssocID="{B9254732-13B3-47C6-B033-FD4AF0DAFFC6}" presName="sibTrans" presStyleCnt="0"/>
      <dgm:spPr/>
    </dgm:pt>
    <dgm:pt modelId="{73A44062-1C61-41AB-9A95-2567A25FD3D6}" type="pres">
      <dgm:prSet presAssocID="{3F3C87F1-FA0E-4DE8-AFBF-27181E4C5CE6}" presName="compNode" presStyleCnt="0"/>
      <dgm:spPr/>
    </dgm:pt>
    <dgm:pt modelId="{B4C78F55-4095-44FD-B4B6-1B1468360D46}" type="pres">
      <dgm:prSet presAssocID="{3F3C87F1-FA0E-4DE8-AFBF-27181E4C5CE6}" presName="bgRect" presStyleLbl="bgShp" presStyleIdx="2" presStyleCnt="3"/>
      <dgm:spPr/>
    </dgm:pt>
    <dgm:pt modelId="{896C4FC5-7F9E-42FA-863B-48BCC540152C}" type="pres">
      <dgm:prSet presAssocID="{3F3C87F1-FA0E-4DE8-AFBF-27181E4C5C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ngue Face with Solid Fill"/>
        </a:ext>
      </dgm:extLst>
    </dgm:pt>
    <dgm:pt modelId="{FB5D8FF4-90C8-478A-9F57-2CD0B19C6691}" type="pres">
      <dgm:prSet presAssocID="{3F3C87F1-FA0E-4DE8-AFBF-27181E4C5CE6}" presName="spaceRect" presStyleCnt="0"/>
      <dgm:spPr/>
    </dgm:pt>
    <dgm:pt modelId="{BD4C8D02-4E17-4A32-827E-7E7BFAEA1028}" type="pres">
      <dgm:prSet presAssocID="{3F3C87F1-FA0E-4DE8-AFBF-27181E4C5CE6}" presName="parTx" presStyleLbl="revTx" presStyleIdx="4" presStyleCnt="6">
        <dgm:presLayoutVars>
          <dgm:chMax val="0"/>
          <dgm:chPref val="0"/>
        </dgm:presLayoutVars>
      </dgm:prSet>
      <dgm:spPr/>
    </dgm:pt>
    <dgm:pt modelId="{66FB3C9D-D429-4A3D-8191-C064A1C86411}" type="pres">
      <dgm:prSet presAssocID="{3F3C87F1-FA0E-4DE8-AFBF-27181E4C5CE6}" presName="desTx" presStyleLbl="revTx" presStyleIdx="5" presStyleCnt="6">
        <dgm:presLayoutVars/>
      </dgm:prSet>
      <dgm:spPr/>
    </dgm:pt>
  </dgm:ptLst>
  <dgm:cxnLst>
    <dgm:cxn modelId="{2FA4830E-C3C4-4D8C-89F4-88AB0ABAA84D}" srcId="{FA93E851-75BE-49FB-A50D-2DB3F918CCAD}" destId="{D609CD81-1C1F-4CCD-980F-F608AAF68E56}" srcOrd="1" destOrd="0" parTransId="{3C108FD1-24E1-4917-9124-AAF79B4A4C7E}" sibTransId="{B9254732-13B3-47C6-B033-FD4AF0DAFFC6}"/>
    <dgm:cxn modelId="{CB738618-7296-42CC-99D6-B7223B08A85F}" type="presOf" srcId="{A052CADF-458E-4D72-BAA7-5720027AC038}" destId="{6496824A-93F3-4B13-8A9F-3402AAB14404}" srcOrd="0" destOrd="0" presId="urn:microsoft.com/office/officeart/2018/2/layout/IconVerticalSolidList"/>
    <dgm:cxn modelId="{ADBFC264-8D4E-4473-9FFD-F88BD0D76A97}" type="presOf" srcId="{FA93E851-75BE-49FB-A50D-2DB3F918CCAD}" destId="{9109C19D-8894-4312-99B8-ADF3B5CD734E}" srcOrd="0" destOrd="0" presId="urn:microsoft.com/office/officeart/2018/2/layout/IconVerticalSolidList"/>
    <dgm:cxn modelId="{1445A473-EB81-4A1E-B6B9-00905A31252B}" srcId="{FA93E851-75BE-49FB-A50D-2DB3F918CCAD}" destId="{3F3C87F1-FA0E-4DE8-AFBF-27181E4C5CE6}" srcOrd="2" destOrd="0" parTransId="{A54BF6FC-8D17-44E7-9974-F2D08623C723}" sibTransId="{8D3EA50E-D7D7-4AF9-AF68-9CEBBE34FB38}"/>
    <dgm:cxn modelId="{70E9B57E-06D9-4CE3-A966-411B2CEC6D8C}" type="presOf" srcId="{A9CE3DCC-A53B-4196-A356-456E9B27FB53}" destId="{9F7A65DE-3B8A-49B7-BAE0-5047F9B50B3A}" srcOrd="0" destOrd="0" presId="urn:microsoft.com/office/officeart/2018/2/layout/IconVerticalSolidList"/>
    <dgm:cxn modelId="{815B5282-6D8D-4AB6-B782-78A40EDF8A71}" type="presOf" srcId="{D609CD81-1C1F-4CCD-980F-F608AAF68E56}" destId="{17115ECE-D950-420E-BEF3-2DF29E3F59BD}" srcOrd="0" destOrd="0" presId="urn:microsoft.com/office/officeart/2018/2/layout/IconVerticalSolidList"/>
    <dgm:cxn modelId="{50AB5AA4-FD5F-408E-9E32-942914FB18CD}" srcId="{A9CE3DCC-A53B-4196-A356-456E9B27FB53}" destId="{38B1E0BA-1D26-496D-8436-37ABA557C9A3}" srcOrd="0" destOrd="0" parTransId="{CD9F1892-C2A3-4456-86A8-9F0BDEE1C1F1}" sibTransId="{77ECF34E-59EF-4DCC-8B21-D7B831E0C1B5}"/>
    <dgm:cxn modelId="{CC4805AE-84C4-4E3B-B036-AE41C53F9DB0}" srcId="{3F3C87F1-FA0E-4DE8-AFBF-27181E4C5CE6}" destId="{2E8560B1-DCF8-400F-AE99-42636FC4B043}" srcOrd="0" destOrd="0" parTransId="{E8C7779E-0E82-4719-96D2-FEC52BB7983F}" sibTransId="{BDB51FF3-6190-4D77-9030-5858CE744C88}"/>
    <dgm:cxn modelId="{BF396DAE-1B0B-4E33-A6F0-B35F3682EDB8}" srcId="{D609CD81-1C1F-4CCD-980F-F608AAF68E56}" destId="{A052CADF-458E-4D72-BAA7-5720027AC038}" srcOrd="0" destOrd="0" parTransId="{535AE066-E0E4-4046-8E74-A2252B3ADE7D}" sibTransId="{DA36210C-C085-42B9-AF81-BB129A506581}"/>
    <dgm:cxn modelId="{921ABEB4-C287-1C4A-B581-DCE4F4D798FF}" type="presOf" srcId="{38B1E0BA-1D26-496D-8436-37ABA557C9A3}" destId="{81E5CA2A-FD8D-454C-AEF3-4029CE1D0795}" srcOrd="0" destOrd="0" presId="urn:microsoft.com/office/officeart/2018/2/layout/IconVerticalSolidList"/>
    <dgm:cxn modelId="{EF102BBD-29D9-4F9B-896E-C344BECAFF1A}" type="presOf" srcId="{2E8560B1-DCF8-400F-AE99-42636FC4B043}" destId="{66FB3C9D-D429-4A3D-8191-C064A1C86411}" srcOrd="0" destOrd="0" presId="urn:microsoft.com/office/officeart/2018/2/layout/IconVerticalSolidList"/>
    <dgm:cxn modelId="{76D3B7E6-8B5D-4817-9ECC-05BB0E489197}" srcId="{FA93E851-75BE-49FB-A50D-2DB3F918CCAD}" destId="{A9CE3DCC-A53B-4196-A356-456E9B27FB53}" srcOrd="0" destOrd="0" parTransId="{76897719-EDA4-47F9-A57E-6A7014F9CD4D}" sibTransId="{95D7EC45-FB31-4CA7-80C3-D428BA6A9957}"/>
    <dgm:cxn modelId="{698DFBFF-B148-4B09-83A5-7A5622BDE533}" type="presOf" srcId="{3F3C87F1-FA0E-4DE8-AFBF-27181E4C5CE6}" destId="{BD4C8D02-4E17-4A32-827E-7E7BFAEA1028}" srcOrd="0" destOrd="0" presId="urn:microsoft.com/office/officeart/2018/2/layout/IconVerticalSolidList"/>
    <dgm:cxn modelId="{0EAADC06-606F-48A0-B9AE-F24E1813D264}" type="presParOf" srcId="{9109C19D-8894-4312-99B8-ADF3B5CD734E}" destId="{C092271D-3A50-4938-9881-F27BF7D37771}" srcOrd="0" destOrd="0" presId="urn:microsoft.com/office/officeart/2018/2/layout/IconVerticalSolidList"/>
    <dgm:cxn modelId="{B480898B-4E26-4DDE-AA86-EF1DB143391A}" type="presParOf" srcId="{C092271D-3A50-4938-9881-F27BF7D37771}" destId="{76282CE9-2281-4A0D-87BF-31F61DA852CE}" srcOrd="0" destOrd="0" presId="urn:microsoft.com/office/officeart/2018/2/layout/IconVerticalSolidList"/>
    <dgm:cxn modelId="{D6392F42-8C07-4660-AEEE-4126039B3AA8}" type="presParOf" srcId="{C092271D-3A50-4938-9881-F27BF7D37771}" destId="{119F9673-21D6-4148-87FF-24B67A3F4A59}" srcOrd="1" destOrd="0" presId="urn:microsoft.com/office/officeart/2018/2/layout/IconVerticalSolidList"/>
    <dgm:cxn modelId="{D5B9E39C-29D2-4A49-AB01-5785911CB5B1}" type="presParOf" srcId="{C092271D-3A50-4938-9881-F27BF7D37771}" destId="{C41ACC53-75C3-46F5-A7C5-6639BD26EE3F}" srcOrd="2" destOrd="0" presId="urn:microsoft.com/office/officeart/2018/2/layout/IconVerticalSolidList"/>
    <dgm:cxn modelId="{AD578461-DCE4-4C4A-9F4A-E3FD29D7F87D}" type="presParOf" srcId="{C092271D-3A50-4938-9881-F27BF7D37771}" destId="{9F7A65DE-3B8A-49B7-BAE0-5047F9B50B3A}" srcOrd="3" destOrd="0" presId="urn:microsoft.com/office/officeart/2018/2/layout/IconVerticalSolidList"/>
    <dgm:cxn modelId="{B4D08797-72D5-ED44-998D-61D0EE6B8DB5}" type="presParOf" srcId="{C092271D-3A50-4938-9881-F27BF7D37771}" destId="{81E5CA2A-FD8D-454C-AEF3-4029CE1D0795}" srcOrd="4" destOrd="0" presId="urn:microsoft.com/office/officeart/2018/2/layout/IconVerticalSolidList"/>
    <dgm:cxn modelId="{B76D407F-6FB9-4FF6-BBBE-29555A4A5F95}" type="presParOf" srcId="{9109C19D-8894-4312-99B8-ADF3B5CD734E}" destId="{6C9C317C-E546-4046-BEF8-1B7BCCFDAE71}" srcOrd="1" destOrd="0" presId="urn:microsoft.com/office/officeart/2018/2/layout/IconVerticalSolidList"/>
    <dgm:cxn modelId="{5D60791E-02A2-4600-B737-239AB0BDDDB1}" type="presParOf" srcId="{9109C19D-8894-4312-99B8-ADF3B5CD734E}" destId="{A2667CF6-7393-4886-A750-C38AE69A7D59}" srcOrd="2" destOrd="0" presId="urn:microsoft.com/office/officeart/2018/2/layout/IconVerticalSolidList"/>
    <dgm:cxn modelId="{795D9D7A-7F56-49F5-B6B2-A38A90D46F82}" type="presParOf" srcId="{A2667CF6-7393-4886-A750-C38AE69A7D59}" destId="{1FCA9592-A84A-4994-A73C-10C3846037E6}" srcOrd="0" destOrd="0" presId="urn:microsoft.com/office/officeart/2018/2/layout/IconVerticalSolidList"/>
    <dgm:cxn modelId="{742F7D65-CA89-4D56-8751-49A2475FEA3D}" type="presParOf" srcId="{A2667CF6-7393-4886-A750-C38AE69A7D59}" destId="{182360C4-924B-475C-99B4-EC377A4F2E1C}" srcOrd="1" destOrd="0" presId="urn:microsoft.com/office/officeart/2018/2/layout/IconVerticalSolidList"/>
    <dgm:cxn modelId="{8660B58E-9B4E-4E69-AE41-C900D7478157}" type="presParOf" srcId="{A2667CF6-7393-4886-A750-C38AE69A7D59}" destId="{6CA6875C-9724-4FFE-8D2A-278287EC7860}" srcOrd="2" destOrd="0" presId="urn:microsoft.com/office/officeart/2018/2/layout/IconVerticalSolidList"/>
    <dgm:cxn modelId="{D74789E7-42C8-46B3-97F0-2AD1F2B51B75}" type="presParOf" srcId="{A2667CF6-7393-4886-A750-C38AE69A7D59}" destId="{17115ECE-D950-420E-BEF3-2DF29E3F59BD}" srcOrd="3" destOrd="0" presId="urn:microsoft.com/office/officeart/2018/2/layout/IconVerticalSolidList"/>
    <dgm:cxn modelId="{D2D0F4D1-7989-458B-89B3-DC8A60411E8E}" type="presParOf" srcId="{A2667CF6-7393-4886-A750-C38AE69A7D59}" destId="{6496824A-93F3-4B13-8A9F-3402AAB14404}" srcOrd="4" destOrd="0" presId="urn:microsoft.com/office/officeart/2018/2/layout/IconVerticalSolidList"/>
    <dgm:cxn modelId="{3F50CE75-5335-4291-8501-D6FA2786DA36}" type="presParOf" srcId="{9109C19D-8894-4312-99B8-ADF3B5CD734E}" destId="{025E1F77-5CB3-4777-8DB1-43A0320C3155}" srcOrd="3" destOrd="0" presId="urn:microsoft.com/office/officeart/2018/2/layout/IconVerticalSolidList"/>
    <dgm:cxn modelId="{2883042A-CC08-4FF6-8C96-E93EF37A148E}" type="presParOf" srcId="{9109C19D-8894-4312-99B8-ADF3B5CD734E}" destId="{73A44062-1C61-41AB-9A95-2567A25FD3D6}" srcOrd="4" destOrd="0" presId="urn:microsoft.com/office/officeart/2018/2/layout/IconVerticalSolidList"/>
    <dgm:cxn modelId="{1D6DD173-FAF4-4BEB-A2AC-5165E0238A2D}" type="presParOf" srcId="{73A44062-1C61-41AB-9A95-2567A25FD3D6}" destId="{B4C78F55-4095-44FD-B4B6-1B1468360D46}" srcOrd="0" destOrd="0" presId="urn:microsoft.com/office/officeart/2018/2/layout/IconVerticalSolidList"/>
    <dgm:cxn modelId="{CFD2583A-0AED-46AE-B336-91D0E5662947}" type="presParOf" srcId="{73A44062-1C61-41AB-9A95-2567A25FD3D6}" destId="{896C4FC5-7F9E-42FA-863B-48BCC540152C}" srcOrd="1" destOrd="0" presId="urn:microsoft.com/office/officeart/2018/2/layout/IconVerticalSolidList"/>
    <dgm:cxn modelId="{38AFFF23-F030-4E4C-929A-D09E87630F4F}" type="presParOf" srcId="{73A44062-1C61-41AB-9A95-2567A25FD3D6}" destId="{FB5D8FF4-90C8-478A-9F57-2CD0B19C6691}" srcOrd="2" destOrd="0" presId="urn:microsoft.com/office/officeart/2018/2/layout/IconVerticalSolidList"/>
    <dgm:cxn modelId="{705F5F73-11A3-4CFC-823B-0D947121B619}" type="presParOf" srcId="{73A44062-1C61-41AB-9A95-2567A25FD3D6}" destId="{BD4C8D02-4E17-4A32-827E-7E7BFAEA1028}" srcOrd="3" destOrd="0" presId="urn:microsoft.com/office/officeart/2018/2/layout/IconVerticalSolidList"/>
    <dgm:cxn modelId="{E7A1BCE3-042A-4828-9029-F977004ECF1E}" type="presParOf" srcId="{73A44062-1C61-41AB-9A95-2567A25FD3D6}" destId="{66FB3C9D-D429-4A3D-8191-C064A1C8641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31FF54-891A-4830-AFFB-334E49A4AAE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9E37DF-15D3-4BFA-A27B-EB1550611BD6}">
      <dgm:prSet/>
      <dgm:spPr/>
      <dgm:t>
        <a:bodyPr/>
        <a:lstStyle/>
        <a:p>
          <a:pPr>
            <a:lnSpc>
              <a:spcPct val="100000"/>
            </a:lnSpc>
          </a:pPr>
          <a:r>
            <a:rPr lang="en-US" baseline="0" dirty="0"/>
            <a:t>Does the sentiment of a comment result in greater popularity?</a:t>
          </a:r>
          <a:endParaRPr lang="en-US" dirty="0"/>
        </a:p>
      </dgm:t>
    </dgm:pt>
    <dgm:pt modelId="{27962278-7788-48D6-A0C0-C28B55E3ECFC}" type="parTrans" cxnId="{1E1B2CF4-C0FB-476D-9839-B85C73FF0BE4}">
      <dgm:prSet/>
      <dgm:spPr/>
      <dgm:t>
        <a:bodyPr/>
        <a:lstStyle/>
        <a:p>
          <a:endParaRPr lang="en-US"/>
        </a:p>
      </dgm:t>
    </dgm:pt>
    <dgm:pt modelId="{8514B35A-F462-4FC9-B638-4E0F4DB02D89}" type="sibTrans" cxnId="{1E1B2CF4-C0FB-476D-9839-B85C73FF0BE4}">
      <dgm:prSet/>
      <dgm:spPr/>
      <dgm:t>
        <a:bodyPr/>
        <a:lstStyle/>
        <a:p>
          <a:endParaRPr lang="en-US"/>
        </a:p>
      </dgm:t>
    </dgm:pt>
    <dgm:pt modelId="{12038C88-A607-4490-BFD2-11DADBB6EF55}">
      <dgm:prSet/>
      <dgm:spPr/>
      <dgm:t>
        <a:bodyPr/>
        <a:lstStyle/>
        <a:p>
          <a:pPr>
            <a:lnSpc>
              <a:spcPct val="100000"/>
            </a:lnSpc>
          </a:pPr>
          <a:r>
            <a:rPr lang="en-US" baseline="0" dirty="0"/>
            <a:t>Does the number of words in a comment result in greater popularity? </a:t>
          </a:r>
          <a:endParaRPr lang="en-US" dirty="0"/>
        </a:p>
      </dgm:t>
    </dgm:pt>
    <dgm:pt modelId="{020E569C-76D0-49FF-A84A-C501C035BBA8}" type="parTrans" cxnId="{5268119B-7EF5-41E1-91CD-943FA8F9CC04}">
      <dgm:prSet/>
      <dgm:spPr/>
      <dgm:t>
        <a:bodyPr/>
        <a:lstStyle/>
        <a:p>
          <a:endParaRPr lang="en-US"/>
        </a:p>
      </dgm:t>
    </dgm:pt>
    <dgm:pt modelId="{088044AC-3A7C-40B8-B13F-A560E91B7B09}" type="sibTrans" cxnId="{5268119B-7EF5-41E1-91CD-943FA8F9CC04}">
      <dgm:prSet/>
      <dgm:spPr/>
      <dgm:t>
        <a:bodyPr/>
        <a:lstStyle/>
        <a:p>
          <a:endParaRPr lang="en-US"/>
        </a:p>
      </dgm:t>
    </dgm:pt>
    <dgm:pt modelId="{FE88BB34-B538-4B31-85EA-72675A4B7DD0}">
      <dgm:prSet/>
      <dgm:spPr/>
      <dgm:t>
        <a:bodyPr/>
        <a:lstStyle/>
        <a:p>
          <a:pPr>
            <a:lnSpc>
              <a:spcPct val="100000"/>
            </a:lnSpc>
          </a:pPr>
          <a:r>
            <a:rPr lang="en-US" baseline="0" dirty="0"/>
            <a:t>Do post who have more comments become more popular?</a:t>
          </a:r>
          <a:endParaRPr lang="en-US" dirty="0"/>
        </a:p>
      </dgm:t>
    </dgm:pt>
    <dgm:pt modelId="{2E4362E8-C7D5-4CCF-9984-20F49FB32220}" type="parTrans" cxnId="{CFEEC21A-D913-4583-B048-CF0CBE4E14B5}">
      <dgm:prSet/>
      <dgm:spPr/>
      <dgm:t>
        <a:bodyPr/>
        <a:lstStyle/>
        <a:p>
          <a:endParaRPr lang="en-US"/>
        </a:p>
      </dgm:t>
    </dgm:pt>
    <dgm:pt modelId="{B3A8242A-F194-40ED-8CAB-8B162E82A85D}" type="sibTrans" cxnId="{CFEEC21A-D913-4583-B048-CF0CBE4E14B5}">
      <dgm:prSet/>
      <dgm:spPr/>
      <dgm:t>
        <a:bodyPr/>
        <a:lstStyle/>
        <a:p>
          <a:endParaRPr lang="en-US"/>
        </a:p>
      </dgm:t>
    </dgm:pt>
    <dgm:pt modelId="{99370BB2-2F4C-4FF6-B033-039F856C17C1}">
      <dgm:prSet/>
      <dgm:spPr/>
      <dgm:t>
        <a:bodyPr/>
        <a:lstStyle/>
        <a:p>
          <a:pPr>
            <a:lnSpc>
              <a:spcPct val="100000"/>
            </a:lnSpc>
          </a:pPr>
          <a:r>
            <a:rPr lang="en-US" baseline="0"/>
            <a:t>Does the time of creation of a post effect its popularity?</a:t>
          </a:r>
          <a:endParaRPr lang="en-US"/>
        </a:p>
      </dgm:t>
    </dgm:pt>
    <dgm:pt modelId="{5ADD8553-20A0-4782-82CD-CFF7E3FB1180}" type="parTrans" cxnId="{2645A4A9-E217-41D3-A301-343443907603}">
      <dgm:prSet/>
      <dgm:spPr/>
      <dgm:t>
        <a:bodyPr/>
        <a:lstStyle/>
        <a:p>
          <a:endParaRPr lang="en-US"/>
        </a:p>
      </dgm:t>
    </dgm:pt>
    <dgm:pt modelId="{8D62C331-468A-4BA2-8C3E-AC0FD835554B}" type="sibTrans" cxnId="{2645A4A9-E217-41D3-A301-343443907603}">
      <dgm:prSet/>
      <dgm:spPr/>
      <dgm:t>
        <a:bodyPr/>
        <a:lstStyle/>
        <a:p>
          <a:endParaRPr lang="en-US"/>
        </a:p>
      </dgm:t>
    </dgm:pt>
    <dgm:pt modelId="{A1C2584C-5D13-4BC7-9E68-7FE7F81E53D8}">
      <dgm:prSet/>
      <dgm:spPr/>
      <dgm:t>
        <a:bodyPr/>
        <a:lstStyle/>
        <a:p>
          <a:pPr>
            <a:lnSpc>
              <a:spcPct val="100000"/>
            </a:lnSpc>
          </a:pPr>
          <a:r>
            <a:rPr lang="en-US" baseline="0"/>
            <a:t>Does the number of comments on a post influence its popularity?</a:t>
          </a:r>
          <a:endParaRPr lang="en-US"/>
        </a:p>
      </dgm:t>
    </dgm:pt>
    <dgm:pt modelId="{64951787-9F81-4980-9DDC-A0AEF47CED9F}" type="parTrans" cxnId="{AC38954C-2B8C-4D25-B779-4044C4927102}">
      <dgm:prSet/>
      <dgm:spPr/>
      <dgm:t>
        <a:bodyPr/>
        <a:lstStyle/>
        <a:p>
          <a:endParaRPr lang="en-US"/>
        </a:p>
      </dgm:t>
    </dgm:pt>
    <dgm:pt modelId="{1CDFADE7-6E84-4381-8215-ACB956FEE4B4}" type="sibTrans" cxnId="{AC38954C-2B8C-4D25-B779-4044C4927102}">
      <dgm:prSet/>
      <dgm:spPr/>
      <dgm:t>
        <a:bodyPr/>
        <a:lstStyle/>
        <a:p>
          <a:endParaRPr lang="en-US"/>
        </a:p>
      </dgm:t>
    </dgm:pt>
    <dgm:pt modelId="{D976633F-7D7B-44CC-8B0D-4C5BF3652335}" type="pres">
      <dgm:prSet presAssocID="{6D31FF54-891A-4830-AFFB-334E49A4AAEF}" presName="root" presStyleCnt="0">
        <dgm:presLayoutVars>
          <dgm:dir/>
          <dgm:resizeHandles val="exact"/>
        </dgm:presLayoutVars>
      </dgm:prSet>
      <dgm:spPr/>
    </dgm:pt>
    <dgm:pt modelId="{BDF91A7A-E094-4C7F-AC41-B3E87374F6B2}" type="pres">
      <dgm:prSet presAssocID="{989E37DF-15D3-4BFA-A27B-EB1550611BD6}" presName="compNode" presStyleCnt="0"/>
      <dgm:spPr/>
    </dgm:pt>
    <dgm:pt modelId="{7DBC754F-BE44-464C-B6A4-5ACCEDE94B4C}" type="pres">
      <dgm:prSet presAssocID="{989E37DF-15D3-4BFA-A27B-EB1550611BD6}" presName="bgRect" presStyleLbl="bgShp" presStyleIdx="0" presStyleCnt="5"/>
      <dgm:spPr/>
    </dgm:pt>
    <dgm:pt modelId="{CA62D974-14BF-41E0-B8FB-6B3F3F418AD6}" type="pres">
      <dgm:prSet presAssocID="{989E37DF-15D3-4BFA-A27B-EB1550611B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humbs Up Sign"/>
        </a:ext>
      </dgm:extLst>
    </dgm:pt>
    <dgm:pt modelId="{0C3A307D-016A-4C27-81A8-ADD4774C25B9}" type="pres">
      <dgm:prSet presAssocID="{989E37DF-15D3-4BFA-A27B-EB1550611BD6}" presName="spaceRect" presStyleCnt="0"/>
      <dgm:spPr/>
    </dgm:pt>
    <dgm:pt modelId="{B590F985-6212-4F59-A1C4-4162334F7B77}" type="pres">
      <dgm:prSet presAssocID="{989E37DF-15D3-4BFA-A27B-EB1550611BD6}" presName="parTx" presStyleLbl="revTx" presStyleIdx="0" presStyleCnt="5">
        <dgm:presLayoutVars>
          <dgm:chMax val="0"/>
          <dgm:chPref val="0"/>
        </dgm:presLayoutVars>
      </dgm:prSet>
      <dgm:spPr/>
    </dgm:pt>
    <dgm:pt modelId="{9EF59D12-C97A-4865-A332-4C0F10BACCB6}" type="pres">
      <dgm:prSet presAssocID="{8514B35A-F462-4FC9-B638-4E0F4DB02D89}" presName="sibTrans" presStyleCnt="0"/>
      <dgm:spPr/>
    </dgm:pt>
    <dgm:pt modelId="{B1E226EB-8234-41B0-B689-771EA558952A}" type="pres">
      <dgm:prSet presAssocID="{12038C88-A607-4490-BFD2-11DADBB6EF55}" presName="compNode" presStyleCnt="0"/>
      <dgm:spPr/>
    </dgm:pt>
    <dgm:pt modelId="{38100C25-DBB4-454E-8B07-B78DA5B2B695}" type="pres">
      <dgm:prSet presAssocID="{12038C88-A607-4490-BFD2-11DADBB6EF55}" presName="bgRect" presStyleLbl="bgShp" presStyleIdx="1" presStyleCnt="5"/>
      <dgm:spPr/>
    </dgm:pt>
    <dgm:pt modelId="{39D6E0F7-1108-4FA3-B618-35430BD2BD9F}" type="pres">
      <dgm:prSet presAssocID="{12038C88-A607-4490-BFD2-11DADBB6EF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4828221-D50D-440E-909B-44BEB29BD649}" type="pres">
      <dgm:prSet presAssocID="{12038C88-A607-4490-BFD2-11DADBB6EF55}" presName="spaceRect" presStyleCnt="0"/>
      <dgm:spPr/>
    </dgm:pt>
    <dgm:pt modelId="{6FFCD6E7-57D8-43A6-AB86-17AF8EEA1EE6}" type="pres">
      <dgm:prSet presAssocID="{12038C88-A607-4490-BFD2-11DADBB6EF55}" presName="parTx" presStyleLbl="revTx" presStyleIdx="1" presStyleCnt="5">
        <dgm:presLayoutVars>
          <dgm:chMax val="0"/>
          <dgm:chPref val="0"/>
        </dgm:presLayoutVars>
      </dgm:prSet>
      <dgm:spPr/>
    </dgm:pt>
    <dgm:pt modelId="{55B4D61B-C56D-4659-BBEF-6493FF1C7BB0}" type="pres">
      <dgm:prSet presAssocID="{088044AC-3A7C-40B8-B13F-A560E91B7B09}" presName="sibTrans" presStyleCnt="0"/>
      <dgm:spPr/>
    </dgm:pt>
    <dgm:pt modelId="{365413BB-DE83-4024-B916-35B963318FED}" type="pres">
      <dgm:prSet presAssocID="{FE88BB34-B538-4B31-85EA-72675A4B7DD0}" presName="compNode" presStyleCnt="0"/>
      <dgm:spPr/>
    </dgm:pt>
    <dgm:pt modelId="{7F68DECB-ECAB-4877-AA1D-7B9C0ED94BB7}" type="pres">
      <dgm:prSet presAssocID="{FE88BB34-B538-4B31-85EA-72675A4B7DD0}" presName="bgRect" presStyleLbl="bgShp" presStyleIdx="2" presStyleCnt="5"/>
      <dgm:spPr/>
    </dgm:pt>
    <dgm:pt modelId="{A516237B-1B0C-4186-9640-008B25B24232}" type="pres">
      <dgm:prSet presAssocID="{FE88BB34-B538-4B31-85EA-72675A4B7D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658D2E6A-0D9D-47A3-9EF5-5EC19A2AF21A}" type="pres">
      <dgm:prSet presAssocID="{FE88BB34-B538-4B31-85EA-72675A4B7DD0}" presName="spaceRect" presStyleCnt="0"/>
      <dgm:spPr/>
    </dgm:pt>
    <dgm:pt modelId="{DE6EF3BA-17C9-4D88-92BE-44D01F43F3FA}" type="pres">
      <dgm:prSet presAssocID="{FE88BB34-B538-4B31-85EA-72675A4B7DD0}" presName="parTx" presStyleLbl="revTx" presStyleIdx="2" presStyleCnt="5">
        <dgm:presLayoutVars>
          <dgm:chMax val="0"/>
          <dgm:chPref val="0"/>
        </dgm:presLayoutVars>
      </dgm:prSet>
      <dgm:spPr/>
    </dgm:pt>
    <dgm:pt modelId="{F6D81176-66BF-4867-8FF8-1969C542C95C}" type="pres">
      <dgm:prSet presAssocID="{B3A8242A-F194-40ED-8CAB-8B162E82A85D}" presName="sibTrans" presStyleCnt="0"/>
      <dgm:spPr/>
    </dgm:pt>
    <dgm:pt modelId="{F931F2EA-3801-4724-85A0-69C2E8DED448}" type="pres">
      <dgm:prSet presAssocID="{99370BB2-2F4C-4FF6-B033-039F856C17C1}" presName="compNode" presStyleCnt="0"/>
      <dgm:spPr/>
    </dgm:pt>
    <dgm:pt modelId="{6D302EE8-C1E9-4402-86D6-D6DB6B34FEBE}" type="pres">
      <dgm:prSet presAssocID="{99370BB2-2F4C-4FF6-B033-039F856C17C1}" presName="bgRect" presStyleLbl="bgShp" presStyleIdx="3" presStyleCnt="5"/>
      <dgm:spPr/>
    </dgm:pt>
    <dgm:pt modelId="{613923B0-20C0-4530-823E-4A27F14C3DEA}" type="pres">
      <dgm:prSet presAssocID="{99370BB2-2F4C-4FF6-B033-039F856C17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thly calendar"/>
        </a:ext>
      </dgm:extLst>
    </dgm:pt>
    <dgm:pt modelId="{5546D923-23D5-46BA-AE06-A67A7694ACE9}" type="pres">
      <dgm:prSet presAssocID="{99370BB2-2F4C-4FF6-B033-039F856C17C1}" presName="spaceRect" presStyleCnt="0"/>
      <dgm:spPr/>
    </dgm:pt>
    <dgm:pt modelId="{172ABF40-D817-400D-81A0-E42DC658B49D}" type="pres">
      <dgm:prSet presAssocID="{99370BB2-2F4C-4FF6-B033-039F856C17C1}" presName="parTx" presStyleLbl="revTx" presStyleIdx="3" presStyleCnt="5">
        <dgm:presLayoutVars>
          <dgm:chMax val="0"/>
          <dgm:chPref val="0"/>
        </dgm:presLayoutVars>
      </dgm:prSet>
      <dgm:spPr/>
    </dgm:pt>
    <dgm:pt modelId="{E5110830-9284-4426-8C4B-0F78DA466BA2}" type="pres">
      <dgm:prSet presAssocID="{8D62C331-468A-4BA2-8C3E-AC0FD835554B}" presName="sibTrans" presStyleCnt="0"/>
      <dgm:spPr/>
    </dgm:pt>
    <dgm:pt modelId="{2F77D20E-AB45-44F4-8649-7B5E46B81C02}" type="pres">
      <dgm:prSet presAssocID="{A1C2584C-5D13-4BC7-9E68-7FE7F81E53D8}" presName="compNode" presStyleCnt="0"/>
      <dgm:spPr/>
    </dgm:pt>
    <dgm:pt modelId="{0D01D93B-6FCD-45C4-9766-666619F90B66}" type="pres">
      <dgm:prSet presAssocID="{A1C2584C-5D13-4BC7-9E68-7FE7F81E53D8}" presName="bgRect" presStyleLbl="bgShp" presStyleIdx="4" presStyleCnt="5"/>
      <dgm:spPr/>
    </dgm:pt>
    <dgm:pt modelId="{5D433E85-2F48-48AD-B10A-587CEFA6C641}" type="pres">
      <dgm:prSet presAssocID="{A1C2584C-5D13-4BC7-9E68-7FE7F81E53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Bubble"/>
        </a:ext>
      </dgm:extLst>
    </dgm:pt>
    <dgm:pt modelId="{3216343B-4C1D-47DA-9A06-C5AD9498E6C5}" type="pres">
      <dgm:prSet presAssocID="{A1C2584C-5D13-4BC7-9E68-7FE7F81E53D8}" presName="spaceRect" presStyleCnt="0"/>
      <dgm:spPr/>
    </dgm:pt>
    <dgm:pt modelId="{A61DDA9C-BA55-4E24-86BD-059A29AD7679}" type="pres">
      <dgm:prSet presAssocID="{A1C2584C-5D13-4BC7-9E68-7FE7F81E53D8}" presName="parTx" presStyleLbl="revTx" presStyleIdx="4" presStyleCnt="5">
        <dgm:presLayoutVars>
          <dgm:chMax val="0"/>
          <dgm:chPref val="0"/>
        </dgm:presLayoutVars>
      </dgm:prSet>
      <dgm:spPr/>
    </dgm:pt>
  </dgm:ptLst>
  <dgm:cxnLst>
    <dgm:cxn modelId="{CFEEC21A-D913-4583-B048-CF0CBE4E14B5}" srcId="{6D31FF54-891A-4830-AFFB-334E49A4AAEF}" destId="{FE88BB34-B538-4B31-85EA-72675A4B7DD0}" srcOrd="2" destOrd="0" parTransId="{2E4362E8-C7D5-4CCF-9984-20F49FB32220}" sibTransId="{B3A8242A-F194-40ED-8CAB-8B162E82A85D}"/>
    <dgm:cxn modelId="{240F362D-2792-4B53-8A44-8346FF793119}" type="presOf" srcId="{FE88BB34-B538-4B31-85EA-72675A4B7DD0}" destId="{DE6EF3BA-17C9-4D88-92BE-44D01F43F3FA}" srcOrd="0" destOrd="0" presId="urn:microsoft.com/office/officeart/2018/2/layout/IconVerticalSolidList"/>
    <dgm:cxn modelId="{C1CCCB35-E924-4735-B6BB-AF7766846F19}" type="presOf" srcId="{6D31FF54-891A-4830-AFFB-334E49A4AAEF}" destId="{D976633F-7D7B-44CC-8B0D-4C5BF3652335}" srcOrd="0" destOrd="0" presId="urn:microsoft.com/office/officeart/2018/2/layout/IconVerticalSolidList"/>
    <dgm:cxn modelId="{AC38954C-2B8C-4D25-B779-4044C4927102}" srcId="{6D31FF54-891A-4830-AFFB-334E49A4AAEF}" destId="{A1C2584C-5D13-4BC7-9E68-7FE7F81E53D8}" srcOrd="4" destOrd="0" parTransId="{64951787-9F81-4980-9DDC-A0AEF47CED9F}" sibTransId="{1CDFADE7-6E84-4381-8215-ACB956FEE4B4}"/>
    <dgm:cxn modelId="{FC849C60-BD00-464D-9E8E-2B5350277049}" type="presOf" srcId="{A1C2584C-5D13-4BC7-9E68-7FE7F81E53D8}" destId="{A61DDA9C-BA55-4E24-86BD-059A29AD7679}" srcOrd="0" destOrd="0" presId="urn:microsoft.com/office/officeart/2018/2/layout/IconVerticalSolidList"/>
    <dgm:cxn modelId="{EDEB1C83-28C3-4CC9-9EA2-558A6BC614E0}" type="presOf" srcId="{12038C88-A607-4490-BFD2-11DADBB6EF55}" destId="{6FFCD6E7-57D8-43A6-AB86-17AF8EEA1EE6}" srcOrd="0" destOrd="0" presId="urn:microsoft.com/office/officeart/2018/2/layout/IconVerticalSolidList"/>
    <dgm:cxn modelId="{6BC79295-0280-4666-9B47-97DF093D48C5}" type="presOf" srcId="{989E37DF-15D3-4BFA-A27B-EB1550611BD6}" destId="{B590F985-6212-4F59-A1C4-4162334F7B77}" srcOrd="0" destOrd="0" presId="urn:microsoft.com/office/officeart/2018/2/layout/IconVerticalSolidList"/>
    <dgm:cxn modelId="{5268119B-7EF5-41E1-91CD-943FA8F9CC04}" srcId="{6D31FF54-891A-4830-AFFB-334E49A4AAEF}" destId="{12038C88-A607-4490-BFD2-11DADBB6EF55}" srcOrd="1" destOrd="0" parTransId="{020E569C-76D0-49FF-A84A-C501C035BBA8}" sibTransId="{088044AC-3A7C-40B8-B13F-A560E91B7B09}"/>
    <dgm:cxn modelId="{2645A4A9-E217-41D3-A301-343443907603}" srcId="{6D31FF54-891A-4830-AFFB-334E49A4AAEF}" destId="{99370BB2-2F4C-4FF6-B033-039F856C17C1}" srcOrd="3" destOrd="0" parTransId="{5ADD8553-20A0-4782-82CD-CFF7E3FB1180}" sibTransId="{8D62C331-468A-4BA2-8C3E-AC0FD835554B}"/>
    <dgm:cxn modelId="{C46A57B8-3DAB-4741-A7D1-E86D5AFEC85D}" type="presOf" srcId="{99370BB2-2F4C-4FF6-B033-039F856C17C1}" destId="{172ABF40-D817-400D-81A0-E42DC658B49D}" srcOrd="0" destOrd="0" presId="urn:microsoft.com/office/officeart/2018/2/layout/IconVerticalSolidList"/>
    <dgm:cxn modelId="{1E1B2CF4-C0FB-476D-9839-B85C73FF0BE4}" srcId="{6D31FF54-891A-4830-AFFB-334E49A4AAEF}" destId="{989E37DF-15D3-4BFA-A27B-EB1550611BD6}" srcOrd="0" destOrd="0" parTransId="{27962278-7788-48D6-A0C0-C28B55E3ECFC}" sibTransId="{8514B35A-F462-4FC9-B638-4E0F4DB02D89}"/>
    <dgm:cxn modelId="{95C71F7E-5C47-4EB2-A4F5-89ECCB132A17}" type="presParOf" srcId="{D976633F-7D7B-44CC-8B0D-4C5BF3652335}" destId="{BDF91A7A-E094-4C7F-AC41-B3E87374F6B2}" srcOrd="0" destOrd="0" presId="urn:microsoft.com/office/officeart/2018/2/layout/IconVerticalSolidList"/>
    <dgm:cxn modelId="{5FA746B5-5597-47B3-81EC-B38C49709C47}" type="presParOf" srcId="{BDF91A7A-E094-4C7F-AC41-B3E87374F6B2}" destId="{7DBC754F-BE44-464C-B6A4-5ACCEDE94B4C}" srcOrd="0" destOrd="0" presId="urn:microsoft.com/office/officeart/2018/2/layout/IconVerticalSolidList"/>
    <dgm:cxn modelId="{CA9F78B6-838A-48F1-AA71-33709B2899C3}" type="presParOf" srcId="{BDF91A7A-E094-4C7F-AC41-B3E87374F6B2}" destId="{CA62D974-14BF-41E0-B8FB-6B3F3F418AD6}" srcOrd="1" destOrd="0" presId="urn:microsoft.com/office/officeart/2018/2/layout/IconVerticalSolidList"/>
    <dgm:cxn modelId="{6D47F162-ECC1-4783-B9A0-F24F223165E4}" type="presParOf" srcId="{BDF91A7A-E094-4C7F-AC41-B3E87374F6B2}" destId="{0C3A307D-016A-4C27-81A8-ADD4774C25B9}" srcOrd="2" destOrd="0" presId="urn:microsoft.com/office/officeart/2018/2/layout/IconVerticalSolidList"/>
    <dgm:cxn modelId="{DFA5FE88-6A04-445B-B37C-105949141AB9}" type="presParOf" srcId="{BDF91A7A-E094-4C7F-AC41-B3E87374F6B2}" destId="{B590F985-6212-4F59-A1C4-4162334F7B77}" srcOrd="3" destOrd="0" presId="urn:microsoft.com/office/officeart/2018/2/layout/IconVerticalSolidList"/>
    <dgm:cxn modelId="{93631893-3359-49A7-B174-2A134CD4715B}" type="presParOf" srcId="{D976633F-7D7B-44CC-8B0D-4C5BF3652335}" destId="{9EF59D12-C97A-4865-A332-4C0F10BACCB6}" srcOrd="1" destOrd="0" presId="urn:microsoft.com/office/officeart/2018/2/layout/IconVerticalSolidList"/>
    <dgm:cxn modelId="{68B2FAA3-3A73-4276-BAEB-200230AB23F2}" type="presParOf" srcId="{D976633F-7D7B-44CC-8B0D-4C5BF3652335}" destId="{B1E226EB-8234-41B0-B689-771EA558952A}" srcOrd="2" destOrd="0" presId="urn:microsoft.com/office/officeart/2018/2/layout/IconVerticalSolidList"/>
    <dgm:cxn modelId="{ABA1B857-659C-4476-8C0A-83A6BE02C648}" type="presParOf" srcId="{B1E226EB-8234-41B0-B689-771EA558952A}" destId="{38100C25-DBB4-454E-8B07-B78DA5B2B695}" srcOrd="0" destOrd="0" presId="urn:microsoft.com/office/officeart/2018/2/layout/IconVerticalSolidList"/>
    <dgm:cxn modelId="{12F238B7-89B8-4E5A-9875-4FA120FE0251}" type="presParOf" srcId="{B1E226EB-8234-41B0-B689-771EA558952A}" destId="{39D6E0F7-1108-4FA3-B618-35430BD2BD9F}" srcOrd="1" destOrd="0" presId="urn:microsoft.com/office/officeart/2018/2/layout/IconVerticalSolidList"/>
    <dgm:cxn modelId="{8B43EE80-34A3-4FA3-AC9D-3E410402A515}" type="presParOf" srcId="{B1E226EB-8234-41B0-B689-771EA558952A}" destId="{94828221-D50D-440E-909B-44BEB29BD649}" srcOrd="2" destOrd="0" presId="urn:microsoft.com/office/officeart/2018/2/layout/IconVerticalSolidList"/>
    <dgm:cxn modelId="{7383F897-03A6-4B50-AE1E-BEE0603BF17A}" type="presParOf" srcId="{B1E226EB-8234-41B0-B689-771EA558952A}" destId="{6FFCD6E7-57D8-43A6-AB86-17AF8EEA1EE6}" srcOrd="3" destOrd="0" presId="urn:microsoft.com/office/officeart/2018/2/layout/IconVerticalSolidList"/>
    <dgm:cxn modelId="{0910CE1D-6593-4035-86B4-4E8F57D5CACE}" type="presParOf" srcId="{D976633F-7D7B-44CC-8B0D-4C5BF3652335}" destId="{55B4D61B-C56D-4659-BBEF-6493FF1C7BB0}" srcOrd="3" destOrd="0" presId="urn:microsoft.com/office/officeart/2018/2/layout/IconVerticalSolidList"/>
    <dgm:cxn modelId="{37954203-93DB-4209-B8F2-98764CBFB8B7}" type="presParOf" srcId="{D976633F-7D7B-44CC-8B0D-4C5BF3652335}" destId="{365413BB-DE83-4024-B916-35B963318FED}" srcOrd="4" destOrd="0" presId="urn:microsoft.com/office/officeart/2018/2/layout/IconVerticalSolidList"/>
    <dgm:cxn modelId="{1CF14C5A-99EC-4D9C-B019-952280EC9D17}" type="presParOf" srcId="{365413BB-DE83-4024-B916-35B963318FED}" destId="{7F68DECB-ECAB-4877-AA1D-7B9C0ED94BB7}" srcOrd="0" destOrd="0" presId="urn:microsoft.com/office/officeart/2018/2/layout/IconVerticalSolidList"/>
    <dgm:cxn modelId="{9E5CBE71-CB6B-4341-A4B1-854191338E12}" type="presParOf" srcId="{365413BB-DE83-4024-B916-35B963318FED}" destId="{A516237B-1B0C-4186-9640-008B25B24232}" srcOrd="1" destOrd="0" presId="urn:microsoft.com/office/officeart/2018/2/layout/IconVerticalSolidList"/>
    <dgm:cxn modelId="{DDC13662-8466-4EEB-9567-A033620F7A58}" type="presParOf" srcId="{365413BB-DE83-4024-B916-35B963318FED}" destId="{658D2E6A-0D9D-47A3-9EF5-5EC19A2AF21A}" srcOrd="2" destOrd="0" presId="urn:microsoft.com/office/officeart/2018/2/layout/IconVerticalSolidList"/>
    <dgm:cxn modelId="{B652FC1A-C8F5-4288-8D3D-5158271FF4C2}" type="presParOf" srcId="{365413BB-DE83-4024-B916-35B963318FED}" destId="{DE6EF3BA-17C9-4D88-92BE-44D01F43F3FA}" srcOrd="3" destOrd="0" presId="urn:microsoft.com/office/officeart/2018/2/layout/IconVerticalSolidList"/>
    <dgm:cxn modelId="{21952221-7F9D-4137-845D-6352B082C877}" type="presParOf" srcId="{D976633F-7D7B-44CC-8B0D-4C5BF3652335}" destId="{F6D81176-66BF-4867-8FF8-1969C542C95C}" srcOrd="5" destOrd="0" presId="urn:microsoft.com/office/officeart/2018/2/layout/IconVerticalSolidList"/>
    <dgm:cxn modelId="{15913793-FE2B-436D-9F1A-38E003B94374}" type="presParOf" srcId="{D976633F-7D7B-44CC-8B0D-4C5BF3652335}" destId="{F931F2EA-3801-4724-85A0-69C2E8DED448}" srcOrd="6" destOrd="0" presId="urn:microsoft.com/office/officeart/2018/2/layout/IconVerticalSolidList"/>
    <dgm:cxn modelId="{834A85C6-9600-4F21-BC22-419F821273B0}" type="presParOf" srcId="{F931F2EA-3801-4724-85A0-69C2E8DED448}" destId="{6D302EE8-C1E9-4402-86D6-D6DB6B34FEBE}" srcOrd="0" destOrd="0" presId="urn:microsoft.com/office/officeart/2018/2/layout/IconVerticalSolidList"/>
    <dgm:cxn modelId="{F93BD560-D5DD-4854-A8FF-4345371395E2}" type="presParOf" srcId="{F931F2EA-3801-4724-85A0-69C2E8DED448}" destId="{613923B0-20C0-4530-823E-4A27F14C3DEA}" srcOrd="1" destOrd="0" presId="urn:microsoft.com/office/officeart/2018/2/layout/IconVerticalSolidList"/>
    <dgm:cxn modelId="{DA93F4E3-BE94-41F5-8BE2-D92242E76ECD}" type="presParOf" srcId="{F931F2EA-3801-4724-85A0-69C2E8DED448}" destId="{5546D923-23D5-46BA-AE06-A67A7694ACE9}" srcOrd="2" destOrd="0" presId="urn:microsoft.com/office/officeart/2018/2/layout/IconVerticalSolidList"/>
    <dgm:cxn modelId="{41EC2F99-4E33-4A83-BDAF-DE8CF6F041EB}" type="presParOf" srcId="{F931F2EA-3801-4724-85A0-69C2E8DED448}" destId="{172ABF40-D817-400D-81A0-E42DC658B49D}" srcOrd="3" destOrd="0" presId="urn:microsoft.com/office/officeart/2018/2/layout/IconVerticalSolidList"/>
    <dgm:cxn modelId="{22845435-DAF7-43CF-BAE6-B4739C6241EE}" type="presParOf" srcId="{D976633F-7D7B-44CC-8B0D-4C5BF3652335}" destId="{E5110830-9284-4426-8C4B-0F78DA466BA2}" srcOrd="7" destOrd="0" presId="urn:microsoft.com/office/officeart/2018/2/layout/IconVerticalSolidList"/>
    <dgm:cxn modelId="{9F08FC8A-249B-4D60-8F10-F717D6ED96BA}" type="presParOf" srcId="{D976633F-7D7B-44CC-8B0D-4C5BF3652335}" destId="{2F77D20E-AB45-44F4-8649-7B5E46B81C02}" srcOrd="8" destOrd="0" presId="urn:microsoft.com/office/officeart/2018/2/layout/IconVerticalSolidList"/>
    <dgm:cxn modelId="{325FBAEC-41A0-451A-AD2C-3D43120171F0}" type="presParOf" srcId="{2F77D20E-AB45-44F4-8649-7B5E46B81C02}" destId="{0D01D93B-6FCD-45C4-9766-666619F90B66}" srcOrd="0" destOrd="0" presId="urn:microsoft.com/office/officeart/2018/2/layout/IconVerticalSolidList"/>
    <dgm:cxn modelId="{98B1E942-857F-4592-A33E-0099FF1B269C}" type="presParOf" srcId="{2F77D20E-AB45-44F4-8649-7B5E46B81C02}" destId="{5D433E85-2F48-48AD-B10A-587CEFA6C641}" srcOrd="1" destOrd="0" presId="urn:microsoft.com/office/officeart/2018/2/layout/IconVerticalSolidList"/>
    <dgm:cxn modelId="{738A4261-A4F8-49F7-B63A-66CD3D13D2A6}" type="presParOf" srcId="{2F77D20E-AB45-44F4-8649-7B5E46B81C02}" destId="{3216343B-4C1D-47DA-9A06-C5AD9498E6C5}" srcOrd="2" destOrd="0" presId="urn:microsoft.com/office/officeart/2018/2/layout/IconVerticalSolidList"/>
    <dgm:cxn modelId="{C92018AF-E3ED-4C9A-94F2-0C4E63799017}" type="presParOf" srcId="{2F77D20E-AB45-44F4-8649-7B5E46B81C02}" destId="{A61DDA9C-BA55-4E24-86BD-059A29AD767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2CE9-2281-4A0D-87BF-31F61DA852CE}">
      <dsp:nvSpPr>
        <dsp:cNvPr id="0" name=""/>
        <dsp:cNvSpPr/>
      </dsp:nvSpPr>
      <dsp:spPr>
        <a:xfrm>
          <a:off x="0" y="437"/>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673-21D6-4148-87FF-24B67A3F4A59}">
      <dsp:nvSpPr>
        <dsp:cNvPr id="0" name=""/>
        <dsp:cNvSpPr/>
      </dsp:nvSpPr>
      <dsp:spPr>
        <a:xfrm>
          <a:off x="309459" y="230613"/>
          <a:ext cx="562654" cy="562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F7A65DE-3B8A-49B7-BAE0-5047F9B50B3A}">
      <dsp:nvSpPr>
        <dsp:cNvPr id="0" name=""/>
        <dsp:cNvSpPr/>
      </dsp:nvSpPr>
      <dsp:spPr>
        <a:xfrm>
          <a:off x="1181573" y="437"/>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dirty="0"/>
            <a:t>Popularity</a:t>
          </a:r>
          <a:endParaRPr lang="en-US" sz="2500" kern="1200" dirty="0"/>
        </a:p>
      </dsp:txBody>
      <dsp:txXfrm>
        <a:off x="1181573" y="437"/>
        <a:ext cx="4320540" cy="1023007"/>
      </dsp:txXfrm>
    </dsp:sp>
    <dsp:sp modelId="{81E5CA2A-FD8D-454C-AEF3-4029CE1D0795}">
      <dsp:nvSpPr>
        <dsp:cNvPr id="0" name=""/>
        <dsp:cNvSpPr/>
      </dsp:nvSpPr>
      <dsp:spPr>
        <a:xfrm>
          <a:off x="5502113" y="437"/>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In the terms of this study, we will be defining popularity as the number of likes on a particular post or comment. The greater the number of likes the greater the popularity.</a:t>
          </a:r>
          <a:endParaRPr lang="en-US" sz="1500" kern="1200"/>
        </a:p>
      </dsp:txBody>
      <dsp:txXfrm>
        <a:off x="5502113" y="437"/>
        <a:ext cx="4099086" cy="1023007"/>
      </dsp:txXfrm>
    </dsp:sp>
    <dsp:sp modelId="{1FCA9592-A84A-4994-A73C-10C3846037E6}">
      <dsp:nvSpPr>
        <dsp:cNvPr id="0" name=""/>
        <dsp:cNvSpPr/>
      </dsp:nvSpPr>
      <dsp:spPr>
        <a:xfrm>
          <a:off x="0" y="1279196"/>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60C4-924B-475C-99B4-EC377A4F2E1C}">
      <dsp:nvSpPr>
        <dsp:cNvPr id="0" name=""/>
        <dsp:cNvSpPr/>
      </dsp:nvSpPr>
      <dsp:spPr>
        <a:xfrm>
          <a:off x="309459" y="1509372"/>
          <a:ext cx="562654" cy="562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115ECE-D950-420E-BEF3-2DF29E3F59BD}">
      <dsp:nvSpPr>
        <dsp:cNvPr id="0" name=""/>
        <dsp:cNvSpPr/>
      </dsp:nvSpPr>
      <dsp:spPr>
        <a:xfrm>
          <a:off x="1181573" y="1279196"/>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Reddit</a:t>
          </a:r>
          <a:endParaRPr lang="en-US" sz="2500" kern="1200"/>
        </a:p>
      </dsp:txBody>
      <dsp:txXfrm>
        <a:off x="1181573" y="1279196"/>
        <a:ext cx="4320540" cy="1023007"/>
      </dsp:txXfrm>
    </dsp:sp>
    <dsp:sp modelId="{6496824A-93F3-4B13-8A9F-3402AAB14404}">
      <dsp:nvSpPr>
        <dsp:cNvPr id="0" name=""/>
        <dsp:cNvSpPr/>
      </dsp:nvSpPr>
      <dsp:spPr>
        <a:xfrm>
          <a:off x="5502113" y="1279196"/>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Reddit is a social media platform where users can post texts, images and videos. </a:t>
          </a:r>
          <a:endParaRPr lang="en-US" sz="1500" kern="1200"/>
        </a:p>
      </dsp:txBody>
      <dsp:txXfrm>
        <a:off x="5502113" y="1279196"/>
        <a:ext cx="4099086" cy="1023007"/>
      </dsp:txXfrm>
    </dsp:sp>
    <dsp:sp modelId="{B4C78F55-4095-44FD-B4B6-1B1468360D46}">
      <dsp:nvSpPr>
        <dsp:cNvPr id="0" name=""/>
        <dsp:cNvSpPr/>
      </dsp:nvSpPr>
      <dsp:spPr>
        <a:xfrm>
          <a:off x="0" y="2557955"/>
          <a:ext cx="9601200" cy="10230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C4FC5-7F9E-42FA-863B-48BCC540152C}">
      <dsp:nvSpPr>
        <dsp:cNvPr id="0" name=""/>
        <dsp:cNvSpPr/>
      </dsp:nvSpPr>
      <dsp:spPr>
        <a:xfrm>
          <a:off x="309459" y="2788132"/>
          <a:ext cx="562654" cy="562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C8D02-4E17-4A32-827E-7E7BFAEA1028}">
      <dsp:nvSpPr>
        <dsp:cNvPr id="0" name=""/>
        <dsp:cNvSpPr/>
      </dsp:nvSpPr>
      <dsp:spPr>
        <a:xfrm>
          <a:off x="1181573" y="2557955"/>
          <a:ext cx="4320540"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1111250">
            <a:lnSpc>
              <a:spcPct val="90000"/>
            </a:lnSpc>
            <a:spcBef>
              <a:spcPct val="0"/>
            </a:spcBef>
            <a:spcAft>
              <a:spcPct val="35000"/>
            </a:spcAft>
            <a:buNone/>
          </a:pPr>
          <a:r>
            <a:rPr lang="en-US" sz="2500" kern="1200" baseline="0"/>
            <a:t>Sentiment</a:t>
          </a:r>
          <a:endParaRPr lang="en-US" sz="2500" kern="1200"/>
        </a:p>
      </dsp:txBody>
      <dsp:txXfrm>
        <a:off x="1181573" y="2557955"/>
        <a:ext cx="4320540" cy="1023007"/>
      </dsp:txXfrm>
    </dsp:sp>
    <dsp:sp modelId="{66FB3C9D-D429-4A3D-8191-C064A1C86411}">
      <dsp:nvSpPr>
        <dsp:cNvPr id="0" name=""/>
        <dsp:cNvSpPr/>
      </dsp:nvSpPr>
      <dsp:spPr>
        <a:xfrm>
          <a:off x="5502113" y="2557955"/>
          <a:ext cx="4099086" cy="1023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8" tIns="108268" rIns="108268" bIns="108268" numCol="1" spcCol="1270" anchor="ctr" anchorCtr="0">
          <a:noAutofit/>
        </a:bodyPr>
        <a:lstStyle/>
        <a:p>
          <a:pPr marL="0" lvl="0" indent="0" algn="l" defTabSz="666750">
            <a:lnSpc>
              <a:spcPct val="90000"/>
            </a:lnSpc>
            <a:spcBef>
              <a:spcPct val="0"/>
            </a:spcBef>
            <a:spcAft>
              <a:spcPct val="35000"/>
            </a:spcAft>
            <a:buNone/>
          </a:pPr>
          <a:r>
            <a:rPr lang="en-US" sz="1500" i="1" kern="1200" baseline="0"/>
            <a:t>Sentiment of a post is the attributed emotional tone or attitude that is expressed by the author in the post. It determines if the post has a positive, neutral, or negative sentiment. </a:t>
          </a:r>
          <a:endParaRPr lang="en-US" sz="1500" kern="1200"/>
        </a:p>
      </dsp:txBody>
      <dsp:txXfrm>
        <a:off x="5502113" y="2557955"/>
        <a:ext cx="4099086" cy="1023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C754F-BE44-464C-B6A4-5ACCEDE94B4C}">
      <dsp:nvSpPr>
        <dsp:cNvPr id="0" name=""/>
        <dsp:cNvSpPr/>
      </dsp:nvSpPr>
      <dsp:spPr>
        <a:xfrm>
          <a:off x="0" y="3286"/>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2D974-14BF-41E0-B8FB-6B3F3F418AD6}">
      <dsp:nvSpPr>
        <dsp:cNvPr id="0" name=""/>
        <dsp:cNvSpPr/>
      </dsp:nvSpPr>
      <dsp:spPr>
        <a:xfrm>
          <a:off x="211748" y="160785"/>
          <a:ext cx="384998" cy="384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0F985-6212-4F59-A1C4-4162334F7B77}">
      <dsp:nvSpPr>
        <dsp:cNvPr id="0" name=""/>
        <dsp:cNvSpPr/>
      </dsp:nvSpPr>
      <dsp:spPr>
        <a:xfrm>
          <a:off x="808495" y="3286"/>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sentiment of a comment result in greater popularity?</a:t>
          </a:r>
          <a:endParaRPr lang="en-US" sz="1900" kern="1200" dirty="0"/>
        </a:p>
      </dsp:txBody>
      <dsp:txXfrm>
        <a:off x="808495" y="3286"/>
        <a:ext cx="8792704" cy="699996"/>
      </dsp:txXfrm>
    </dsp:sp>
    <dsp:sp modelId="{38100C25-DBB4-454E-8B07-B78DA5B2B695}">
      <dsp:nvSpPr>
        <dsp:cNvPr id="0" name=""/>
        <dsp:cNvSpPr/>
      </dsp:nvSpPr>
      <dsp:spPr>
        <a:xfrm>
          <a:off x="0" y="878281"/>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6E0F7-1108-4FA3-B618-35430BD2BD9F}">
      <dsp:nvSpPr>
        <dsp:cNvPr id="0" name=""/>
        <dsp:cNvSpPr/>
      </dsp:nvSpPr>
      <dsp:spPr>
        <a:xfrm>
          <a:off x="211748" y="1035781"/>
          <a:ext cx="384998" cy="384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CD6E7-57D8-43A6-AB86-17AF8EEA1EE6}">
      <dsp:nvSpPr>
        <dsp:cNvPr id="0" name=""/>
        <dsp:cNvSpPr/>
      </dsp:nvSpPr>
      <dsp:spPr>
        <a:xfrm>
          <a:off x="808495" y="878281"/>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Does the number of words in a comment result in greater popularity? </a:t>
          </a:r>
          <a:endParaRPr lang="en-US" sz="1900" kern="1200" dirty="0"/>
        </a:p>
      </dsp:txBody>
      <dsp:txXfrm>
        <a:off x="808495" y="878281"/>
        <a:ext cx="8792704" cy="699996"/>
      </dsp:txXfrm>
    </dsp:sp>
    <dsp:sp modelId="{7F68DECB-ECAB-4877-AA1D-7B9C0ED94BB7}">
      <dsp:nvSpPr>
        <dsp:cNvPr id="0" name=""/>
        <dsp:cNvSpPr/>
      </dsp:nvSpPr>
      <dsp:spPr>
        <a:xfrm>
          <a:off x="0" y="1753277"/>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6237B-1B0C-4186-9640-008B25B24232}">
      <dsp:nvSpPr>
        <dsp:cNvPr id="0" name=""/>
        <dsp:cNvSpPr/>
      </dsp:nvSpPr>
      <dsp:spPr>
        <a:xfrm>
          <a:off x="211748" y="1910776"/>
          <a:ext cx="384998" cy="384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EF3BA-17C9-4D88-92BE-44D01F43F3FA}">
      <dsp:nvSpPr>
        <dsp:cNvPr id="0" name=""/>
        <dsp:cNvSpPr/>
      </dsp:nvSpPr>
      <dsp:spPr>
        <a:xfrm>
          <a:off x="808495" y="1753277"/>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dirty="0"/>
            <a:t>Do post who have more comments become more popular?</a:t>
          </a:r>
          <a:endParaRPr lang="en-US" sz="1900" kern="1200" dirty="0"/>
        </a:p>
      </dsp:txBody>
      <dsp:txXfrm>
        <a:off x="808495" y="1753277"/>
        <a:ext cx="8792704" cy="699996"/>
      </dsp:txXfrm>
    </dsp:sp>
    <dsp:sp modelId="{6D302EE8-C1E9-4402-86D6-D6DB6B34FEBE}">
      <dsp:nvSpPr>
        <dsp:cNvPr id="0" name=""/>
        <dsp:cNvSpPr/>
      </dsp:nvSpPr>
      <dsp:spPr>
        <a:xfrm>
          <a:off x="0" y="2628272"/>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923B0-20C0-4530-823E-4A27F14C3DEA}">
      <dsp:nvSpPr>
        <dsp:cNvPr id="0" name=""/>
        <dsp:cNvSpPr/>
      </dsp:nvSpPr>
      <dsp:spPr>
        <a:xfrm>
          <a:off x="211748" y="2785771"/>
          <a:ext cx="384998" cy="3849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ABF40-D817-400D-81A0-E42DC658B49D}">
      <dsp:nvSpPr>
        <dsp:cNvPr id="0" name=""/>
        <dsp:cNvSpPr/>
      </dsp:nvSpPr>
      <dsp:spPr>
        <a:xfrm>
          <a:off x="808495" y="2628272"/>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time of creation of a post effect its popularity?</a:t>
          </a:r>
          <a:endParaRPr lang="en-US" sz="1900" kern="1200"/>
        </a:p>
      </dsp:txBody>
      <dsp:txXfrm>
        <a:off x="808495" y="2628272"/>
        <a:ext cx="8792704" cy="699996"/>
      </dsp:txXfrm>
    </dsp:sp>
    <dsp:sp modelId="{0D01D93B-6FCD-45C4-9766-666619F90B66}">
      <dsp:nvSpPr>
        <dsp:cNvPr id="0" name=""/>
        <dsp:cNvSpPr/>
      </dsp:nvSpPr>
      <dsp:spPr>
        <a:xfrm>
          <a:off x="0" y="3503268"/>
          <a:ext cx="9601200" cy="699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433E85-2F48-48AD-B10A-587CEFA6C641}">
      <dsp:nvSpPr>
        <dsp:cNvPr id="0" name=""/>
        <dsp:cNvSpPr/>
      </dsp:nvSpPr>
      <dsp:spPr>
        <a:xfrm>
          <a:off x="211748" y="3660767"/>
          <a:ext cx="384998" cy="3849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DDA9C-BA55-4E24-86BD-059A29AD7679}">
      <dsp:nvSpPr>
        <dsp:cNvPr id="0" name=""/>
        <dsp:cNvSpPr/>
      </dsp:nvSpPr>
      <dsp:spPr>
        <a:xfrm>
          <a:off x="808495" y="3503268"/>
          <a:ext cx="8792704" cy="69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83" tIns="74083" rIns="74083" bIns="74083" numCol="1" spcCol="1270" anchor="ctr" anchorCtr="0">
          <a:noAutofit/>
        </a:bodyPr>
        <a:lstStyle/>
        <a:p>
          <a:pPr marL="0" lvl="0" indent="0" algn="l" defTabSz="844550">
            <a:lnSpc>
              <a:spcPct val="100000"/>
            </a:lnSpc>
            <a:spcBef>
              <a:spcPct val="0"/>
            </a:spcBef>
            <a:spcAft>
              <a:spcPct val="35000"/>
            </a:spcAft>
            <a:buNone/>
          </a:pPr>
          <a:r>
            <a:rPr lang="en-US" sz="1900" kern="1200" baseline="0"/>
            <a:t>Does the number of comments on a post influence its popularity?</a:t>
          </a:r>
          <a:endParaRPr lang="en-US" sz="1900" kern="1200"/>
        </a:p>
      </dsp:txBody>
      <dsp:txXfrm>
        <a:off x="808495" y="3503268"/>
        <a:ext cx="8792704" cy="6999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9E779-C954-044B-8D8E-BA4197E97735}"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5BE39-5482-074B-AA8F-346DF8290411}" type="slidenum">
              <a:rPr lang="en-US" smtClean="0"/>
              <a:t>‹#›</a:t>
            </a:fld>
            <a:endParaRPr lang="en-US"/>
          </a:p>
        </p:txBody>
      </p:sp>
    </p:spTree>
    <p:extLst>
      <p:ext uri="{BB962C8B-B14F-4D97-AF65-F5344CB8AC3E}">
        <p14:creationId xmlns:p14="http://schemas.microsoft.com/office/powerpoint/2010/main" val="173698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presenting the analysis we have done concerning popularity of reddit posts. Specifically, what makes a post popular and can we compartmentalize what makes something popular on social media sites. </a:t>
            </a:r>
          </a:p>
        </p:txBody>
      </p:sp>
      <p:sp>
        <p:nvSpPr>
          <p:cNvPr id="4" name="Slide Number Placeholder 3"/>
          <p:cNvSpPr>
            <a:spLocks noGrp="1"/>
          </p:cNvSpPr>
          <p:nvPr>
            <p:ph type="sldNum" sz="quarter" idx="5"/>
          </p:nvPr>
        </p:nvSpPr>
        <p:spPr/>
        <p:txBody>
          <a:bodyPr/>
          <a:lstStyle/>
          <a:p>
            <a:fld id="{AA65BE39-5482-074B-AA8F-346DF8290411}" type="slidenum">
              <a:rPr lang="en-US" smtClean="0"/>
              <a:t>1</a:t>
            </a:fld>
            <a:endParaRPr lang="en-US"/>
          </a:p>
        </p:txBody>
      </p:sp>
    </p:spTree>
    <p:extLst>
      <p:ext uri="{BB962C8B-B14F-4D97-AF65-F5344CB8AC3E}">
        <p14:creationId xmlns:p14="http://schemas.microsoft.com/office/powerpoint/2010/main" val="158061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factor we investigated that could correlate to a post’s popularity is the number of comments. </a:t>
            </a:r>
          </a:p>
          <a:p>
            <a:r>
              <a:rPr lang="en-US" dirty="0"/>
              <a:t>To do this we had two data sets, one containing all posts for a certain time frame and one containing all comments for a certain time frame. By mapping the posts to their respective comments, we can see an average popularity of a post grouped by the number of comments it has. </a:t>
            </a:r>
          </a:p>
          <a:p>
            <a:endParaRPr lang="en-US" dirty="0"/>
          </a:p>
          <a:p>
            <a:r>
              <a:rPr lang="en-US" dirty="0"/>
              <a:t>We hypothesized that more liked post would also have a higher popularity. However, based on the results this was not the case.</a:t>
            </a:r>
          </a:p>
          <a:p>
            <a:r>
              <a:rPr lang="en-US" dirty="0"/>
              <a:t>In all instances of running this analysis there was a trend of many posts with few comments generally have on average a lower score but the ones with the most comments did not result in an overall average high score.</a:t>
            </a:r>
          </a:p>
          <a:p>
            <a:r>
              <a:rPr lang="en-US" dirty="0"/>
              <a:t>There tended to be one outlier that did exceptionally well. Although it did not remain consistent throughout it tended to be somewhere in the middle of the least number of comments and the most.</a:t>
            </a:r>
          </a:p>
          <a:p>
            <a:endParaRPr lang="en-US" dirty="0"/>
          </a:p>
          <a:p>
            <a:r>
              <a:rPr lang="en-US" dirty="0"/>
              <a:t>This is an interesting observation because it strongly suggests that the correlation between popularity and comments is not that strong. And when it is it is not consistent. </a:t>
            </a:r>
          </a:p>
        </p:txBody>
      </p:sp>
      <p:sp>
        <p:nvSpPr>
          <p:cNvPr id="4" name="Slide Number Placeholder 3"/>
          <p:cNvSpPr>
            <a:spLocks noGrp="1"/>
          </p:cNvSpPr>
          <p:nvPr>
            <p:ph type="sldNum" sz="quarter" idx="5"/>
          </p:nvPr>
        </p:nvSpPr>
        <p:spPr/>
        <p:txBody>
          <a:bodyPr/>
          <a:lstStyle/>
          <a:p>
            <a:fld id="{AA65BE39-5482-074B-AA8F-346DF8290411}" type="slidenum">
              <a:rPr lang="en-US" smtClean="0"/>
              <a:t>10</a:t>
            </a:fld>
            <a:endParaRPr lang="en-US"/>
          </a:p>
        </p:txBody>
      </p:sp>
    </p:spTree>
    <p:extLst>
      <p:ext uri="{BB962C8B-B14F-4D97-AF65-F5344CB8AC3E}">
        <p14:creationId xmlns:p14="http://schemas.microsoft.com/office/powerpoint/2010/main" val="2266448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found some interesting insights into popularity on reddit. </a:t>
            </a:r>
            <a:br>
              <a:rPr lang="en-US" dirty="0"/>
            </a:br>
            <a:r>
              <a:rPr lang="en-US" dirty="0"/>
              <a:t>Some of our hypothesis such as those related to time were fairly accurate when using our data sets. Furthermore, we found some trends with word count and comments that we did not anticipate such as the trend pertaining to social conformity and the nonuniform popularity spikes when it came to the number of comments in a post. </a:t>
            </a:r>
          </a:p>
          <a:p>
            <a:endParaRPr lang="en-US" dirty="0"/>
          </a:p>
          <a:p>
            <a:r>
              <a:rPr lang="en-US" dirty="0"/>
              <a:t>The main let down was the sentiment analysis, there was little to no correlation for multiple data sets and we did not see any outlying trends within the analysis. </a:t>
            </a:r>
          </a:p>
        </p:txBody>
      </p:sp>
      <p:sp>
        <p:nvSpPr>
          <p:cNvPr id="4" name="Slide Number Placeholder 3"/>
          <p:cNvSpPr>
            <a:spLocks noGrp="1"/>
          </p:cNvSpPr>
          <p:nvPr>
            <p:ph type="sldNum" sz="quarter" idx="5"/>
          </p:nvPr>
        </p:nvSpPr>
        <p:spPr/>
        <p:txBody>
          <a:bodyPr/>
          <a:lstStyle/>
          <a:p>
            <a:fld id="{AA65BE39-5482-074B-AA8F-346DF8290411}" type="slidenum">
              <a:rPr lang="en-US" smtClean="0"/>
              <a:t>11</a:t>
            </a:fld>
            <a:endParaRPr lang="en-US"/>
          </a:p>
        </p:txBody>
      </p:sp>
    </p:spTree>
    <p:extLst>
      <p:ext uri="{BB962C8B-B14F-4D97-AF65-F5344CB8AC3E}">
        <p14:creationId xmlns:p14="http://schemas.microsoft.com/office/powerpoint/2010/main" val="1640026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12</a:t>
            </a:fld>
            <a:endParaRPr lang="en-US"/>
          </a:p>
        </p:txBody>
      </p:sp>
    </p:spTree>
    <p:extLst>
      <p:ext uri="{BB962C8B-B14F-4D97-AF65-F5344CB8AC3E}">
        <p14:creationId xmlns:p14="http://schemas.microsoft.com/office/powerpoint/2010/main" val="123432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off we will first define some of the terms we will be using throughout this presentation.</a:t>
            </a:r>
          </a:p>
          <a:p>
            <a:r>
              <a:rPr lang="en-US" dirty="0"/>
              <a:t>When talking about popularity within a digital space we quantify this based on the number of likes a post of comment receive. </a:t>
            </a:r>
          </a:p>
          <a:p>
            <a:endParaRPr lang="en-US" dirty="0"/>
          </a:p>
          <a:p>
            <a:r>
              <a:rPr lang="en-US" dirty="0"/>
              <a:t>All our tests will be done using data from the social media site Reddit, Reddit is a platform that users can post text, images and videos to. For the sake of this analysis, we only looked at text posts due to data constraints. </a:t>
            </a:r>
          </a:p>
          <a:p>
            <a:endParaRPr lang="en-US" dirty="0"/>
          </a:p>
          <a:p>
            <a:r>
              <a:rPr lang="en-US" dirty="0"/>
              <a:t>Sentiment, as we will be discussing it, refers to the tone or attitude associated with a certain comment. We will outline how this was achieved in each instance. </a:t>
            </a:r>
          </a:p>
        </p:txBody>
      </p:sp>
      <p:sp>
        <p:nvSpPr>
          <p:cNvPr id="4" name="Slide Number Placeholder 3"/>
          <p:cNvSpPr>
            <a:spLocks noGrp="1"/>
          </p:cNvSpPr>
          <p:nvPr>
            <p:ph type="sldNum" sz="quarter" idx="5"/>
          </p:nvPr>
        </p:nvSpPr>
        <p:spPr/>
        <p:txBody>
          <a:bodyPr/>
          <a:lstStyle/>
          <a:p>
            <a:fld id="{AA65BE39-5482-074B-AA8F-346DF8290411}" type="slidenum">
              <a:rPr lang="en-US" smtClean="0"/>
              <a:t>2</a:t>
            </a:fld>
            <a:endParaRPr lang="en-US"/>
          </a:p>
        </p:txBody>
      </p:sp>
    </p:spTree>
    <p:extLst>
      <p:ext uri="{BB962C8B-B14F-4D97-AF65-F5344CB8AC3E}">
        <p14:creationId xmlns:p14="http://schemas.microsoft.com/office/powerpoint/2010/main" val="140403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questions we had were:</a:t>
            </a:r>
          </a:p>
          <a:p>
            <a:endParaRPr lang="en-US" dirty="0"/>
          </a:p>
          <a:p>
            <a:r>
              <a:rPr lang="en-US" dirty="0"/>
              <a:t>Does the sentiment of a comment result in greater popularity? </a:t>
            </a:r>
          </a:p>
          <a:p>
            <a:r>
              <a:rPr lang="en-US" dirty="0"/>
              <a:t>Does the number of words in a comment result in greater popularity?</a:t>
            </a:r>
          </a:p>
          <a:p>
            <a:r>
              <a:rPr lang="en-US" dirty="0"/>
              <a:t>Do more popular posts have more comments?</a:t>
            </a:r>
          </a:p>
          <a:p>
            <a:r>
              <a:rPr lang="en-US" dirty="0"/>
              <a:t>Does the time of creation of a post effect its popularity?</a:t>
            </a:r>
          </a:p>
          <a:p>
            <a:r>
              <a:rPr lang="en-US" dirty="0"/>
              <a:t>Does the number of comments on a post influence its popularity? </a:t>
            </a:r>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3</a:t>
            </a:fld>
            <a:endParaRPr lang="en-US"/>
          </a:p>
        </p:txBody>
      </p:sp>
    </p:spTree>
    <p:extLst>
      <p:ext uri="{BB962C8B-B14F-4D97-AF65-F5344CB8AC3E}">
        <p14:creationId xmlns:p14="http://schemas.microsoft.com/office/powerpoint/2010/main" val="235661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data was extracted from an open-source database called </a:t>
            </a:r>
            <a:r>
              <a:rPr lang="en-US" dirty="0" err="1"/>
              <a:t>SocialGrep</a:t>
            </a:r>
            <a:r>
              <a:rPr lang="en-US" dirty="0"/>
              <a:t>. </a:t>
            </a:r>
          </a:p>
          <a:p>
            <a:r>
              <a:rPr lang="en-US" dirty="0"/>
              <a:t>The data we had access to was limited but it came formatted in csv files that we were able to read and manipulate. </a:t>
            </a:r>
          </a:p>
          <a:p>
            <a:r>
              <a:rPr lang="en-US" dirty="0"/>
              <a:t>The time of extraction for each of these also varies but the majority is 2022 data. </a:t>
            </a:r>
          </a:p>
        </p:txBody>
      </p:sp>
      <p:sp>
        <p:nvSpPr>
          <p:cNvPr id="4" name="Slide Number Placeholder 3"/>
          <p:cNvSpPr>
            <a:spLocks noGrp="1"/>
          </p:cNvSpPr>
          <p:nvPr>
            <p:ph type="sldNum" sz="quarter" idx="5"/>
          </p:nvPr>
        </p:nvSpPr>
        <p:spPr/>
        <p:txBody>
          <a:bodyPr/>
          <a:lstStyle/>
          <a:p>
            <a:fld id="{AA65BE39-5482-074B-AA8F-346DF8290411}" type="slidenum">
              <a:rPr lang="en-US" smtClean="0"/>
              <a:t>4</a:t>
            </a:fld>
            <a:endParaRPr lang="en-US"/>
          </a:p>
        </p:txBody>
      </p:sp>
    </p:spTree>
    <p:extLst>
      <p:ext uri="{BB962C8B-B14F-4D97-AF65-F5344CB8AC3E}">
        <p14:creationId xmlns:p14="http://schemas.microsoft.com/office/powerpoint/2010/main" val="276032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python to conduct our analysis. </a:t>
            </a:r>
          </a:p>
          <a:p>
            <a:r>
              <a:rPr lang="en-US" dirty="0"/>
              <a:t>The main tools we used were the pandas and matplotlib libraries. </a:t>
            </a:r>
          </a:p>
          <a:p>
            <a:r>
              <a:rPr lang="en-US" dirty="0"/>
              <a:t>Pandas was used for general data reading and formatting while matplotlib was used to create the various graphs shown. </a:t>
            </a:r>
          </a:p>
        </p:txBody>
      </p:sp>
      <p:sp>
        <p:nvSpPr>
          <p:cNvPr id="4" name="Slide Number Placeholder 3"/>
          <p:cNvSpPr>
            <a:spLocks noGrp="1"/>
          </p:cNvSpPr>
          <p:nvPr>
            <p:ph type="sldNum" sz="quarter" idx="5"/>
          </p:nvPr>
        </p:nvSpPr>
        <p:spPr/>
        <p:txBody>
          <a:bodyPr/>
          <a:lstStyle/>
          <a:p>
            <a:fld id="{AA65BE39-5482-074B-AA8F-346DF8290411}" type="slidenum">
              <a:rPr lang="en-US" smtClean="0"/>
              <a:t>5</a:t>
            </a:fld>
            <a:endParaRPr lang="en-US"/>
          </a:p>
        </p:txBody>
      </p:sp>
    </p:spTree>
    <p:extLst>
      <p:ext uri="{BB962C8B-B14F-4D97-AF65-F5344CB8AC3E}">
        <p14:creationId xmlns:p14="http://schemas.microsoft.com/office/powerpoint/2010/main" val="123596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set of analysis done was to try and see if there was a correlation with sentiment of a comment and its popularity. </a:t>
            </a:r>
          </a:p>
          <a:p>
            <a:r>
              <a:rPr lang="en-US" dirty="0"/>
              <a:t>We hypothesized that this would result with negative sentiment correlating with higher popularity. </a:t>
            </a:r>
          </a:p>
          <a:p>
            <a:r>
              <a:rPr lang="en-US" dirty="0"/>
              <a:t>After running the tests and performing correlation analysis we were surprised to see that across multiple data sets sentiment did not have any correlation to the popularity of the comments. </a:t>
            </a:r>
          </a:p>
          <a:p>
            <a:endParaRPr lang="en-US" dirty="0"/>
          </a:p>
          <a:p>
            <a:r>
              <a:rPr lang="en-US" dirty="0"/>
              <a:t>This is modeled in the two graphs provided. Both are given a data set of comments and the top 50 are shown with their sentiments displayed on the red lines. </a:t>
            </a:r>
          </a:p>
          <a:p>
            <a:r>
              <a:rPr lang="en-US" dirty="0"/>
              <a:t>In both cases there was no correlation with the popularity of a post. </a:t>
            </a:r>
          </a:p>
        </p:txBody>
      </p:sp>
      <p:sp>
        <p:nvSpPr>
          <p:cNvPr id="4" name="Slide Number Placeholder 3"/>
          <p:cNvSpPr>
            <a:spLocks noGrp="1"/>
          </p:cNvSpPr>
          <p:nvPr>
            <p:ph type="sldNum" sz="quarter" idx="5"/>
          </p:nvPr>
        </p:nvSpPr>
        <p:spPr/>
        <p:txBody>
          <a:bodyPr/>
          <a:lstStyle/>
          <a:p>
            <a:fld id="{AA65BE39-5482-074B-AA8F-346DF8290411}" type="slidenum">
              <a:rPr lang="en-US" smtClean="0"/>
              <a:t>6</a:t>
            </a:fld>
            <a:endParaRPr lang="en-US"/>
          </a:p>
        </p:txBody>
      </p:sp>
    </p:spTree>
    <p:extLst>
      <p:ext uri="{BB962C8B-B14F-4D97-AF65-F5344CB8AC3E}">
        <p14:creationId xmlns:p14="http://schemas.microsoft.com/office/powerpoint/2010/main" val="140124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set of analysis done pertained to word count and popularity. </a:t>
            </a:r>
          </a:p>
          <a:p>
            <a:r>
              <a:rPr lang="en-US" dirty="0"/>
              <a:t>We hypothesized that this would result in shorter comments having on average a higher score. </a:t>
            </a:r>
          </a:p>
          <a:p>
            <a:r>
              <a:rPr lang="en-US" dirty="0"/>
              <a:t>Surprisingly, this was not the case, but an interesting trend did emerge. </a:t>
            </a:r>
          </a:p>
          <a:p>
            <a:endParaRPr lang="en-US" dirty="0"/>
          </a:p>
          <a:p>
            <a:r>
              <a:rPr lang="en-US" dirty="0"/>
              <a:t>Although the average scores did not correlate to a certain length of post, we did notice in all datasets of this analysis that one length subset dominated the others.</a:t>
            </a:r>
          </a:p>
          <a:p>
            <a:r>
              <a:rPr lang="en-US" dirty="0"/>
              <a:t>This could arguably be a case of social conformity, users on the same subreddit see others creating a certain length post and the rest follow creating a larger subset of posts with this length of comment. </a:t>
            </a:r>
          </a:p>
        </p:txBody>
      </p:sp>
      <p:sp>
        <p:nvSpPr>
          <p:cNvPr id="4" name="Slide Number Placeholder 3"/>
          <p:cNvSpPr>
            <a:spLocks noGrp="1"/>
          </p:cNvSpPr>
          <p:nvPr>
            <p:ph type="sldNum" sz="quarter" idx="5"/>
          </p:nvPr>
        </p:nvSpPr>
        <p:spPr/>
        <p:txBody>
          <a:bodyPr/>
          <a:lstStyle/>
          <a:p>
            <a:fld id="{AA65BE39-5482-074B-AA8F-346DF8290411}" type="slidenum">
              <a:rPr lang="en-US" smtClean="0"/>
              <a:t>7</a:t>
            </a:fld>
            <a:endParaRPr lang="en-US"/>
          </a:p>
        </p:txBody>
      </p:sp>
    </p:spTree>
    <p:extLst>
      <p:ext uri="{BB962C8B-B14F-4D97-AF65-F5344CB8AC3E}">
        <p14:creationId xmlns:p14="http://schemas.microsoft.com/office/powerpoint/2010/main" val="3312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set of analysis done as based on the creation time of a comment and its popularity. </a:t>
            </a:r>
          </a:p>
          <a:p>
            <a:r>
              <a:rPr lang="en-US" dirty="0"/>
              <a:t>We hypothesized that over time the popularity of a topic would steadily decrease. </a:t>
            </a:r>
          </a:p>
          <a:p>
            <a:br>
              <a:rPr lang="en-US" dirty="0"/>
            </a:br>
            <a:r>
              <a:rPr lang="en-US" dirty="0"/>
              <a:t>Our analysis supports this claim, as we can see based on two different data sets. </a:t>
            </a:r>
          </a:p>
          <a:p>
            <a:r>
              <a:rPr lang="en-US" dirty="0"/>
              <a:t>One containing all comments made that contain the word “Doge” and all the comments on the NoNewNormal subreddit. In both cases we see a downward trend with the average scores of all comments in each month.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8</a:t>
            </a:fld>
            <a:endParaRPr lang="en-US"/>
          </a:p>
        </p:txBody>
      </p:sp>
    </p:spTree>
    <p:extLst>
      <p:ext uri="{BB962C8B-B14F-4D97-AF65-F5344CB8AC3E}">
        <p14:creationId xmlns:p14="http://schemas.microsoft.com/office/powerpoint/2010/main" val="35273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Aside from just the overall change in popularity over time we wanted to see if the time of day a comment was made would affect its popularity. </a:t>
            </a:r>
            <a:br>
              <a:rPr lang="en-US" dirty="0"/>
            </a:br>
            <a:r>
              <a:rPr lang="en-US" dirty="0"/>
              <a:t>We hypothesized that there would be a trend in which the most popular house would be between work hours, mornings, breaks and after work.</a:t>
            </a:r>
          </a:p>
          <a:p>
            <a:endParaRPr lang="en-US" dirty="0"/>
          </a:p>
          <a:p>
            <a:r>
              <a:rPr lang="en-US" dirty="0"/>
              <a:t>The analysis done on multiple datasets came back to support out hypothesis. As we can see there is an obvious trend with popularity and time of day. We can see that comments made in the early morning, noon, and evenings, on average, do better than those posted during the normal work hours, 8-11 and 1-6.</a:t>
            </a:r>
          </a:p>
          <a:p>
            <a:endParaRPr lang="en-US" dirty="0"/>
          </a:p>
        </p:txBody>
      </p:sp>
      <p:sp>
        <p:nvSpPr>
          <p:cNvPr id="4" name="Slide Number Placeholder 3"/>
          <p:cNvSpPr>
            <a:spLocks noGrp="1"/>
          </p:cNvSpPr>
          <p:nvPr>
            <p:ph type="sldNum" sz="quarter" idx="5"/>
          </p:nvPr>
        </p:nvSpPr>
        <p:spPr/>
        <p:txBody>
          <a:bodyPr/>
          <a:lstStyle/>
          <a:p>
            <a:fld id="{AA65BE39-5482-074B-AA8F-346DF8290411}" type="slidenum">
              <a:rPr lang="en-US" smtClean="0"/>
              <a:t>9</a:t>
            </a:fld>
            <a:endParaRPr lang="en-US"/>
          </a:p>
        </p:txBody>
      </p:sp>
    </p:spTree>
    <p:extLst>
      <p:ext uri="{BB962C8B-B14F-4D97-AF65-F5344CB8AC3E}">
        <p14:creationId xmlns:p14="http://schemas.microsoft.com/office/powerpoint/2010/main" val="335752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5094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144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395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8835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9793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5369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3336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3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50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63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11/22/23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442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11/22/23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61587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4BB-B99F-2FB0-AFCD-273515B1E1AB}"/>
              </a:ext>
            </a:extLst>
          </p:cNvPr>
          <p:cNvSpPr>
            <a:spLocks noGrp="1"/>
          </p:cNvSpPr>
          <p:nvPr>
            <p:ph type="ctrTitle"/>
          </p:nvPr>
        </p:nvSpPr>
        <p:spPr/>
        <p:txBody>
          <a:bodyPr>
            <a:normAutofit/>
          </a:bodyPr>
          <a:lstStyle/>
          <a:p>
            <a:r>
              <a:rPr lang="en-US" sz="5000"/>
              <a:t>Analysis of the popularity of reddit posts</a:t>
            </a:r>
          </a:p>
        </p:txBody>
      </p:sp>
      <p:sp>
        <p:nvSpPr>
          <p:cNvPr id="3" name="Subtitle 2">
            <a:extLst>
              <a:ext uri="{FF2B5EF4-FFF2-40B4-BE49-F238E27FC236}">
                <a16:creationId xmlns:a16="http://schemas.microsoft.com/office/drawing/2014/main" id="{08BA56B0-F801-1C83-F476-8CD99D67CD39}"/>
              </a:ext>
            </a:extLst>
          </p:cNvPr>
          <p:cNvSpPr>
            <a:spLocks noGrp="1"/>
          </p:cNvSpPr>
          <p:nvPr>
            <p:ph type="subTitle" idx="1"/>
          </p:nvPr>
        </p:nvSpPr>
        <p:spPr/>
        <p:txBody>
          <a:bodyPr>
            <a:normAutofit/>
          </a:bodyPr>
          <a:lstStyle/>
          <a:p>
            <a:pPr>
              <a:spcAft>
                <a:spcPts val="600"/>
              </a:spcAft>
            </a:pPr>
            <a:r>
              <a:rPr lang="en-US">
                <a:solidFill>
                  <a:srgbClr val="191B0E"/>
                </a:solidFill>
              </a:rPr>
              <a:t>By: Eva Tarr and Kyle Krawec</a:t>
            </a:r>
          </a:p>
        </p:txBody>
      </p:sp>
    </p:spTree>
    <p:extLst>
      <p:ext uri="{BB962C8B-B14F-4D97-AF65-F5344CB8AC3E}">
        <p14:creationId xmlns:p14="http://schemas.microsoft.com/office/powerpoint/2010/main" val="428599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04B7-74A5-F7B7-F0EF-308D2FB8FE56}"/>
              </a:ext>
            </a:extLst>
          </p:cNvPr>
          <p:cNvSpPr>
            <a:spLocks noGrp="1"/>
          </p:cNvSpPr>
          <p:nvPr>
            <p:ph type="title"/>
          </p:nvPr>
        </p:nvSpPr>
        <p:spPr/>
        <p:txBody>
          <a:bodyPr/>
          <a:lstStyle/>
          <a:p>
            <a:r>
              <a:rPr lang="en-US" dirty="0"/>
              <a:t>Popularity and Comments</a:t>
            </a:r>
          </a:p>
        </p:txBody>
      </p:sp>
      <p:sp>
        <p:nvSpPr>
          <p:cNvPr id="4" name="Text Placeholder 3">
            <a:extLst>
              <a:ext uri="{FF2B5EF4-FFF2-40B4-BE49-F238E27FC236}">
                <a16:creationId xmlns:a16="http://schemas.microsoft.com/office/drawing/2014/main" id="{665C3151-47DD-36BF-8268-AAE908ED0C2F}"/>
              </a:ext>
            </a:extLst>
          </p:cNvPr>
          <p:cNvSpPr>
            <a:spLocks noGrp="1"/>
          </p:cNvSpPr>
          <p:nvPr>
            <p:ph type="body" sz="half" idx="2"/>
          </p:nvPr>
        </p:nvSpPr>
        <p:spPr>
          <a:xfrm>
            <a:off x="723900" y="2855967"/>
            <a:ext cx="3855720" cy="3622105"/>
          </a:xfrm>
        </p:spPr>
        <p:txBody>
          <a:bodyPr>
            <a:normAutofit fontScale="92500" lnSpcReduction="20000"/>
          </a:bodyPr>
          <a:lstStyle/>
          <a:p>
            <a:pPr marL="285750" indent="-285750">
              <a:buFont typeface="Arial" panose="020B0604020202020204" pitchFamily="34" charset="0"/>
              <a:buChar char="•"/>
            </a:pPr>
            <a:r>
              <a:rPr lang="en-US" dirty="0"/>
              <a:t>Popularity of a post and the number of comments did not follow what we had initial hypothesized. There was an interesting trend of popularity though that showed up generality of what length is most well liked.</a:t>
            </a:r>
          </a:p>
          <a:p>
            <a:pPr marL="285750" indent="-285750">
              <a:buFont typeface="Arial" panose="020B0604020202020204" pitchFamily="34" charset="0"/>
              <a:buChar char="•"/>
            </a:pPr>
            <a:r>
              <a:rPr lang="en-US" dirty="0"/>
              <a:t>Graph 1 NoNewNormal posts with their respective comments and the average score.</a:t>
            </a:r>
          </a:p>
          <a:p>
            <a:pPr marL="285750" indent="-285750">
              <a:buFont typeface="Arial" panose="020B0604020202020204" pitchFamily="34" charset="0"/>
              <a:buChar char="•"/>
            </a:pPr>
            <a:r>
              <a:rPr lang="en-US" dirty="0"/>
              <a:t>Graph 2 </a:t>
            </a:r>
            <a:r>
              <a:rPr lang="en-US" dirty="0" err="1"/>
              <a:t>BitCoin</a:t>
            </a:r>
            <a:r>
              <a:rPr lang="en-US" dirty="0"/>
              <a:t> posts with their respective comments and the average score. </a:t>
            </a:r>
          </a:p>
          <a:p>
            <a:pPr marL="285750" indent="-285750">
              <a:buFont typeface="Arial" panose="020B0604020202020204" pitchFamily="34" charset="0"/>
              <a:buChar char="•"/>
            </a:pPr>
            <a:r>
              <a:rPr lang="en-US" dirty="0"/>
              <a:t>Correlation Coefficient = </a:t>
            </a:r>
          </a:p>
        </p:txBody>
      </p:sp>
      <p:pic>
        <p:nvPicPr>
          <p:cNvPr id="5" name="Picture 4" descr="A graph with red lines and a line&#10;&#10;Description automatically generated">
            <a:extLst>
              <a:ext uri="{FF2B5EF4-FFF2-40B4-BE49-F238E27FC236}">
                <a16:creationId xmlns:a16="http://schemas.microsoft.com/office/drawing/2014/main" id="{6AFBE5D2-3D58-02BF-825C-7C82F8CFA9DD}"/>
              </a:ext>
            </a:extLst>
          </p:cNvPr>
          <p:cNvPicPr>
            <a:picLocks noChangeAspect="1"/>
          </p:cNvPicPr>
          <p:nvPr/>
        </p:nvPicPr>
        <p:blipFill>
          <a:blip r:embed="rId3"/>
          <a:stretch>
            <a:fillRect/>
          </a:stretch>
        </p:blipFill>
        <p:spPr>
          <a:xfrm>
            <a:off x="6096000" y="71956"/>
            <a:ext cx="5469000" cy="3281400"/>
          </a:xfrm>
          <a:prstGeom prst="rect">
            <a:avLst/>
          </a:prstGeom>
        </p:spPr>
      </p:pic>
      <p:pic>
        <p:nvPicPr>
          <p:cNvPr id="7" name="Picture 6" descr="A graph with red lines&#10;&#10;Description automatically generated">
            <a:extLst>
              <a:ext uri="{FF2B5EF4-FFF2-40B4-BE49-F238E27FC236}">
                <a16:creationId xmlns:a16="http://schemas.microsoft.com/office/drawing/2014/main" id="{194425A2-7486-0ABB-DF55-F6C5B10D2CB7}"/>
              </a:ext>
            </a:extLst>
          </p:cNvPr>
          <p:cNvPicPr>
            <a:picLocks noChangeAspect="1"/>
          </p:cNvPicPr>
          <p:nvPr/>
        </p:nvPicPr>
        <p:blipFill>
          <a:blip r:embed="rId4"/>
          <a:stretch>
            <a:fillRect/>
          </a:stretch>
        </p:blipFill>
        <p:spPr>
          <a:xfrm>
            <a:off x="6096000" y="3429000"/>
            <a:ext cx="5469000" cy="3281400"/>
          </a:xfrm>
          <a:prstGeom prst="rect">
            <a:avLst/>
          </a:prstGeom>
        </p:spPr>
      </p:pic>
    </p:spTree>
    <p:extLst>
      <p:ext uri="{BB962C8B-B14F-4D97-AF65-F5344CB8AC3E}">
        <p14:creationId xmlns:p14="http://schemas.microsoft.com/office/powerpoint/2010/main" val="12833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039-6E61-C72B-A83A-D830053DAA4A}"/>
              </a:ext>
            </a:extLst>
          </p:cNvPr>
          <p:cNvSpPr>
            <a:spLocks noGrp="1"/>
          </p:cNvSpPr>
          <p:nvPr>
            <p:ph type="title"/>
          </p:nvPr>
        </p:nvSpPr>
        <p:spPr>
          <a:xfrm>
            <a:off x="1371600" y="685800"/>
            <a:ext cx="3282695" cy="148590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6B62D51-3CF9-BCC7-DB8B-E204750FA37E}"/>
              </a:ext>
            </a:extLst>
          </p:cNvPr>
          <p:cNvSpPr>
            <a:spLocks noGrp="1"/>
          </p:cNvSpPr>
          <p:nvPr>
            <p:ph idx="1"/>
          </p:nvPr>
        </p:nvSpPr>
        <p:spPr>
          <a:xfrm>
            <a:off x="1371599" y="1744133"/>
            <a:ext cx="6570133" cy="4798335"/>
          </a:xfrm>
        </p:spPr>
        <p:txBody>
          <a:bodyPr>
            <a:normAutofit/>
          </a:bodyPr>
          <a:lstStyle/>
          <a:p>
            <a:r>
              <a:rPr lang="en-US" sz="1600" dirty="0"/>
              <a:t>Popularity and Sentiment </a:t>
            </a:r>
          </a:p>
          <a:p>
            <a:pPr lvl="1">
              <a:buFont typeface="Wingdings" pitchFamily="2" charset="2"/>
              <a:buChar char="§"/>
            </a:pPr>
            <a:r>
              <a:rPr lang="en-US" sz="1600" dirty="0"/>
              <a:t>No correlation </a:t>
            </a:r>
          </a:p>
          <a:p>
            <a:r>
              <a:rPr lang="en-US" sz="1600" dirty="0"/>
              <a:t>Popularity and Word Count</a:t>
            </a:r>
          </a:p>
          <a:p>
            <a:pPr lvl="1">
              <a:buFont typeface="Wingdings" pitchFamily="2" charset="2"/>
              <a:buChar char="§"/>
            </a:pPr>
            <a:r>
              <a:rPr lang="en-US" sz="1600" dirty="0"/>
              <a:t>No correlation</a:t>
            </a:r>
          </a:p>
          <a:p>
            <a:pPr lvl="1">
              <a:buFont typeface="Wingdings" pitchFamily="2" charset="2"/>
              <a:buChar char="§"/>
            </a:pPr>
            <a:r>
              <a:rPr lang="en-US" sz="1600" dirty="0"/>
              <a:t>Found a trend pertaining to social conformity </a:t>
            </a:r>
          </a:p>
          <a:p>
            <a:r>
              <a:rPr lang="en-US" sz="1600" dirty="0"/>
              <a:t>Popularity and Creation Time (Month)</a:t>
            </a:r>
          </a:p>
          <a:p>
            <a:pPr lvl="1">
              <a:buFont typeface="Wingdings" pitchFamily="2" charset="2"/>
              <a:buChar char="§"/>
            </a:pPr>
            <a:r>
              <a:rPr lang="en-US" sz="1600" dirty="0"/>
              <a:t>Over time the average popularity of a topic has a downward trend.</a:t>
            </a:r>
          </a:p>
          <a:p>
            <a:r>
              <a:rPr lang="en-US" sz="1600" dirty="0"/>
              <a:t>Popularity and Creation Time (Daily)</a:t>
            </a:r>
          </a:p>
          <a:p>
            <a:pPr lvl="1">
              <a:buFont typeface="Wingdings" pitchFamily="2" charset="2"/>
              <a:buChar char="§"/>
            </a:pPr>
            <a:r>
              <a:rPr lang="en-US" sz="1600" dirty="0"/>
              <a:t>Time of creation remain relatively consistent in what will gain greater popularity. </a:t>
            </a:r>
          </a:p>
          <a:p>
            <a:r>
              <a:rPr lang="en-US" sz="1600" dirty="0"/>
              <a:t>Popularity and Comments </a:t>
            </a:r>
          </a:p>
          <a:p>
            <a:pPr lvl="1">
              <a:buFont typeface="Wingdings" pitchFamily="2" charset="2"/>
              <a:buChar char="§"/>
            </a:pPr>
            <a:r>
              <a:rPr lang="en-US" sz="1600" dirty="0"/>
              <a:t>Found a trend pertaining to the most liked posts on average are the ones that are “medium” length. </a:t>
            </a:r>
          </a:p>
          <a:p>
            <a:endParaRPr lang="en-US" sz="1600" dirty="0"/>
          </a:p>
          <a:p>
            <a:endParaRPr lang="en-US" sz="1600" dirty="0"/>
          </a:p>
          <a:p>
            <a:endParaRPr lang="en-US" sz="1600" dirty="0"/>
          </a:p>
        </p:txBody>
      </p:sp>
      <p:pic>
        <p:nvPicPr>
          <p:cNvPr id="7" name="Graphic 6" descr="Upward trend">
            <a:extLst>
              <a:ext uri="{FF2B5EF4-FFF2-40B4-BE49-F238E27FC236}">
                <a16:creationId xmlns:a16="http://schemas.microsoft.com/office/drawing/2014/main" id="{9BD4D42B-2FFD-3888-B72D-AB990503B1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732" y="1428750"/>
            <a:ext cx="3420586" cy="3420586"/>
          </a:xfrm>
          <a:prstGeom prst="rect">
            <a:avLst/>
          </a:prstGeom>
        </p:spPr>
      </p:pic>
    </p:spTree>
    <p:extLst>
      <p:ext uri="{BB962C8B-B14F-4D97-AF65-F5344CB8AC3E}">
        <p14:creationId xmlns:p14="http://schemas.microsoft.com/office/powerpoint/2010/main" val="30681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5732-8E67-A7EE-59C8-624C5983BF9A}"/>
              </a:ext>
            </a:extLst>
          </p:cNvPr>
          <p:cNvSpPr>
            <a:spLocks noGrp="1"/>
          </p:cNvSpPr>
          <p:nvPr>
            <p:ph type="title"/>
          </p:nvPr>
        </p:nvSpPr>
        <p:spPr/>
        <p:txBody>
          <a:bodyPr/>
          <a:lstStyle/>
          <a:p>
            <a:r>
              <a:rPr lang="en-US" dirty="0"/>
              <a:t>Challenges and Further Research </a:t>
            </a:r>
          </a:p>
        </p:txBody>
      </p:sp>
      <p:sp>
        <p:nvSpPr>
          <p:cNvPr id="3" name="Content Placeholder 2">
            <a:extLst>
              <a:ext uri="{FF2B5EF4-FFF2-40B4-BE49-F238E27FC236}">
                <a16:creationId xmlns:a16="http://schemas.microsoft.com/office/drawing/2014/main" id="{93F10BE4-62ED-C30E-ED44-1AF7C91DBE2A}"/>
              </a:ext>
            </a:extLst>
          </p:cNvPr>
          <p:cNvSpPr>
            <a:spLocks noGrp="1"/>
          </p:cNvSpPr>
          <p:nvPr>
            <p:ph idx="1"/>
          </p:nvPr>
        </p:nvSpPr>
        <p:spPr/>
        <p:txBody>
          <a:bodyPr/>
          <a:lstStyle/>
          <a:p>
            <a:r>
              <a:rPr lang="en-US" dirty="0"/>
              <a:t>Data sets </a:t>
            </a:r>
          </a:p>
          <a:p>
            <a:pPr lvl="1">
              <a:buFont typeface="Wingdings" pitchFamily="2" charset="2"/>
              <a:buChar char="§"/>
            </a:pPr>
            <a:r>
              <a:rPr lang="en-US" dirty="0"/>
              <a:t>Larger data sets would yield better results </a:t>
            </a:r>
          </a:p>
          <a:p>
            <a:pPr lvl="1">
              <a:buFont typeface="Wingdings" pitchFamily="2" charset="2"/>
              <a:buChar char="§"/>
            </a:pPr>
            <a:r>
              <a:rPr lang="en-US" dirty="0"/>
              <a:t>More data sets across more diverse subreddits </a:t>
            </a:r>
          </a:p>
        </p:txBody>
      </p:sp>
    </p:spTree>
    <p:extLst>
      <p:ext uri="{BB962C8B-B14F-4D97-AF65-F5344CB8AC3E}">
        <p14:creationId xmlns:p14="http://schemas.microsoft.com/office/powerpoint/2010/main" val="9198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CBD-00DB-457A-495E-0E61A2BAB8C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2135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060D-D439-065C-9E79-E690F20D1981}"/>
              </a:ext>
            </a:extLst>
          </p:cNvPr>
          <p:cNvSpPr>
            <a:spLocks noGrp="1"/>
          </p:cNvSpPr>
          <p:nvPr>
            <p:ph type="title"/>
          </p:nvPr>
        </p:nvSpPr>
        <p:spPr>
          <a:xfrm>
            <a:off x="1371600" y="685800"/>
            <a:ext cx="9601200" cy="1485900"/>
          </a:xfrm>
        </p:spPr>
        <p:txBody>
          <a:bodyPr>
            <a:normAutofit/>
          </a:bodyPr>
          <a:lstStyle/>
          <a:p>
            <a:r>
              <a:rPr lang="en-US" dirty="0"/>
              <a:t>Definitions</a:t>
            </a:r>
          </a:p>
        </p:txBody>
      </p:sp>
      <p:graphicFrame>
        <p:nvGraphicFramePr>
          <p:cNvPr id="6" name="Content Placeholder 3">
            <a:extLst>
              <a:ext uri="{FF2B5EF4-FFF2-40B4-BE49-F238E27FC236}">
                <a16:creationId xmlns:a16="http://schemas.microsoft.com/office/drawing/2014/main" id="{65DB03F4-5AD3-9DC4-8520-4A8A22BBCE65}"/>
              </a:ext>
            </a:extLst>
          </p:cNvPr>
          <p:cNvGraphicFramePr>
            <a:graphicFrameLocks noGrp="1"/>
          </p:cNvGraphicFramePr>
          <p:nvPr>
            <p:ph idx="1"/>
            <p:extLst>
              <p:ext uri="{D42A27DB-BD31-4B8C-83A1-F6EECF244321}">
                <p14:modId xmlns:p14="http://schemas.microsoft.com/office/powerpoint/2010/main" val="259818998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8AF8-ACFE-5711-B511-6C6DF39C2009}"/>
              </a:ext>
            </a:extLst>
          </p:cNvPr>
          <p:cNvSpPr>
            <a:spLocks noGrp="1"/>
          </p:cNvSpPr>
          <p:nvPr>
            <p:ph type="title"/>
          </p:nvPr>
        </p:nvSpPr>
        <p:spPr/>
        <p:txBody>
          <a:bodyPr/>
          <a:lstStyle/>
          <a:p>
            <a:r>
              <a:rPr lang="en-US" dirty="0"/>
              <a:t>Main Research Questions:</a:t>
            </a:r>
          </a:p>
        </p:txBody>
      </p:sp>
      <p:graphicFrame>
        <p:nvGraphicFramePr>
          <p:cNvPr id="5" name="Content Placeholder 2">
            <a:extLst>
              <a:ext uri="{FF2B5EF4-FFF2-40B4-BE49-F238E27FC236}">
                <a16:creationId xmlns:a16="http://schemas.microsoft.com/office/drawing/2014/main" id="{5E5AACC9-A902-2EBF-76F1-3126C1598A2A}"/>
              </a:ext>
            </a:extLst>
          </p:cNvPr>
          <p:cNvGraphicFramePr>
            <a:graphicFrameLocks noGrp="1"/>
          </p:cNvGraphicFramePr>
          <p:nvPr>
            <p:ph idx="1"/>
            <p:extLst>
              <p:ext uri="{D42A27DB-BD31-4B8C-83A1-F6EECF244321}">
                <p14:modId xmlns:p14="http://schemas.microsoft.com/office/powerpoint/2010/main" val="2481749561"/>
              </p:ext>
            </p:extLst>
          </p:nvPr>
        </p:nvGraphicFramePr>
        <p:xfrm>
          <a:off x="1371600" y="1660848"/>
          <a:ext cx="9601200" cy="4206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CCC0-B877-B680-2029-CEA9A3C4B95C}"/>
              </a:ext>
            </a:extLst>
          </p:cNvPr>
          <p:cNvSpPr>
            <a:spLocks noGrp="1"/>
          </p:cNvSpPr>
          <p:nvPr>
            <p:ph type="title"/>
          </p:nvPr>
        </p:nvSpPr>
        <p:spPr>
          <a:xfrm>
            <a:off x="1390650" y="685800"/>
            <a:ext cx="9886950" cy="1485900"/>
          </a:xfrm>
        </p:spPr>
        <p:txBody>
          <a:bodyPr>
            <a:normAutofit/>
          </a:bodyPr>
          <a:lstStyle/>
          <a:p>
            <a:r>
              <a:rPr lang="en-US" dirty="0"/>
              <a:t>Data Sets</a:t>
            </a:r>
          </a:p>
        </p:txBody>
      </p:sp>
      <p:sp>
        <p:nvSpPr>
          <p:cNvPr id="3" name="Content Placeholder 2">
            <a:extLst>
              <a:ext uri="{FF2B5EF4-FFF2-40B4-BE49-F238E27FC236}">
                <a16:creationId xmlns:a16="http://schemas.microsoft.com/office/drawing/2014/main" id="{82AF1F39-5E8A-5ECE-F09B-47069D8248F6}"/>
              </a:ext>
            </a:extLst>
          </p:cNvPr>
          <p:cNvSpPr>
            <a:spLocks noGrp="1"/>
          </p:cNvSpPr>
          <p:nvPr>
            <p:ph idx="1"/>
          </p:nvPr>
        </p:nvSpPr>
        <p:spPr>
          <a:xfrm>
            <a:off x="1390650" y="1638300"/>
            <a:ext cx="6176776" cy="3581400"/>
          </a:xfrm>
        </p:spPr>
        <p:txBody>
          <a:bodyPr>
            <a:normAutofit/>
          </a:bodyPr>
          <a:lstStyle/>
          <a:p>
            <a:r>
              <a:rPr lang="en-US" dirty="0" err="1"/>
              <a:t>SocailGrep</a:t>
            </a:r>
            <a:r>
              <a:rPr lang="en-US" dirty="0"/>
              <a:t> (https://</a:t>
            </a:r>
            <a:r>
              <a:rPr lang="en-US" dirty="0" err="1"/>
              <a:t>socialgrep.com</a:t>
            </a:r>
            <a:r>
              <a:rPr lang="en-US" dirty="0"/>
              <a:t>/datasets)</a:t>
            </a:r>
          </a:p>
          <a:p>
            <a:pPr lvl="1">
              <a:buFont typeface="Wingdings" pitchFamily="2" charset="2"/>
              <a:buChar char="§"/>
            </a:pPr>
            <a:r>
              <a:rPr lang="en-US" b="1" dirty="0"/>
              <a:t>NoNewNormal dataset on Reddit</a:t>
            </a:r>
          </a:p>
          <a:p>
            <a:pPr lvl="2">
              <a:buFont typeface="Wingdings" pitchFamily="2" charset="2"/>
              <a:buChar char="§"/>
            </a:pPr>
            <a:r>
              <a:rPr lang="en-US" dirty="0"/>
              <a:t>Comments on the now banned subreddit /r/NoNewNormal</a:t>
            </a:r>
          </a:p>
          <a:p>
            <a:pPr lvl="1">
              <a:buFont typeface="Wingdings" pitchFamily="2" charset="2"/>
              <a:buChar char="§"/>
            </a:pPr>
            <a:r>
              <a:rPr lang="en-US" b="1" dirty="0"/>
              <a:t>One year of Doge on Reddit</a:t>
            </a:r>
          </a:p>
          <a:p>
            <a:pPr lvl="2">
              <a:buFont typeface="Wingdings" pitchFamily="2" charset="2"/>
              <a:buChar char="§"/>
            </a:pPr>
            <a:r>
              <a:rPr lang="en-US" dirty="0"/>
              <a:t>All varied mentions of the term “Doge” on reddit</a:t>
            </a:r>
          </a:p>
          <a:p>
            <a:pPr lvl="1">
              <a:buFont typeface="Wingdings" pitchFamily="2" charset="2"/>
              <a:buChar char="§"/>
            </a:pPr>
            <a:r>
              <a:rPr lang="en-US" b="1" dirty="0"/>
              <a:t>June 2022 Bitcoin on Reddit</a:t>
            </a:r>
          </a:p>
          <a:p>
            <a:pPr lvl="2">
              <a:buFont typeface="Wingdings" pitchFamily="2" charset="2"/>
              <a:buChar char="§"/>
            </a:pPr>
            <a:r>
              <a:rPr lang="en-US" dirty="0"/>
              <a:t>Comments on the /r/Bitcoin subreddit</a:t>
            </a:r>
          </a:p>
          <a:p>
            <a:pPr lvl="1">
              <a:buFont typeface="Wingdings" pitchFamily="2" charset="2"/>
              <a:buChar char="§"/>
            </a:pPr>
            <a:r>
              <a:rPr lang="en-US" b="1" dirty="0"/>
              <a:t>2022 Freedom Convoy on Reddit </a:t>
            </a:r>
          </a:p>
          <a:p>
            <a:pPr lvl="2">
              <a:buFont typeface="Wingdings" pitchFamily="2" charset="2"/>
              <a:buChar char="§"/>
            </a:pPr>
            <a:r>
              <a:rPr lang="en-US" dirty="0"/>
              <a:t>Comments on the /r/Ottawa subreddit</a:t>
            </a:r>
          </a:p>
        </p:txBody>
      </p:sp>
      <p:pic>
        <p:nvPicPr>
          <p:cNvPr id="4" name="Picture 3" descr="A black and pink logo&#10;&#10;Description automatically generated">
            <a:extLst>
              <a:ext uri="{FF2B5EF4-FFF2-40B4-BE49-F238E27FC236}">
                <a16:creationId xmlns:a16="http://schemas.microsoft.com/office/drawing/2014/main" id="{9EAC6375-F0B9-04AD-51D1-74F53832C786}"/>
              </a:ext>
            </a:extLst>
          </p:cNvPr>
          <p:cNvPicPr>
            <a:picLocks noChangeAspect="1"/>
          </p:cNvPicPr>
          <p:nvPr/>
        </p:nvPicPr>
        <p:blipFill rotWithShape="1">
          <a:blip r:embed="rId3"/>
          <a:srcRect l="7361" r="-3" b="-3"/>
          <a:stretch/>
        </p:blipFill>
        <p:spPr>
          <a:xfrm>
            <a:off x="7928950" y="1428750"/>
            <a:ext cx="3348650" cy="3614735"/>
          </a:xfrm>
          <a:prstGeom prst="rect">
            <a:avLst/>
          </a:prstGeom>
        </p:spPr>
      </p:pic>
    </p:spTree>
    <p:extLst>
      <p:ext uri="{BB962C8B-B14F-4D97-AF65-F5344CB8AC3E}">
        <p14:creationId xmlns:p14="http://schemas.microsoft.com/office/powerpoint/2010/main" val="38042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A0A7-D13D-690F-B699-06D14A444F48}"/>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F41F19F-1C48-AC2D-C4E0-02705BFEAC99}"/>
              </a:ext>
            </a:extLst>
          </p:cNvPr>
          <p:cNvSpPr>
            <a:spLocks noGrp="1"/>
          </p:cNvSpPr>
          <p:nvPr>
            <p:ph idx="1"/>
          </p:nvPr>
        </p:nvSpPr>
        <p:spPr>
          <a:xfrm>
            <a:off x="1371600" y="1650380"/>
            <a:ext cx="6220691" cy="4217020"/>
          </a:xfrm>
        </p:spPr>
        <p:txBody>
          <a:bodyPr/>
          <a:lstStyle/>
          <a:p>
            <a:r>
              <a:rPr lang="en-US" b="1" dirty="0"/>
              <a:t>Python </a:t>
            </a:r>
          </a:p>
          <a:p>
            <a:pPr lvl="1">
              <a:buFont typeface="Wingdings" pitchFamily="2" charset="2"/>
              <a:buChar char="§"/>
            </a:pPr>
            <a:r>
              <a:rPr lang="en-US" b="1" dirty="0"/>
              <a:t>pandas</a:t>
            </a:r>
          </a:p>
          <a:p>
            <a:pPr lvl="2">
              <a:buFont typeface="Wingdings" pitchFamily="2" charset="2"/>
              <a:buChar char="§"/>
            </a:pPr>
            <a:r>
              <a:rPr lang="en-US" dirty="0"/>
              <a:t>Used for file reading and data manipulation</a:t>
            </a:r>
          </a:p>
          <a:p>
            <a:pPr lvl="1">
              <a:buFont typeface="Wingdings" pitchFamily="2" charset="2"/>
              <a:buChar char="§"/>
            </a:pPr>
            <a:r>
              <a:rPr lang="en-US" b="1" dirty="0"/>
              <a:t>Matplotlib</a:t>
            </a:r>
          </a:p>
          <a:p>
            <a:pPr lvl="2">
              <a:buFont typeface="Wingdings" pitchFamily="2" charset="2"/>
              <a:buChar char="§"/>
            </a:pPr>
            <a:r>
              <a:rPr lang="en-US" dirty="0"/>
              <a:t>Used for all graphing purposes </a:t>
            </a:r>
          </a:p>
          <a:p>
            <a:pPr lvl="2">
              <a:buFont typeface="Wingdings" pitchFamily="2" charset="2"/>
              <a:buChar char="§"/>
            </a:pPr>
            <a:endParaRPr lang="en-US" dirty="0"/>
          </a:p>
        </p:txBody>
      </p:sp>
      <p:pic>
        <p:nvPicPr>
          <p:cNvPr id="4" name="Picture 3">
            <a:extLst>
              <a:ext uri="{FF2B5EF4-FFF2-40B4-BE49-F238E27FC236}">
                <a16:creationId xmlns:a16="http://schemas.microsoft.com/office/drawing/2014/main" id="{BE1613E5-AD8F-C8D9-5535-CA8B734D7B49}"/>
              </a:ext>
            </a:extLst>
          </p:cNvPr>
          <p:cNvPicPr>
            <a:picLocks noChangeAspect="1"/>
          </p:cNvPicPr>
          <p:nvPr/>
        </p:nvPicPr>
        <p:blipFill>
          <a:blip r:embed="rId3"/>
          <a:stretch>
            <a:fillRect/>
          </a:stretch>
        </p:blipFill>
        <p:spPr>
          <a:xfrm>
            <a:off x="9047018" y="803585"/>
            <a:ext cx="1358900" cy="1485900"/>
          </a:xfrm>
          <a:prstGeom prst="rect">
            <a:avLst/>
          </a:prstGeom>
        </p:spPr>
      </p:pic>
      <p:pic>
        <p:nvPicPr>
          <p:cNvPr id="5" name="Picture 4">
            <a:extLst>
              <a:ext uri="{FF2B5EF4-FFF2-40B4-BE49-F238E27FC236}">
                <a16:creationId xmlns:a16="http://schemas.microsoft.com/office/drawing/2014/main" id="{B8778E46-FBE2-5562-D9D4-BF999F519F4B}"/>
              </a:ext>
            </a:extLst>
          </p:cNvPr>
          <p:cNvPicPr>
            <a:picLocks noChangeAspect="1"/>
          </p:cNvPicPr>
          <p:nvPr/>
        </p:nvPicPr>
        <p:blipFill>
          <a:blip r:embed="rId4"/>
          <a:stretch>
            <a:fillRect/>
          </a:stretch>
        </p:blipFill>
        <p:spPr>
          <a:xfrm>
            <a:off x="7884788" y="3082616"/>
            <a:ext cx="3683358" cy="1485900"/>
          </a:xfrm>
          <a:prstGeom prst="rect">
            <a:avLst/>
          </a:prstGeom>
        </p:spPr>
      </p:pic>
      <p:pic>
        <p:nvPicPr>
          <p:cNvPr id="6" name="Picture 5">
            <a:extLst>
              <a:ext uri="{FF2B5EF4-FFF2-40B4-BE49-F238E27FC236}">
                <a16:creationId xmlns:a16="http://schemas.microsoft.com/office/drawing/2014/main" id="{F2465E2D-AE67-67F5-773E-F18E07610D24}"/>
              </a:ext>
            </a:extLst>
          </p:cNvPr>
          <p:cNvPicPr>
            <a:picLocks noChangeAspect="1"/>
          </p:cNvPicPr>
          <p:nvPr/>
        </p:nvPicPr>
        <p:blipFill>
          <a:blip r:embed="rId5"/>
          <a:stretch>
            <a:fillRect/>
          </a:stretch>
        </p:blipFill>
        <p:spPr>
          <a:xfrm>
            <a:off x="7837030" y="5114636"/>
            <a:ext cx="3778875" cy="752764"/>
          </a:xfrm>
          <a:prstGeom prst="rect">
            <a:avLst/>
          </a:prstGeom>
        </p:spPr>
      </p:pic>
    </p:spTree>
    <p:extLst>
      <p:ext uri="{BB962C8B-B14F-4D97-AF65-F5344CB8AC3E}">
        <p14:creationId xmlns:p14="http://schemas.microsoft.com/office/powerpoint/2010/main" val="96568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E039-6A04-96C0-9FED-BF589E4E1DD2}"/>
              </a:ext>
            </a:extLst>
          </p:cNvPr>
          <p:cNvSpPr>
            <a:spLocks noGrp="1"/>
          </p:cNvSpPr>
          <p:nvPr>
            <p:ph type="title"/>
          </p:nvPr>
        </p:nvSpPr>
        <p:spPr/>
        <p:txBody>
          <a:bodyPr/>
          <a:lstStyle/>
          <a:p>
            <a:r>
              <a:rPr lang="en-US" dirty="0"/>
              <a:t>Popularity and Sentiment</a:t>
            </a:r>
          </a:p>
        </p:txBody>
      </p:sp>
      <p:sp>
        <p:nvSpPr>
          <p:cNvPr id="4" name="Text Placeholder 3">
            <a:extLst>
              <a:ext uri="{FF2B5EF4-FFF2-40B4-BE49-F238E27FC236}">
                <a16:creationId xmlns:a16="http://schemas.microsoft.com/office/drawing/2014/main" id="{1A450488-2419-1276-EC33-17362653612B}"/>
              </a:ext>
            </a:extLst>
          </p:cNvPr>
          <p:cNvSpPr>
            <a:spLocks noGrp="1"/>
          </p:cNvSpPr>
          <p:nvPr>
            <p:ph type="body" sz="half" idx="2"/>
          </p:nvPr>
        </p:nvSpPr>
        <p:spPr>
          <a:xfrm>
            <a:off x="723900" y="2855967"/>
            <a:ext cx="3855720" cy="3677567"/>
          </a:xfrm>
        </p:spPr>
        <p:txBody>
          <a:bodyPr>
            <a:normAutofit/>
          </a:bodyPr>
          <a:lstStyle/>
          <a:p>
            <a:pPr marL="285750" indent="-285750">
              <a:buFont typeface="Arial" panose="020B0604020202020204" pitchFamily="34" charset="0"/>
              <a:buChar char="•"/>
            </a:pPr>
            <a:r>
              <a:rPr lang="en-US" dirty="0"/>
              <a:t>Popularity of a comment and the sentiment attached to it does not have a strong correlation. Contrary to our thesis.</a:t>
            </a:r>
          </a:p>
          <a:p>
            <a:pPr marL="285750" indent="-285750">
              <a:buFont typeface="Arial" panose="020B0604020202020204" pitchFamily="34" charset="0"/>
              <a:buChar char="•"/>
            </a:pPr>
            <a:r>
              <a:rPr lang="en-US" dirty="0"/>
              <a:t>Graph 1 shows the most popular comments made on a Freedom Convoy subreddit and its sentiment.</a:t>
            </a:r>
          </a:p>
          <a:p>
            <a:pPr marL="285750" indent="-285750">
              <a:buFont typeface="Arial" panose="020B0604020202020204" pitchFamily="34" charset="0"/>
              <a:buChar char="•"/>
            </a:pPr>
            <a:r>
              <a:rPr lang="en-US" dirty="0"/>
              <a:t>Graph 2 shows the most popular comments made on a Bitcoin subreddit and its sentiment. </a:t>
            </a:r>
          </a:p>
          <a:p>
            <a:pPr marL="285750" indent="-285750">
              <a:buFont typeface="Arial" panose="020B0604020202020204" pitchFamily="34" charset="0"/>
              <a:buChar char="•"/>
            </a:pPr>
            <a:r>
              <a:rPr lang="en-US" dirty="0"/>
              <a:t>Correlation coefficient = </a:t>
            </a:r>
          </a:p>
        </p:txBody>
      </p:sp>
      <p:pic>
        <p:nvPicPr>
          <p:cNvPr id="10" name="Picture 9" descr="A graph with red lines and numbers&#10;&#10;Description automatically generated">
            <a:extLst>
              <a:ext uri="{FF2B5EF4-FFF2-40B4-BE49-F238E27FC236}">
                <a16:creationId xmlns:a16="http://schemas.microsoft.com/office/drawing/2014/main" id="{27222B04-54FF-F965-3820-50A3308CCDD7}"/>
              </a:ext>
            </a:extLst>
          </p:cNvPr>
          <p:cNvPicPr>
            <a:picLocks noChangeAspect="1"/>
          </p:cNvPicPr>
          <p:nvPr/>
        </p:nvPicPr>
        <p:blipFill>
          <a:blip r:embed="rId3"/>
          <a:stretch>
            <a:fillRect/>
          </a:stretch>
        </p:blipFill>
        <p:spPr>
          <a:xfrm>
            <a:off x="5611168" y="46474"/>
            <a:ext cx="6580832" cy="3290416"/>
          </a:xfrm>
          <a:prstGeom prst="rect">
            <a:avLst/>
          </a:prstGeom>
        </p:spPr>
      </p:pic>
      <p:pic>
        <p:nvPicPr>
          <p:cNvPr id="12" name="Picture 11" descr="A graph of a graph with red lines&#10;&#10;Description automatically generated with medium confidence">
            <a:extLst>
              <a:ext uri="{FF2B5EF4-FFF2-40B4-BE49-F238E27FC236}">
                <a16:creationId xmlns:a16="http://schemas.microsoft.com/office/drawing/2014/main" id="{CD77052F-F169-12FC-34CB-5E1908F690AA}"/>
              </a:ext>
            </a:extLst>
          </p:cNvPr>
          <p:cNvPicPr>
            <a:picLocks noChangeAspect="1"/>
          </p:cNvPicPr>
          <p:nvPr/>
        </p:nvPicPr>
        <p:blipFill>
          <a:blip r:embed="rId4"/>
          <a:stretch>
            <a:fillRect/>
          </a:stretch>
        </p:blipFill>
        <p:spPr>
          <a:xfrm>
            <a:off x="5611168" y="3429000"/>
            <a:ext cx="6580832" cy="3290416"/>
          </a:xfrm>
          <a:prstGeom prst="rect">
            <a:avLst/>
          </a:prstGeom>
        </p:spPr>
      </p:pic>
    </p:spTree>
    <p:extLst>
      <p:ext uri="{BB962C8B-B14F-4D97-AF65-F5344CB8AC3E}">
        <p14:creationId xmlns:p14="http://schemas.microsoft.com/office/powerpoint/2010/main" val="367353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EB3F-8365-F51C-7475-16DD26EADA23}"/>
              </a:ext>
            </a:extLst>
          </p:cNvPr>
          <p:cNvSpPr>
            <a:spLocks noGrp="1"/>
          </p:cNvSpPr>
          <p:nvPr>
            <p:ph type="title"/>
          </p:nvPr>
        </p:nvSpPr>
        <p:spPr/>
        <p:txBody>
          <a:bodyPr/>
          <a:lstStyle/>
          <a:p>
            <a:r>
              <a:rPr lang="en-US" dirty="0"/>
              <a:t>Popularity and Word count</a:t>
            </a:r>
          </a:p>
        </p:txBody>
      </p:sp>
      <p:sp>
        <p:nvSpPr>
          <p:cNvPr id="4" name="Text Placeholder 3">
            <a:extLst>
              <a:ext uri="{FF2B5EF4-FFF2-40B4-BE49-F238E27FC236}">
                <a16:creationId xmlns:a16="http://schemas.microsoft.com/office/drawing/2014/main" id="{6102F07F-64F7-8D68-688E-11A814D79C91}"/>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Popularity of a comment and the number of words in the comment has an interesting trend. The number of words in a comment is generally centralized. The score varies.</a:t>
            </a:r>
          </a:p>
          <a:p>
            <a:pPr marL="285750" indent="-285750">
              <a:buFont typeface="Arial" panose="020B0604020202020204" pitchFamily="34" charset="0"/>
              <a:buChar char="•"/>
            </a:pPr>
            <a:r>
              <a:rPr lang="en-US" dirty="0"/>
              <a:t>Graph 1 displays the average scores for all the posts from Doge comments.</a:t>
            </a:r>
          </a:p>
          <a:p>
            <a:pPr marL="285750" indent="-285750">
              <a:buFont typeface="Arial" panose="020B0604020202020204" pitchFamily="34" charset="0"/>
              <a:buChar char="•"/>
            </a:pPr>
            <a:r>
              <a:rPr lang="en-US" dirty="0"/>
              <a:t>Graph 2 displays the average scores for all posts from Freedom Convoy comments</a:t>
            </a:r>
          </a:p>
          <a:p>
            <a:pPr marL="285750" indent="-285750">
              <a:buFont typeface="Arial" panose="020B0604020202020204" pitchFamily="34" charset="0"/>
              <a:buChar char="•"/>
            </a:pPr>
            <a:r>
              <a:rPr lang="en-US" dirty="0"/>
              <a:t>Correlation coefficient = </a:t>
            </a:r>
          </a:p>
        </p:txBody>
      </p:sp>
      <p:pic>
        <p:nvPicPr>
          <p:cNvPr id="6" name="Picture 5" descr="A graph with red lines and a point&#10;&#10;Description automatically generated">
            <a:extLst>
              <a:ext uri="{FF2B5EF4-FFF2-40B4-BE49-F238E27FC236}">
                <a16:creationId xmlns:a16="http://schemas.microsoft.com/office/drawing/2014/main" id="{E5C2D1F2-5F7A-3A68-A285-DCB5F60DB1A8}"/>
              </a:ext>
            </a:extLst>
          </p:cNvPr>
          <p:cNvPicPr>
            <a:picLocks noChangeAspect="1"/>
          </p:cNvPicPr>
          <p:nvPr/>
        </p:nvPicPr>
        <p:blipFill>
          <a:blip r:embed="rId3"/>
          <a:stretch>
            <a:fillRect/>
          </a:stretch>
        </p:blipFill>
        <p:spPr>
          <a:xfrm>
            <a:off x="6095999" y="0"/>
            <a:ext cx="5578685" cy="3347211"/>
          </a:xfrm>
          <a:prstGeom prst="rect">
            <a:avLst/>
          </a:prstGeom>
        </p:spPr>
      </p:pic>
      <p:pic>
        <p:nvPicPr>
          <p:cNvPr id="8" name="Picture 7" descr="A graph with red lines&#10;&#10;Description automatically generated">
            <a:extLst>
              <a:ext uri="{FF2B5EF4-FFF2-40B4-BE49-F238E27FC236}">
                <a16:creationId xmlns:a16="http://schemas.microsoft.com/office/drawing/2014/main" id="{551663B7-D39A-63D1-B055-858E54DC7C86}"/>
              </a:ext>
            </a:extLst>
          </p:cNvPr>
          <p:cNvPicPr>
            <a:picLocks noChangeAspect="1"/>
          </p:cNvPicPr>
          <p:nvPr/>
        </p:nvPicPr>
        <p:blipFill>
          <a:blip r:embed="rId4"/>
          <a:stretch>
            <a:fillRect/>
          </a:stretch>
        </p:blipFill>
        <p:spPr>
          <a:xfrm>
            <a:off x="6096000" y="3429000"/>
            <a:ext cx="5578685" cy="3347211"/>
          </a:xfrm>
          <a:prstGeom prst="rect">
            <a:avLst/>
          </a:prstGeom>
        </p:spPr>
      </p:pic>
    </p:spTree>
    <p:extLst>
      <p:ext uri="{BB962C8B-B14F-4D97-AF65-F5344CB8AC3E}">
        <p14:creationId xmlns:p14="http://schemas.microsoft.com/office/powerpoint/2010/main" val="777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1CD-A117-08F6-220D-D063E506C182}"/>
              </a:ext>
            </a:extLst>
          </p:cNvPr>
          <p:cNvSpPr>
            <a:spLocks noGrp="1"/>
          </p:cNvSpPr>
          <p:nvPr>
            <p:ph type="title"/>
          </p:nvPr>
        </p:nvSpPr>
        <p:spPr>
          <a:xfrm>
            <a:off x="723900" y="658090"/>
            <a:ext cx="4055918" cy="2542309"/>
          </a:xfrm>
        </p:spPr>
        <p:txBody>
          <a:bodyPr>
            <a:normAutofit/>
          </a:bodyPr>
          <a:lstStyle/>
          <a:p>
            <a:r>
              <a:rPr lang="en-US" dirty="0"/>
              <a:t>Popularity and Creation Time (Monthly)</a:t>
            </a:r>
          </a:p>
        </p:txBody>
      </p:sp>
      <p:sp>
        <p:nvSpPr>
          <p:cNvPr id="4" name="Text Placeholder 3">
            <a:extLst>
              <a:ext uri="{FF2B5EF4-FFF2-40B4-BE49-F238E27FC236}">
                <a16:creationId xmlns:a16="http://schemas.microsoft.com/office/drawing/2014/main" id="{6797FB20-DA8D-D1B1-4DBD-954B97FB86FD}"/>
              </a:ext>
            </a:extLst>
          </p:cNvPr>
          <p:cNvSpPr>
            <a:spLocks noGrp="1"/>
          </p:cNvSpPr>
          <p:nvPr>
            <p:ph type="body" sz="half" idx="2"/>
          </p:nvPr>
        </p:nvSpPr>
        <p:spPr>
          <a:xfrm>
            <a:off x="723900" y="2855967"/>
            <a:ext cx="3855720" cy="3467559"/>
          </a:xfrm>
        </p:spPr>
        <p:txBody>
          <a:bodyPr>
            <a:normAutofit/>
          </a:bodyPr>
          <a:lstStyle/>
          <a:p>
            <a:pPr marL="285750" indent="-285750">
              <a:buFont typeface="Arial" panose="020B0604020202020204" pitchFamily="34" charset="0"/>
              <a:buChar char="•"/>
            </a:pPr>
            <a:r>
              <a:rPr lang="en-US" dirty="0"/>
              <a:t>Popularity of a comments over time shows a trend that follows our hypothesis. The number of average likes in a subreddit tends to decreased overtime. </a:t>
            </a:r>
          </a:p>
          <a:p>
            <a:pPr marL="285750" indent="-285750">
              <a:buFont typeface="Arial" panose="020B0604020202020204" pitchFamily="34" charset="0"/>
              <a:buChar char="•"/>
            </a:pPr>
            <a:r>
              <a:rPr lang="en-US" dirty="0"/>
              <a:t>Graph 1 Doge comments over the span on one year. </a:t>
            </a:r>
          </a:p>
          <a:p>
            <a:pPr marL="285750" indent="-285750">
              <a:buFont typeface="Arial" panose="020B0604020202020204" pitchFamily="34" charset="0"/>
              <a:buChar char="•"/>
            </a:pPr>
            <a:r>
              <a:rPr lang="en-US" dirty="0"/>
              <a:t>Graph 2 NoNewNormal comments over the span of 15 months.</a:t>
            </a:r>
          </a:p>
          <a:p>
            <a:pPr marL="285750" indent="-285750">
              <a:buFont typeface="Arial" panose="020B0604020202020204" pitchFamily="34" charset="0"/>
              <a:buChar char="•"/>
            </a:pPr>
            <a:r>
              <a:rPr lang="en-US" dirty="0"/>
              <a:t>Correlation Coefficient = </a:t>
            </a:r>
          </a:p>
        </p:txBody>
      </p:sp>
      <p:pic>
        <p:nvPicPr>
          <p:cNvPr id="5" name="Picture 4" descr="A graph of a bar graph&#10;&#10;Description automatically generated with medium confidence">
            <a:extLst>
              <a:ext uri="{FF2B5EF4-FFF2-40B4-BE49-F238E27FC236}">
                <a16:creationId xmlns:a16="http://schemas.microsoft.com/office/drawing/2014/main" id="{4CCA6A8E-9030-6D97-3FEA-F7789F18FAD0}"/>
              </a:ext>
            </a:extLst>
          </p:cNvPr>
          <p:cNvPicPr>
            <a:picLocks noChangeAspect="1"/>
          </p:cNvPicPr>
          <p:nvPr/>
        </p:nvPicPr>
        <p:blipFill>
          <a:blip r:embed="rId3"/>
          <a:stretch>
            <a:fillRect/>
          </a:stretch>
        </p:blipFill>
        <p:spPr>
          <a:xfrm>
            <a:off x="5555060" y="3471204"/>
            <a:ext cx="6651008" cy="3325504"/>
          </a:xfrm>
          <a:prstGeom prst="rect">
            <a:avLst/>
          </a:prstGeom>
        </p:spPr>
      </p:pic>
      <p:pic>
        <p:nvPicPr>
          <p:cNvPr id="7" name="Picture 6" descr="A graph of a bar&#10;&#10;Description automatically generated with medium confidence">
            <a:extLst>
              <a:ext uri="{FF2B5EF4-FFF2-40B4-BE49-F238E27FC236}">
                <a16:creationId xmlns:a16="http://schemas.microsoft.com/office/drawing/2014/main" id="{37E418FF-D9F1-FDF1-0C64-F513220953CD}"/>
              </a:ext>
            </a:extLst>
          </p:cNvPr>
          <p:cNvPicPr>
            <a:picLocks noChangeAspect="1"/>
          </p:cNvPicPr>
          <p:nvPr/>
        </p:nvPicPr>
        <p:blipFill>
          <a:blip r:embed="rId4"/>
          <a:stretch>
            <a:fillRect/>
          </a:stretch>
        </p:blipFill>
        <p:spPr>
          <a:xfrm>
            <a:off x="5540992" y="103496"/>
            <a:ext cx="6651008" cy="3325504"/>
          </a:xfrm>
          <a:prstGeom prst="rect">
            <a:avLst/>
          </a:prstGeom>
        </p:spPr>
      </p:pic>
    </p:spTree>
    <p:extLst>
      <p:ext uri="{BB962C8B-B14F-4D97-AF65-F5344CB8AC3E}">
        <p14:creationId xmlns:p14="http://schemas.microsoft.com/office/powerpoint/2010/main" val="1555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DF6-0F8B-BB61-9868-31BC576D97F7}"/>
              </a:ext>
            </a:extLst>
          </p:cNvPr>
          <p:cNvSpPr>
            <a:spLocks noGrp="1"/>
          </p:cNvSpPr>
          <p:nvPr>
            <p:ph type="title"/>
          </p:nvPr>
        </p:nvSpPr>
        <p:spPr/>
        <p:txBody>
          <a:bodyPr/>
          <a:lstStyle/>
          <a:p>
            <a:r>
              <a:rPr lang="en-US" dirty="0"/>
              <a:t>Popularity and Creation Time (Daily)</a:t>
            </a:r>
          </a:p>
        </p:txBody>
      </p:sp>
      <p:sp>
        <p:nvSpPr>
          <p:cNvPr id="4" name="Text Placeholder 3">
            <a:extLst>
              <a:ext uri="{FF2B5EF4-FFF2-40B4-BE49-F238E27FC236}">
                <a16:creationId xmlns:a16="http://schemas.microsoft.com/office/drawing/2014/main" id="{DE0DCA57-400B-3D42-18C0-BA82673C48AF}"/>
              </a:ext>
            </a:extLst>
          </p:cNvPr>
          <p:cNvSpPr>
            <a:spLocks noGrp="1"/>
          </p:cNvSpPr>
          <p:nvPr>
            <p:ph type="body" sz="half" idx="2"/>
          </p:nvPr>
        </p:nvSpPr>
        <p:spPr>
          <a:xfrm>
            <a:off x="723900" y="2856343"/>
            <a:ext cx="3855720" cy="3582957"/>
          </a:xfrm>
        </p:spPr>
        <p:txBody>
          <a:bodyPr>
            <a:normAutofit fontScale="85000" lnSpcReduction="10000"/>
          </a:bodyPr>
          <a:lstStyle/>
          <a:p>
            <a:pPr marL="285750" indent="-285750">
              <a:buFont typeface="Arial" panose="020B0604020202020204" pitchFamily="34" charset="0"/>
              <a:buChar char="•"/>
            </a:pPr>
            <a:r>
              <a:rPr lang="en-US" dirty="0"/>
              <a:t>Popularity of a comment and the time of day in which it is posted has a very similar trend across multiple subreddits. Peak hours all falling around 12 while valleys occur around 8 and 16.</a:t>
            </a:r>
          </a:p>
          <a:p>
            <a:pPr marL="285750" indent="-285750">
              <a:buFont typeface="Arial" panose="020B0604020202020204" pitchFamily="34" charset="0"/>
              <a:buChar char="•"/>
            </a:pPr>
            <a:r>
              <a:rPr lang="en-US" dirty="0"/>
              <a:t>Graph 1 NoNewNormal subreddit and all its comment creation times vs average score.</a:t>
            </a:r>
          </a:p>
          <a:p>
            <a:pPr marL="285750" indent="-285750">
              <a:buFont typeface="Arial" panose="020B0604020202020204" pitchFamily="34" charset="0"/>
              <a:buChar char="•"/>
            </a:pPr>
            <a:r>
              <a:rPr lang="en-US" dirty="0"/>
              <a:t>Graph 2 Doge subreddit and all its comment creation times vs average score.</a:t>
            </a:r>
          </a:p>
          <a:p>
            <a:pPr marL="285750" indent="-285750">
              <a:buFont typeface="Arial" panose="020B0604020202020204" pitchFamily="34" charset="0"/>
              <a:buChar char="•"/>
            </a:pPr>
            <a:r>
              <a:rPr lang="en-US" dirty="0"/>
              <a:t>Graph 3 Trucker subreddit and all its comment creation times vs average score.</a:t>
            </a:r>
          </a:p>
          <a:p>
            <a:pPr marL="285750" indent="-285750">
              <a:buFont typeface="Arial" panose="020B0604020202020204" pitchFamily="34" charset="0"/>
              <a:buChar char="•"/>
            </a:pPr>
            <a:r>
              <a:rPr lang="en-US" dirty="0"/>
              <a:t>Correlation Coefficient = </a:t>
            </a:r>
          </a:p>
        </p:txBody>
      </p:sp>
      <p:pic>
        <p:nvPicPr>
          <p:cNvPr id="5" name="Picture 4" descr="A graph of a graph&#10;&#10;Description automatically generated with medium confidence">
            <a:extLst>
              <a:ext uri="{FF2B5EF4-FFF2-40B4-BE49-F238E27FC236}">
                <a16:creationId xmlns:a16="http://schemas.microsoft.com/office/drawing/2014/main" id="{72764A14-2A1F-798D-4539-A13430A812A5}"/>
              </a:ext>
            </a:extLst>
          </p:cNvPr>
          <p:cNvPicPr>
            <a:picLocks noChangeAspect="1"/>
          </p:cNvPicPr>
          <p:nvPr/>
        </p:nvPicPr>
        <p:blipFill>
          <a:blip r:embed="rId3"/>
          <a:stretch>
            <a:fillRect/>
          </a:stretch>
        </p:blipFill>
        <p:spPr>
          <a:xfrm>
            <a:off x="6501032" y="0"/>
            <a:ext cx="4579620" cy="228981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BA092A26-06CB-1E54-9C85-ABF2A97C8A4E}"/>
              </a:ext>
            </a:extLst>
          </p:cNvPr>
          <p:cNvPicPr>
            <a:picLocks noChangeAspect="1"/>
          </p:cNvPicPr>
          <p:nvPr/>
        </p:nvPicPr>
        <p:blipFill>
          <a:blip r:embed="rId4"/>
          <a:stretch>
            <a:fillRect/>
          </a:stretch>
        </p:blipFill>
        <p:spPr>
          <a:xfrm>
            <a:off x="6501032" y="2284094"/>
            <a:ext cx="4579621" cy="2289811"/>
          </a:xfrm>
          <a:prstGeom prst="rect">
            <a:avLst/>
          </a:prstGeom>
        </p:spPr>
      </p:pic>
      <p:pic>
        <p:nvPicPr>
          <p:cNvPr id="11" name="Picture 10" descr="A graph of a graph&#10;&#10;Description automatically generated with medium confidence">
            <a:extLst>
              <a:ext uri="{FF2B5EF4-FFF2-40B4-BE49-F238E27FC236}">
                <a16:creationId xmlns:a16="http://schemas.microsoft.com/office/drawing/2014/main" id="{1E361C55-23C8-984C-225C-CED2C2EC6DCE}"/>
              </a:ext>
            </a:extLst>
          </p:cNvPr>
          <p:cNvPicPr>
            <a:picLocks noChangeAspect="1"/>
          </p:cNvPicPr>
          <p:nvPr/>
        </p:nvPicPr>
        <p:blipFill>
          <a:blip r:embed="rId5"/>
          <a:stretch>
            <a:fillRect/>
          </a:stretch>
        </p:blipFill>
        <p:spPr>
          <a:xfrm>
            <a:off x="6501032" y="4573904"/>
            <a:ext cx="4579620" cy="2289810"/>
          </a:xfrm>
          <a:prstGeom prst="rect">
            <a:avLst/>
          </a:prstGeom>
        </p:spPr>
      </p:pic>
    </p:spTree>
    <p:extLst>
      <p:ext uri="{BB962C8B-B14F-4D97-AF65-F5344CB8AC3E}">
        <p14:creationId xmlns:p14="http://schemas.microsoft.com/office/powerpoint/2010/main" val="296182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{4A9F3D20-621E-B747-BBDF-BBEFEC517CD4}tf10001072</Template>
  <TotalTime>671</TotalTime>
  <Words>1776</Words>
  <Application>Microsoft Macintosh PowerPoint</Application>
  <PresentationFormat>Widescreen</PresentationFormat>
  <Paragraphs>139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Wingdings</vt:lpstr>
      <vt:lpstr>Crop</vt:lpstr>
      <vt:lpstr>Analysis of the popularity of reddit posts</vt:lpstr>
      <vt:lpstr>Definitions</vt:lpstr>
      <vt:lpstr>Main Research Questions:</vt:lpstr>
      <vt:lpstr>Data Sets</vt:lpstr>
      <vt:lpstr>Methods</vt:lpstr>
      <vt:lpstr>Popularity and Sentiment</vt:lpstr>
      <vt:lpstr>Popularity and Word count</vt:lpstr>
      <vt:lpstr>Popularity and Creation Time (Monthly)</vt:lpstr>
      <vt:lpstr>Popularity and Creation Time (Daily)</vt:lpstr>
      <vt:lpstr>Popularity and Comments</vt:lpstr>
      <vt:lpstr>Conclusions</vt:lpstr>
      <vt:lpstr>Challenges and Further Research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social contagion</dc:title>
  <dc:creator>Tarr, Eva</dc:creator>
  <cp:lastModifiedBy>Tarr, Eva</cp:lastModifiedBy>
  <cp:revision>33</cp:revision>
  <dcterms:created xsi:type="dcterms:W3CDTF">2023-11-18T03:45:16Z</dcterms:created>
  <dcterms:modified xsi:type="dcterms:W3CDTF">2023-11-22T19:54:37Z</dcterms:modified>
</cp:coreProperties>
</file>