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31"/>
  </p:notesMasterIdLst>
  <p:sldIdLst>
    <p:sldId id="256" r:id="rId2"/>
    <p:sldId id="266" r:id="rId3"/>
    <p:sldId id="257" r:id="rId4"/>
    <p:sldId id="267" r:id="rId5"/>
    <p:sldId id="270" r:id="rId6"/>
    <p:sldId id="269" r:id="rId7"/>
    <p:sldId id="258" r:id="rId8"/>
    <p:sldId id="259" r:id="rId9"/>
    <p:sldId id="261" r:id="rId10"/>
    <p:sldId id="262" r:id="rId11"/>
    <p:sldId id="268" r:id="rId12"/>
    <p:sldId id="273" r:id="rId13"/>
    <p:sldId id="274" r:id="rId14"/>
    <p:sldId id="276" r:id="rId15"/>
    <p:sldId id="277" r:id="rId16"/>
    <p:sldId id="278" r:id="rId17"/>
    <p:sldId id="289" r:id="rId18"/>
    <p:sldId id="290" r:id="rId19"/>
    <p:sldId id="279" r:id="rId20"/>
    <p:sldId id="286" r:id="rId21"/>
    <p:sldId id="281" r:id="rId22"/>
    <p:sldId id="282" r:id="rId23"/>
    <p:sldId id="283" r:id="rId24"/>
    <p:sldId id="285" r:id="rId25"/>
    <p:sldId id="284" r:id="rId26"/>
    <p:sldId id="263" r:id="rId27"/>
    <p:sldId id="265" r:id="rId28"/>
    <p:sldId id="288" r:id="rId29"/>
    <p:sldId id="26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05"/>
    <p:restoredTop sz="77599"/>
  </p:normalViewPr>
  <p:slideViewPr>
    <p:cSldViewPr snapToGrid="0">
      <p:cViewPr varScale="1">
        <p:scale>
          <a:sx n="95" d="100"/>
          <a:sy n="95" d="100"/>
        </p:scale>
        <p:origin x="1454" y="58"/>
      </p:cViewPr>
      <p:guideLst/>
    </p:cSldViewPr>
  </p:slideViewPr>
  <p:notesTextViewPr>
    <p:cViewPr>
      <p:scale>
        <a:sx n="85" d="100"/>
        <a:sy n="8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93E851-75BE-49FB-A50D-2DB3F918CCAD}"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A9CE3DCC-A53B-4196-A356-456E9B27FB53}">
      <dgm:prSet/>
      <dgm:spPr/>
      <dgm:t>
        <a:bodyPr/>
        <a:lstStyle/>
        <a:p>
          <a:r>
            <a:rPr lang="en-US" baseline="0" dirty="0"/>
            <a:t>Popularity</a:t>
          </a:r>
          <a:endParaRPr lang="en-US" dirty="0"/>
        </a:p>
      </dgm:t>
    </dgm:pt>
    <dgm:pt modelId="{76897719-EDA4-47F9-A57E-6A7014F9CD4D}" type="parTrans" cxnId="{76D3B7E6-8B5D-4817-9ECC-05BB0E489197}">
      <dgm:prSet/>
      <dgm:spPr/>
      <dgm:t>
        <a:bodyPr/>
        <a:lstStyle/>
        <a:p>
          <a:endParaRPr lang="en-US"/>
        </a:p>
      </dgm:t>
    </dgm:pt>
    <dgm:pt modelId="{95D7EC45-FB31-4CA7-80C3-D428BA6A9957}" type="sibTrans" cxnId="{76D3B7E6-8B5D-4817-9ECC-05BB0E489197}">
      <dgm:prSet/>
      <dgm:spPr/>
      <dgm:t>
        <a:bodyPr/>
        <a:lstStyle/>
        <a:p>
          <a:endParaRPr lang="en-US"/>
        </a:p>
      </dgm:t>
    </dgm:pt>
    <dgm:pt modelId="{38B1E0BA-1D26-496D-8436-37ABA557C9A3}">
      <dgm:prSet/>
      <dgm:spPr/>
      <dgm:t>
        <a:bodyPr/>
        <a:lstStyle/>
        <a:p>
          <a:r>
            <a:rPr lang="en-US" i="1" baseline="0"/>
            <a:t>In the terms of this study, we will be defining popularity as the number of likes on a particular post or comment. The greater the number of likes the greater the popularity.</a:t>
          </a:r>
          <a:endParaRPr lang="en-US"/>
        </a:p>
      </dgm:t>
    </dgm:pt>
    <dgm:pt modelId="{CD9F1892-C2A3-4456-86A8-9F0BDEE1C1F1}" type="parTrans" cxnId="{50AB5AA4-FD5F-408E-9E32-942914FB18CD}">
      <dgm:prSet/>
      <dgm:spPr/>
      <dgm:t>
        <a:bodyPr/>
        <a:lstStyle/>
        <a:p>
          <a:endParaRPr lang="en-US"/>
        </a:p>
      </dgm:t>
    </dgm:pt>
    <dgm:pt modelId="{77ECF34E-59EF-4DCC-8B21-D7B831E0C1B5}" type="sibTrans" cxnId="{50AB5AA4-FD5F-408E-9E32-942914FB18CD}">
      <dgm:prSet/>
      <dgm:spPr/>
      <dgm:t>
        <a:bodyPr/>
        <a:lstStyle/>
        <a:p>
          <a:endParaRPr lang="en-US"/>
        </a:p>
      </dgm:t>
    </dgm:pt>
    <dgm:pt modelId="{D609CD81-1C1F-4CCD-980F-F608AAF68E56}">
      <dgm:prSet/>
      <dgm:spPr/>
      <dgm:t>
        <a:bodyPr/>
        <a:lstStyle/>
        <a:p>
          <a:r>
            <a:rPr lang="en-US" baseline="0"/>
            <a:t>Reddit</a:t>
          </a:r>
          <a:endParaRPr lang="en-US"/>
        </a:p>
      </dgm:t>
    </dgm:pt>
    <dgm:pt modelId="{3C108FD1-24E1-4917-9124-AAF79B4A4C7E}" type="parTrans" cxnId="{2FA4830E-C3C4-4D8C-89F4-88AB0ABAA84D}">
      <dgm:prSet/>
      <dgm:spPr/>
      <dgm:t>
        <a:bodyPr/>
        <a:lstStyle/>
        <a:p>
          <a:endParaRPr lang="en-US"/>
        </a:p>
      </dgm:t>
    </dgm:pt>
    <dgm:pt modelId="{B9254732-13B3-47C6-B033-FD4AF0DAFFC6}" type="sibTrans" cxnId="{2FA4830E-C3C4-4D8C-89F4-88AB0ABAA84D}">
      <dgm:prSet/>
      <dgm:spPr/>
      <dgm:t>
        <a:bodyPr/>
        <a:lstStyle/>
        <a:p>
          <a:endParaRPr lang="en-US"/>
        </a:p>
      </dgm:t>
    </dgm:pt>
    <dgm:pt modelId="{A052CADF-458E-4D72-BAA7-5720027AC038}">
      <dgm:prSet/>
      <dgm:spPr/>
      <dgm:t>
        <a:bodyPr/>
        <a:lstStyle/>
        <a:p>
          <a:r>
            <a:rPr lang="en-US" i="1" baseline="0"/>
            <a:t>Reddit is a social media platform where users can post texts, images and videos. </a:t>
          </a:r>
          <a:endParaRPr lang="en-US"/>
        </a:p>
      </dgm:t>
    </dgm:pt>
    <dgm:pt modelId="{535AE066-E0E4-4046-8E74-A2252B3ADE7D}" type="parTrans" cxnId="{BF396DAE-1B0B-4E33-A6F0-B35F3682EDB8}">
      <dgm:prSet/>
      <dgm:spPr/>
      <dgm:t>
        <a:bodyPr/>
        <a:lstStyle/>
        <a:p>
          <a:endParaRPr lang="en-US"/>
        </a:p>
      </dgm:t>
    </dgm:pt>
    <dgm:pt modelId="{DA36210C-C085-42B9-AF81-BB129A506581}" type="sibTrans" cxnId="{BF396DAE-1B0B-4E33-A6F0-B35F3682EDB8}">
      <dgm:prSet/>
      <dgm:spPr/>
      <dgm:t>
        <a:bodyPr/>
        <a:lstStyle/>
        <a:p>
          <a:endParaRPr lang="en-US"/>
        </a:p>
      </dgm:t>
    </dgm:pt>
    <dgm:pt modelId="{3F3C87F1-FA0E-4DE8-AFBF-27181E4C5CE6}">
      <dgm:prSet/>
      <dgm:spPr/>
      <dgm:t>
        <a:bodyPr/>
        <a:lstStyle/>
        <a:p>
          <a:r>
            <a:rPr lang="en-US" baseline="0"/>
            <a:t>Sentiment</a:t>
          </a:r>
          <a:endParaRPr lang="en-US"/>
        </a:p>
      </dgm:t>
    </dgm:pt>
    <dgm:pt modelId="{A54BF6FC-8D17-44E7-9974-F2D08623C723}" type="parTrans" cxnId="{1445A473-EB81-4A1E-B6B9-00905A31252B}">
      <dgm:prSet/>
      <dgm:spPr/>
      <dgm:t>
        <a:bodyPr/>
        <a:lstStyle/>
        <a:p>
          <a:endParaRPr lang="en-US"/>
        </a:p>
      </dgm:t>
    </dgm:pt>
    <dgm:pt modelId="{8D3EA50E-D7D7-4AF9-AF68-9CEBBE34FB38}" type="sibTrans" cxnId="{1445A473-EB81-4A1E-B6B9-00905A31252B}">
      <dgm:prSet/>
      <dgm:spPr/>
      <dgm:t>
        <a:bodyPr/>
        <a:lstStyle/>
        <a:p>
          <a:endParaRPr lang="en-US"/>
        </a:p>
      </dgm:t>
    </dgm:pt>
    <dgm:pt modelId="{2E8560B1-DCF8-400F-AE99-42636FC4B043}">
      <dgm:prSet/>
      <dgm:spPr/>
      <dgm:t>
        <a:bodyPr/>
        <a:lstStyle/>
        <a:p>
          <a:r>
            <a:rPr lang="en-US" i="1" baseline="0"/>
            <a:t>Sentiment of a post is the attributed emotional tone or attitude that is expressed by the author in the post. It determines if the post has a positive, neutral, or negative sentiment. </a:t>
          </a:r>
          <a:endParaRPr lang="en-US"/>
        </a:p>
      </dgm:t>
    </dgm:pt>
    <dgm:pt modelId="{E8C7779E-0E82-4719-96D2-FEC52BB7983F}" type="parTrans" cxnId="{CC4805AE-84C4-4E3B-B036-AE41C53F9DB0}">
      <dgm:prSet/>
      <dgm:spPr/>
      <dgm:t>
        <a:bodyPr/>
        <a:lstStyle/>
        <a:p>
          <a:endParaRPr lang="en-US"/>
        </a:p>
      </dgm:t>
    </dgm:pt>
    <dgm:pt modelId="{BDB51FF3-6190-4D77-9030-5858CE744C88}" type="sibTrans" cxnId="{CC4805AE-84C4-4E3B-B036-AE41C53F9DB0}">
      <dgm:prSet/>
      <dgm:spPr/>
      <dgm:t>
        <a:bodyPr/>
        <a:lstStyle/>
        <a:p>
          <a:endParaRPr lang="en-US"/>
        </a:p>
      </dgm:t>
    </dgm:pt>
    <dgm:pt modelId="{9109C19D-8894-4312-99B8-ADF3B5CD734E}" type="pres">
      <dgm:prSet presAssocID="{FA93E851-75BE-49FB-A50D-2DB3F918CCAD}" presName="root" presStyleCnt="0">
        <dgm:presLayoutVars>
          <dgm:dir/>
          <dgm:resizeHandles val="exact"/>
        </dgm:presLayoutVars>
      </dgm:prSet>
      <dgm:spPr/>
    </dgm:pt>
    <dgm:pt modelId="{C092271D-3A50-4938-9881-F27BF7D37771}" type="pres">
      <dgm:prSet presAssocID="{A9CE3DCC-A53B-4196-A356-456E9B27FB53}" presName="compNode" presStyleCnt="0"/>
      <dgm:spPr/>
    </dgm:pt>
    <dgm:pt modelId="{76282CE9-2281-4A0D-87BF-31F61DA852CE}" type="pres">
      <dgm:prSet presAssocID="{A9CE3DCC-A53B-4196-A356-456E9B27FB53}" presName="bgRect" presStyleLbl="bgShp" presStyleIdx="0" presStyleCnt="3"/>
      <dgm:spPr/>
    </dgm:pt>
    <dgm:pt modelId="{119F9673-21D6-4148-87FF-24B67A3F4A59}" type="pres">
      <dgm:prSet presAssocID="{A9CE3DCC-A53B-4196-A356-456E9B27FB5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umbs Up Sign"/>
        </a:ext>
      </dgm:extLst>
    </dgm:pt>
    <dgm:pt modelId="{C41ACC53-75C3-46F5-A7C5-6639BD26EE3F}" type="pres">
      <dgm:prSet presAssocID="{A9CE3DCC-A53B-4196-A356-456E9B27FB53}" presName="spaceRect" presStyleCnt="0"/>
      <dgm:spPr/>
    </dgm:pt>
    <dgm:pt modelId="{9F7A65DE-3B8A-49B7-BAE0-5047F9B50B3A}" type="pres">
      <dgm:prSet presAssocID="{A9CE3DCC-A53B-4196-A356-456E9B27FB53}" presName="parTx" presStyleLbl="revTx" presStyleIdx="0" presStyleCnt="6">
        <dgm:presLayoutVars>
          <dgm:chMax val="0"/>
          <dgm:chPref val="0"/>
        </dgm:presLayoutVars>
      </dgm:prSet>
      <dgm:spPr/>
    </dgm:pt>
    <dgm:pt modelId="{81E5CA2A-FD8D-454C-AEF3-4029CE1D0795}" type="pres">
      <dgm:prSet presAssocID="{A9CE3DCC-A53B-4196-A356-456E9B27FB53}" presName="desTx" presStyleLbl="revTx" presStyleIdx="1" presStyleCnt="6">
        <dgm:presLayoutVars/>
      </dgm:prSet>
      <dgm:spPr/>
    </dgm:pt>
    <dgm:pt modelId="{6C9C317C-E546-4046-BEF8-1B7BCCFDAE71}" type="pres">
      <dgm:prSet presAssocID="{95D7EC45-FB31-4CA7-80C3-D428BA6A9957}" presName="sibTrans" presStyleCnt="0"/>
      <dgm:spPr/>
    </dgm:pt>
    <dgm:pt modelId="{A2667CF6-7393-4886-A750-C38AE69A7D59}" type="pres">
      <dgm:prSet presAssocID="{D609CD81-1C1F-4CCD-980F-F608AAF68E56}" presName="compNode" presStyleCnt="0"/>
      <dgm:spPr/>
    </dgm:pt>
    <dgm:pt modelId="{1FCA9592-A84A-4994-A73C-10C3846037E6}" type="pres">
      <dgm:prSet presAssocID="{D609CD81-1C1F-4CCD-980F-F608AAF68E56}" presName="bgRect" presStyleLbl="bgShp" presStyleIdx="1" presStyleCnt="3"/>
      <dgm:spPr/>
    </dgm:pt>
    <dgm:pt modelId="{182360C4-924B-475C-99B4-EC377A4F2E1C}" type="pres">
      <dgm:prSet presAssocID="{D609CD81-1C1F-4CCD-980F-F608AAF68E5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odcast"/>
        </a:ext>
      </dgm:extLst>
    </dgm:pt>
    <dgm:pt modelId="{6CA6875C-9724-4FFE-8D2A-278287EC7860}" type="pres">
      <dgm:prSet presAssocID="{D609CD81-1C1F-4CCD-980F-F608AAF68E56}" presName="spaceRect" presStyleCnt="0"/>
      <dgm:spPr/>
    </dgm:pt>
    <dgm:pt modelId="{17115ECE-D950-420E-BEF3-2DF29E3F59BD}" type="pres">
      <dgm:prSet presAssocID="{D609CD81-1C1F-4CCD-980F-F608AAF68E56}" presName="parTx" presStyleLbl="revTx" presStyleIdx="2" presStyleCnt="6">
        <dgm:presLayoutVars>
          <dgm:chMax val="0"/>
          <dgm:chPref val="0"/>
        </dgm:presLayoutVars>
      </dgm:prSet>
      <dgm:spPr/>
    </dgm:pt>
    <dgm:pt modelId="{6496824A-93F3-4B13-8A9F-3402AAB14404}" type="pres">
      <dgm:prSet presAssocID="{D609CD81-1C1F-4CCD-980F-F608AAF68E56}" presName="desTx" presStyleLbl="revTx" presStyleIdx="3" presStyleCnt="6">
        <dgm:presLayoutVars/>
      </dgm:prSet>
      <dgm:spPr/>
    </dgm:pt>
    <dgm:pt modelId="{025E1F77-5CB3-4777-8DB1-43A0320C3155}" type="pres">
      <dgm:prSet presAssocID="{B9254732-13B3-47C6-B033-FD4AF0DAFFC6}" presName="sibTrans" presStyleCnt="0"/>
      <dgm:spPr/>
    </dgm:pt>
    <dgm:pt modelId="{73A44062-1C61-41AB-9A95-2567A25FD3D6}" type="pres">
      <dgm:prSet presAssocID="{3F3C87F1-FA0E-4DE8-AFBF-27181E4C5CE6}" presName="compNode" presStyleCnt="0"/>
      <dgm:spPr/>
    </dgm:pt>
    <dgm:pt modelId="{B4C78F55-4095-44FD-B4B6-1B1468360D46}" type="pres">
      <dgm:prSet presAssocID="{3F3C87F1-FA0E-4DE8-AFBF-27181E4C5CE6}" presName="bgRect" presStyleLbl="bgShp" presStyleIdx="2" presStyleCnt="3"/>
      <dgm:spPr/>
    </dgm:pt>
    <dgm:pt modelId="{896C4FC5-7F9E-42FA-863B-48BCC540152C}" type="pres">
      <dgm:prSet presAssocID="{3F3C87F1-FA0E-4DE8-AFBF-27181E4C5CE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ngue Face with Solid Fill"/>
        </a:ext>
      </dgm:extLst>
    </dgm:pt>
    <dgm:pt modelId="{FB5D8FF4-90C8-478A-9F57-2CD0B19C6691}" type="pres">
      <dgm:prSet presAssocID="{3F3C87F1-FA0E-4DE8-AFBF-27181E4C5CE6}" presName="spaceRect" presStyleCnt="0"/>
      <dgm:spPr/>
    </dgm:pt>
    <dgm:pt modelId="{BD4C8D02-4E17-4A32-827E-7E7BFAEA1028}" type="pres">
      <dgm:prSet presAssocID="{3F3C87F1-FA0E-4DE8-AFBF-27181E4C5CE6}" presName="parTx" presStyleLbl="revTx" presStyleIdx="4" presStyleCnt="6">
        <dgm:presLayoutVars>
          <dgm:chMax val="0"/>
          <dgm:chPref val="0"/>
        </dgm:presLayoutVars>
      </dgm:prSet>
      <dgm:spPr/>
    </dgm:pt>
    <dgm:pt modelId="{66FB3C9D-D429-4A3D-8191-C064A1C86411}" type="pres">
      <dgm:prSet presAssocID="{3F3C87F1-FA0E-4DE8-AFBF-27181E4C5CE6}" presName="desTx" presStyleLbl="revTx" presStyleIdx="5" presStyleCnt="6">
        <dgm:presLayoutVars/>
      </dgm:prSet>
      <dgm:spPr/>
    </dgm:pt>
  </dgm:ptLst>
  <dgm:cxnLst>
    <dgm:cxn modelId="{2FA4830E-C3C4-4D8C-89F4-88AB0ABAA84D}" srcId="{FA93E851-75BE-49FB-A50D-2DB3F918CCAD}" destId="{D609CD81-1C1F-4CCD-980F-F608AAF68E56}" srcOrd="1" destOrd="0" parTransId="{3C108FD1-24E1-4917-9124-AAF79B4A4C7E}" sibTransId="{B9254732-13B3-47C6-B033-FD4AF0DAFFC6}"/>
    <dgm:cxn modelId="{CB738618-7296-42CC-99D6-B7223B08A85F}" type="presOf" srcId="{A052CADF-458E-4D72-BAA7-5720027AC038}" destId="{6496824A-93F3-4B13-8A9F-3402AAB14404}" srcOrd="0" destOrd="0" presId="urn:microsoft.com/office/officeart/2018/2/layout/IconVerticalSolidList"/>
    <dgm:cxn modelId="{ADBFC264-8D4E-4473-9FFD-F88BD0D76A97}" type="presOf" srcId="{FA93E851-75BE-49FB-A50D-2DB3F918CCAD}" destId="{9109C19D-8894-4312-99B8-ADF3B5CD734E}" srcOrd="0" destOrd="0" presId="urn:microsoft.com/office/officeart/2018/2/layout/IconVerticalSolidList"/>
    <dgm:cxn modelId="{1445A473-EB81-4A1E-B6B9-00905A31252B}" srcId="{FA93E851-75BE-49FB-A50D-2DB3F918CCAD}" destId="{3F3C87F1-FA0E-4DE8-AFBF-27181E4C5CE6}" srcOrd="2" destOrd="0" parTransId="{A54BF6FC-8D17-44E7-9974-F2D08623C723}" sibTransId="{8D3EA50E-D7D7-4AF9-AF68-9CEBBE34FB38}"/>
    <dgm:cxn modelId="{70E9B57E-06D9-4CE3-A966-411B2CEC6D8C}" type="presOf" srcId="{A9CE3DCC-A53B-4196-A356-456E9B27FB53}" destId="{9F7A65DE-3B8A-49B7-BAE0-5047F9B50B3A}" srcOrd="0" destOrd="0" presId="urn:microsoft.com/office/officeart/2018/2/layout/IconVerticalSolidList"/>
    <dgm:cxn modelId="{815B5282-6D8D-4AB6-B782-78A40EDF8A71}" type="presOf" srcId="{D609CD81-1C1F-4CCD-980F-F608AAF68E56}" destId="{17115ECE-D950-420E-BEF3-2DF29E3F59BD}" srcOrd="0" destOrd="0" presId="urn:microsoft.com/office/officeart/2018/2/layout/IconVerticalSolidList"/>
    <dgm:cxn modelId="{50AB5AA4-FD5F-408E-9E32-942914FB18CD}" srcId="{A9CE3DCC-A53B-4196-A356-456E9B27FB53}" destId="{38B1E0BA-1D26-496D-8436-37ABA557C9A3}" srcOrd="0" destOrd="0" parTransId="{CD9F1892-C2A3-4456-86A8-9F0BDEE1C1F1}" sibTransId="{77ECF34E-59EF-4DCC-8B21-D7B831E0C1B5}"/>
    <dgm:cxn modelId="{CC4805AE-84C4-4E3B-B036-AE41C53F9DB0}" srcId="{3F3C87F1-FA0E-4DE8-AFBF-27181E4C5CE6}" destId="{2E8560B1-DCF8-400F-AE99-42636FC4B043}" srcOrd="0" destOrd="0" parTransId="{E8C7779E-0E82-4719-96D2-FEC52BB7983F}" sibTransId="{BDB51FF3-6190-4D77-9030-5858CE744C88}"/>
    <dgm:cxn modelId="{BF396DAE-1B0B-4E33-A6F0-B35F3682EDB8}" srcId="{D609CD81-1C1F-4CCD-980F-F608AAF68E56}" destId="{A052CADF-458E-4D72-BAA7-5720027AC038}" srcOrd="0" destOrd="0" parTransId="{535AE066-E0E4-4046-8E74-A2252B3ADE7D}" sibTransId="{DA36210C-C085-42B9-AF81-BB129A506581}"/>
    <dgm:cxn modelId="{921ABEB4-C287-1C4A-B581-DCE4F4D798FF}" type="presOf" srcId="{38B1E0BA-1D26-496D-8436-37ABA557C9A3}" destId="{81E5CA2A-FD8D-454C-AEF3-4029CE1D0795}" srcOrd="0" destOrd="0" presId="urn:microsoft.com/office/officeart/2018/2/layout/IconVerticalSolidList"/>
    <dgm:cxn modelId="{EF102BBD-29D9-4F9B-896E-C344BECAFF1A}" type="presOf" srcId="{2E8560B1-DCF8-400F-AE99-42636FC4B043}" destId="{66FB3C9D-D429-4A3D-8191-C064A1C86411}" srcOrd="0" destOrd="0" presId="urn:microsoft.com/office/officeart/2018/2/layout/IconVerticalSolidList"/>
    <dgm:cxn modelId="{76D3B7E6-8B5D-4817-9ECC-05BB0E489197}" srcId="{FA93E851-75BE-49FB-A50D-2DB3F918CCAD}" destId="{A9CE3DCC-A53B-4196-A356-456E9B27FB53}" srcOrd="0" destOrd="0" parTransId="{76897719-EDA4-47F9-A57E-6A7014F9CD4D}" sibTransId="{95D7EC45-FB31-4CA7-80C3-D428BA6A9957}"/>
    <dgm:cxn modelId="{698DFBFF-B148-4B09-83A5-7A5622BDE533}" type="presOf" srcId="{3F3C87F1-FA0E-4DE8-AFBF-27181E4C5CE6}" destId="{BD4C8D02-4E17-4A32-827E-7E7BFAEA1028}" srcOrd="0" destOrd="0" presId="urn:microsoft.com/office/officeart/2018/2/layout/IconVerticalSolidList"/>
    <dgm:cxn modelId="{0EAADC06-606F-48A0-B9AE-F24E1813D264}" type="presParOf" srcId="{9109C19D-8894-4312-99B8-ADF3B5CD734E}" destId="{C092271D-3A50-4938-9881-F27BF7D37771}" srcOrd="0" destOrd="0" presId="urn:microsoft.com/office/officeart/2018/2/layout/IconVerticalSolidList"/>
    <dgm:cxn modelId="{B480898B-4E26-4DDE-AA86-EF1DB143391A}" type="presParOf" srcId="{C092271D-3A50-4938-9881-F27BF7D37771}" destId="{76282CE9-2281-4A0D-87BF-31F61DA852CE}" srcOrd="0" destOrd="0" presId="urn:microsoft.com/office/officeart/2018/2/layout/IconVerticalSolidList"/>
    <dgm:cxn modelId="{D6392F42-8C07-4660-AEEE-4126039B3AA8}" type="presParOf" srcId="{C092271D-3A50-4938-9881-F27BF7D37771}" destId="{119F9673-21D6-4148-87FF-24B67A3F4A59}" srcOrd="1" destOrd="0" presId="urn:microsoft.com/office/officeart/2018/2/layout/IconVerticalSolidList"/>
    <dgm:cxn modelId="{D5B9E39C-29D2-4A49-AB01-5785911CB5B1}" type="presParOf" srcId="{C092271D-3A50-4938-9881-F27BF7D37771}" destId="{C41ACC53-75C3-46F5-A7C5-6639BD26EE3F}" srcOrd="2" destOrd="0" presId="urn:microsoft.com/office/officeart/2018/2/layout/IconVerticalSolidList"/>
    <dgm:cxn modelId="{AD578461-DCE4-4C4A-9F4A-E3FD29D7F87D}" type="presParOf" srcId="{C092271D-3A50-4938-9881-F27BF7D37771}" destId="{9F7A65DE-3B8A-49B7-BAE0-5047F9B50B3A}" srcOrd="3" destOrd="0" presId="urn:microsoft.com/office/officeart/2018/2/layout/IconVerticalSolidList"/>
    <dgm:cxn modelId="{B4D08797-72D5-ED44-998D-61D0EE6B8DB5}" type="presParOf" srcId="{C092271D-3A50-4938-9881-F27BF7D37771}" destId="{81E5CA2A-FD8D-454C-AEF3-4029CE1D0795}" srcOrd="4" destOrd="0" presId="urn:microsoft.com/office/officeart/2018/2/layout/IconVerticalSolidList"/>
    <dgm:cxn modelId="{B76D407F-6FB9-4FF6-BBBE-29555A4A5F95}" type="presParOf" srcId="{9109C19D-8894-4312-99B8-ADF3B5CD734E}" destId="{6C9C317C-E546-4046-BEF8-1B7BCCFDAE71}" srcOrd="1" destOrd="0" presId="urn:microsoft.com/office/officeart/2018/2/layout/IconVerticalSolidList"/>
    <dgm:cxn modelId="{5D60791E-02A2-4600-B737-239AB0BDDDB1}" type="presParOf" srcId="{9109C19D-8894-4312-99B8-ADF3B5CD734E}" destId="{A2667CF6-7393-4886-A750-C38AE69A7D59}" srcOrd="2" destOrd="0" presId="urn:microsoft.com/office/officeart/2018/2/layout/IconVerticalSolidList"/>
    <dgm:cxn modelId="{795D9D7A-7F56-49F5-B6B2-A38A90D46F82}" type="presParOf" srcId="{A2667CF6-7393-4886-A750-C38AE69A7D59}" destId="{1FCA9592-A84A-4994-A73C-10C3846037E6}" srcOrd="0" destOrd="0" presId="urn:microsoft.com/office/officeart/2018/2/layout/IconVerticalSolidList"/>
    <dgm:cxn modelId="{742F7D65-CA89-4D56-8751-49A2475FEA3D}" type="presParOf" srcId="{A2667CF6-7393-4886-A750-C38AE69A7D59}" destId="{182360C4-924B-475C-99B4-EC377A4F2E1C}" srcOrd="1" destOrd="0" presId="urn:microsoft.com/office/officeart/2018/2/layout/IconVerticalSolidList"/>
    <dgm:cxn modelId="{8660B58E-9B4E-4E69-AE41-C900D7478157}" type="presParOf" srcId="{A2667CF6-7393-4886-A750-C38AE69A7D59}" destId="{6CA6875C-9724-4FFE-8D2A-278287EC7860}" srcOrd="2" destOrd="0" presId="urn:microsoft.com/office/officeart/2018/2/layout/IconVerticalSolidList"/>
    <dgm:cxn modelId="{D74789E7-42C8-46B3-97F0-2AD1F2B51B75}" type="presParOf" srcId="{A2667CF6-7393-4886-A750-C38AE69A7D59}" destId="{17115ECE-D950-420E-BEF3-2DF29E3F59BD}" srcOrd="3" destOrd="0" presId="urn:microsoft.com/office/officeart/2018/2/layout/IconVerticalSolidList"/>
    <dgm:cxn modelId="{D2D0F4D1-7989-458B-89B3-DC8A60411E8E}" type="presParOf" srcId="{A2667CF6-7393-4886-A750-C38AE69A7D59}" destId="{6496824A-93F3-4B13-8A9F-3402AAB14404}" srcOrd="4" destOrd="0" presId="urn:microsoft.com/office/officeart/2018/2/layout/IconVerticalSolidList"/>
    <dgm:cxn modelId="{3F50CE75-5335-4291-8501-D6FA2786DA36}" type="presParOf" srcId="{9109C19D-8894-4312-99B8-ADF3B5CD734E}" destId="{025E1F77-5CB3-4777-8DB1-43A0320C3155}" srcOrd="3" destOrd="0" presId="urn:microsoft.com/office/officeart/2018/2/layout/IconVerticalSolidList"/>
    <dgm:cxn modelId="{2883042A-CC08-4FF6-8C96-E93EF37A148E}" type="presParOf" srcId="{9109C19D-8894-4312-99B8-ADF3B5CD734E}" destId="{73A44062-1C61-41AB-9A95-2567A25FD3D6}" srcOrd="4" destOrd="0" presId="urn:microsoft.com/office/officeart/2018/2/layout/IconVerticalSolidList"/>
    <dgm:cxn modelId="{1D6DD173-FAF4-4BEB-A2AC-5165E0238A2D}" type="presParOf" srcId="{73A44062-1C61-41AB-9A95-2567A25FD3D6}" destId="{B4C78F55-4095-44FD-B4B6-1B1468360D46}" srcOrd="0" destOrd="0" presId="urn:microsoft.com/office/officeart/2018/2/layout/IconVerticalSolidList"/>
    <dgm:cxn modelId="{CFD2583A-0AED-46AE-B336-91D0E5662947}" type="presParOf" srcId="{73A44062-1C61-41AB-9A95-2567A25FD3D6}" destId="{896C4FC5-7F9E-42FA-863B-48BCC540152C}" srcOrd="1" destOrd="0" presId="urn:microsoft.com/office/officeart/2018/2/layout/IconVerticalSolidList"/>
    <dgm:cxn modelId="{38AFFF23-F030-4E4C-929A-D09E87630F4F}" type="presParOf" srcId="{73A44062-1C61-41AB-9A95-2567A25FD3D6}" destId="{FB5D8FF4-90C8-478A-9F57-2CD0B19C6691}" srcOrd="2" destOrd="0" presId="urn:microsoft.com/office/officeart/2018/2/layout/IconVerticalSolidList"/>
    <dgm:cxn modelId="{705F5F73-11A3-4CFC-823B-0D947121B619}" type="presParOf" srcId="{73A44062-1C61-41AB-9A95-2567A25FD3D6}" destId="{BD4C8D02-4E17-4A32-827E-7E7BFAEA1028}" srcOrd="3" destOrd="0" presId="urn:microsoft.com/office/officeart/2018/2/layout/IconVerticalSolidList"/>
    <dgm:cxn modelId="{E7A1BCE3-042A-4828-9029-F977004ECF1E}" type="presParOf" srcId="{73A44062-1C61-41AB-9A95-2567A25FD3D6}" destId="{66FB3C9D-D429-4A3D-8191-C064A1C86411}"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31FF54-891A-4830-AFFB-334E49A4AAE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89E37DF-15D3-4BFA-A27B-EB1550611BD6}">
      <dgm:prSet/>
      <dgm:spPr/>
      <dgm:t>
        <a:bodyPr/>
        <a:lstStyle/>
        <a:p>
          <a:pPr>
            <a:lnSpc>
              <a:spcPct val="100000"/>
            </a:lnSpc>
          </a:pPr>
          <a:r>
            <a:rPr lang="en-US" baseline="0" dirty="0"/>
            <a:t>Does the sentiment of a comment result in greater popularity?</a:t>
          </a:r>
          <a:endParaRPr lang="en-US" dirty="0"/>
        </a:p>
      </dgm:t>
    </dgm:pt>
    <dgm:pt modelId="{27962278-7788-48D6-A0C0-C28B55E3ECFC}" type="parTrans" cxnId="{1E1B2CF4-C0FB-476D-9839-B85C73FF0BE4}">
      <dgm:prSet/>
      <dgm:spPr/>
      <dgm:t>
        <a:bodyPr/>
        <a:lstStyle/>
        <a:p>
          <a:endParaRPr lang="en-US"/>
        </a:p>
      </dgm:t>
    </dgm:pt>
    <dgm:pt modelId="{8514B35A-F462-4FC9-B638-4E0F4DB02D89}" type="sibTrans" cxnId="{1E1B2CF4-C0FB-476D-9839-B85C73FF0BE4}">
      <dgm:prSet/>
      <dgm:spPr/>
      <dgm:t>
        <a:bodyPr/>
        <a:lstStyle/>
        <a:p>
          <a:endParaRPr lang="en-US"/>
        </a:p>
      </dgm:t>
    </dgm:pt>
    <dgm:pt modelId="{12038C88-A607-4490-BFD2-11DADBB6EF55}">
      <dgm:prSet/>
      <dgm:spPr/>
      <dgm:t>
        <a:bodyPr/>
        <a:lstStyle/>
        <a:p>
          <a:pPr>
            <a:lnSpc>
              <a:spcPct val="100000"/>
            </a:lnSpc>
          </a:pPr>
          <a:r>
            <a:rPr lang="en-US" baseline="0" dirty="0"/>
            <a:t>Does the number of words in a comment result in greater popularity? </a:t>
          </a:r>
          <a:endParaRPr lang="en-US" dirty="0"/>
        </a:p>
      </dgm:t>
    </dgm:pt>
    <dgm:pt modelId="{020E569C-76D0-49FF-A84A-C501C035BBA8}" type="parTrans" cxnId="{5268119B-7EF5-41E1-91CD-943FA8F9CC04}">
      <dgm:prSet/>
      <dgm:spPr/>
      <dgm:t>
        <a:bodyPr/>
        <a:lstStyle/>
        <a:p>
          <a:endParaRPr lang="en-US"/>
        </a:p>
      </dgm:t>
    </dgm:pt>
    <dgm:pt modelId="{088044AC-3A7C-40B8-B13F-A560E91B7B09}" type="sibTrans" cxnId="{5268119B-7EF5-41E1-91CD-943FA8F9CC04}">
      <dgm:prSet/>
      <dgm:spPr/>
      <dgm:t>
        <a:bodyPr/>
        <a:lstStyle/>
        <a:p>
          <a:endParaRPr lang="en-US"/>
        </a:p>
      </dgm:t>
    </dgm:pt>
    <dgm:pt modelId="{FE88BB34-B538-4B31-85EA-72675A4B7DD0}">
      <dgm:prSet/>
      <dgm:spPr/>
      <dgm:t>
        <a:bodyPr/>
        <a:lstStyle/>
        <a:p>
          <a:pPr>
            <a:lnSpc>
              <a:spcPct val="100000"/>
            </a:lnSpc>
          </a:pPr>
          <a:r>
            <a:rPr lang="en-US" baseline="0" dirty="0"/>
            <a:t>Do post who have more comments become more popular?</a:t>
          </a:r>
          <a:endParaRPr lang="en-US" dirty="0"/>
        </a:p>
      </dgm:t>
    </dgm:pt>
    <dgm:pt modelId="{2E4362E8-C7D5-4CCF-9984-20F49FB32220}" type="parTrans" cxnId="{CFEEC21A-D913-4583-B048-CF0CBE4E14B5}">
      <dgm:prSet/>
      <dgm:spPr/>
      <dgm:t>
        <a:bodyPr/>
        <a:lstStyle/>
        <a:p>
          <a:endParaRPr lang="en-US"/>
        </a:p>
      </dgm:t>
    </dgm:pt>
    <dgm:pt modelId="{B3A8242A-F194-40ED-8CAB-8B162E82A85D}" type="sibTrans" cxnId="{CFEEC21A-D913-4583-B048-CF0CBE4E14B5}">
      <dgm:prSet/>
      <dgm:spPr/>
      <dgm:t>
        <a:bodyPr/>
        <a:lstStyle/>
        <a:p>
          <a:endParaRPr lang="en-US"/>
        </a:p>
      </dgm:t>
    </dgm:pt>
    <dgm:pt modelId="{99370BB2-2F4C-4FF6-B033-039F856C17C1}">
      <dgm:prSet/>
      <dgm:spPr/>
      <dgm:t>
        <a:bodyPr/>
        <a:lstStyle/>
        <a:p>
          <a:pPr>
            <a:lnSpc>
              <a:spcPct val="100000"/>
            </a:lnSpc>
          </a:pPr>
          <a:r>
            <a:rPr lang="en-US" baseline="0"/>
            <a:t>Does the time of creation of a post effect its popularity?</a:t>
          </a:r>
          <a:endParaRPr lang="en-US"/>
        </a:p>
      </dgm:t>
    </dgm:pt>
    <dgm:pt modelId="{5ADD8553-20A0-4782-82CD-CFF7E3FB1180}" type="parTrans" cxnId="{2645A4A9-E217-41D3-A301-343443907603}">
      <dgm:prSet/>
      <dgm:spPr/>
      <dgm:t>
        <a:bodyPr/>
        <a:lstStyle/>
        <a:p>
          <a:endParaRPr lang="en-US"/>
        </a:p>
      </dgm:t>
    </dgm:pt>
    <dgm:pt modelId="{8D62C331-468A-4BA2-8C3E-AC0FD835554B}" type="sibTrans" cxnId="{2645A4A9-E217-41D3-A301-343443907603}">
      <dgm:prSet/>
      <dgm:spPr/>
      <dgm:t>
        <a:bodyPr/>
        <a:lstStyle/>
        <a:p>
          <a:endParaRPr lang="en-US"/>
        </a:p>
      </dgm:t>
    </dgm:pt>
    <dgm:pt modelId="{A1C2584C-5D13-4BC7-9E68-7FE7F81E53D8}">
      <dgm:prSet/>
      <dgm:spPr/>
      <dgm:t>
        <a:bodyPr/>
        <a:lstStyle/>
        <a:p>
          <a:pPr>
            <a:lnSpc>
              <a:spcPct val="100000"/>
            </a:lnSpc>
          </a:pPr>
          <a:r>
            <a:rPr lang="en-US" baseline="0" dirty="0"/>
            <a:t>Does the number of comments on a post influence </a:t>
          </a:r>
          <a:r>
            <a:rPr lang="en-US" baseline="0"/>
            <a:t>its popularity?</a:t>
          </a:r>
          <a:endParaRPr lang="en-US" dirty="0"/>
        </a:p>
      </dgm:t>
    </dgm:pt>
    <dgm:pt modelId="{64951787-9F81-4980-9DDC-A0AEF47CED9F}" type="parTrans" cxnId="{AC38954C-2B8C-4D25-B779-4044C4927102}">
      <dgm:prSet/>
      <dgm:spPr/>
      <dgm:t>
        <a:bodyPr/>
        <a:lstStyle/>
        <a:p>
          <a:endParaRPr lang="en-US"/>
        </a:p>
      </dgm:t>
    </dgm:pt>
    <dgm:pt modelId="{1CDFADE7-6E84-4381-8215-ACB956FEE4B4}" type="sibTrans" cxnId="{AC38954C-2B8C-4D25-B779-4044C4927102}">
      <dgm:prSet/>
      <dgm:spPr/>
      <dgm:t>
        <a:bodyPr/>
        <a:lstStyle/>
        <a:p>
          <a:endParaRPr lang="en-US"/>
        </a:p>
      </dgm:t>
    </dgm:pt>
    <dgm:pt modelId="{CEF979D0-3AA5-4761-90E6-8DEB30DEEA2A}">
      <dgm:prSet/>
      <dgm:spPr/>
      <dgm:t>
        <a:bodyPr/>
        <a:lstStyle/>
        <a:p>
          <a:pPr>
            <a:lnSpc>
              <a:spcPct val="100000"/>
            </a:lnSpc>
          </a:pPr>
          <a:r>
            <a:rPr lang="en-US" dirty="0"/>
            <a:t>Which words are most frequently associated with a high, moderate, and low score?</a:t>
          </a:r>
        </a:p>
      </dgm:t>
    </dgm:pt>
    <dgm:pt modelId="{EF53C90D-3DC7-4EA3-9949-0D701E6B3ABA}" type="sibTrans" cxnId="{FD92B4C0-78DA-4BE2-AC1C-ABFA40CFA87D}">
      <dgm:prSet/>
      <dgm:spPr/>
      <dgm:t>
        <a:bodyPr/>
        <a:lstStyle/>
        <a:p>
          <a:endParaRPr lang="en-CA"/>
        </a:p>
      </dgm:t>
    </dgm:pt>
    <dgm:pt modelId="{5CEE05DB-634F-4AE0-8CCD-0685C7EF5217}" type="parTrans" cxnId="{FD92B4C0-78DA-4BE2-AC1C-ABFA40CFA87D}">
      <dgm:prSet/>
      <dgm:spPr/>
      <dgm:t>
        <a:bodyPr/>
        <a:lstStyle/>
        <a:p>
          <a:endParaRPr lang="en-CA"/>
        </a:p>
      </dgm:t>
    </dgm:pt>
    <dgm:pt modelId="{D976633F-7D7B-44CC-8B0D-4C5BF3652335}" type="pres">
      <dgm:prSet presAssocID="{6D31FF54-891A-4830-AFFB-334E49A4AAEF}" presName="root" presStyleCnt="0">
        <dgm:presLayoutVars>
          <dgm:dir/>
          <dgm:resizeHandles val="exact"/>
        </dgm:presLayoutVars>
      </dgm:prSet>
      <dgm:spPr/>
    </dgm:pt>
    <dgm:pt modelId="{BDF91A7A-E094-4C7F-AC41-B3E87374F6B2}" type="pres">
      <dgm:prSet presAssocID="{989E37DF-15D3-4BFA-A27B-EB1550611BD6}" presName="compNode" presStyleCnt="0"/>
      <dgm:spPr/>
    </dgm:pt>
    <dgm:pt modelId="{7DBC754F-BE44-464C-B6A4-5ACCEDE94B4C}" type="pres">
      <dgm:prSet presAssocID="{989E37DF-15D3-4BFA-A27B-EB1550611BD6}" presName="bgRect" presStyleLbl="bgShp" presStyleIdx="0" presStyleCnt="6"/>
      <dgm:spPr/>
    </dgm:pt>
    <dgm:pt modelId="{CA62D974-14BF-41E0-B8FB-6B3F3F418AD6}" type="pres">
      <dgm:prSet presAssocID="{989E37DF-15D3-4BFA-A27B-EB1550611BD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humbs Up Sign"/>
        </a:ext>
      </dgm:extLst>
    </dgm:pt>
    <dgm:pt modelId="{0C3A307D-016A-4C27-81A8-ADD4774C25B9}" type="pres">
      <dgm:prSet presAssocID="{989E37DF-15D3-4BFA-A27B-EB1550611BD6}" presName="spaceRect" presStyleCnt="0"/>
      <dgm:spPr/>
    </dgm:pt>
    <dgm:pt modelId="{B590F985-6212-4F59-A1C4-4162334F7B77}" type="pres">
      <dgm:prSet presAssocID="{989E37DF-15D3-4BFA-A27B-EB1550611BD6}" presName="parTx" presStyleLbl="revTx" presStyleIdx="0" presStyleCnt="6">
        <dgm:presLayoutVars>
          <dgm:chMax val="0"/>
          <dgm:chPref val="0"/>
        </dgm:presLayoutVars>
      </dgm:prSet>
      <dgm:spPr/>
    </dgm:pt>
    <dgm:pt modelId="{9EF59D12-C97A-4865-A332-4C0F10BACCB6}" type="pres">
      <dgm:prSet presAssocID="{8514B35A-F462-4FC9-B638-4E0F4DB02D89}" presName="sibTrans" presStyleCnt="0"/>
      <dgm:spPr/>
    </dgm:pt>
    <dgm:pt modelId="{B1E226EB-8234-41B0-B689-771EA558952A}" type="pres">
      <dgm:prSet presAssocID="{12038C88-A607-4490-BFD2-11DADBB6EF55}" presName="compNode" presStyleCnt="0"/>
      <dgm:spPr/>
    </dgm:pt>
    <dgm:pt modelId="{38100C25-DBB4-454E-8B07-B78DA5B2B695}" type="pres">
      <dgm:prSet presAssocID="{12038C88-A607-4490-BFD2-11DADBB6EF55}" presName="bgRect" presStyleLbl="bgShp" presStyleIdx="1" presStyleCnt="6"/>
      <dgm:spPr/>
    </dgm:pt>
    <dgm:pt modelId="{39D6E0F7-1108-4FA3-B618-35430BD2BD9F}" type="pres">
      <dgm:prSet presAssocID="{12038C88-A607-4490-BFD2-11DADBB6EF5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otes"/>
        </a:ext>
      </dgm:extLst>
    </dgm:pt>
    <dgm:pt modelId="{94828221-D50D-440E-909B-44BEB29BD649}" type="pres">
      <dgm:prSet presAssocID="{12038C88-A607-4490-BFD2-11DADBB6EF55}" presName="spaceRect" presStyleCnt="0"/>
      <dgm:spPr/>
    </dgm:pt>
    <dgm:pt modelId="{6FFCD6E7-57D8-43A6-AB86-17AF8EEA1EE6}" type="pres">
      <dgm:prSet presAssocID="{12038C88-A607-4490-BFD2-11DADBB6EF55}" presName="parTx" presStyleLbl="revTx" presStyleIdx="1" presStyleCnt="6">
        <dgm:presLayoutVars>
          <dgm:chMax val="0"/>
          <dgm:chPref val="0"/>
        </dgm:presLayoutVars>
      </dgm:prSet>
      <dgm:spPr/>
    </dgm:pt>
    <dgm:pt modelId="{55B4D61B-C56D-4659-BBEF-6493FF1C7BB0}" type="pres">
      <dgm:prSet presAssocID="{088044AC-3A7C-40B8-B13F-A560E91B7B09}" presName="sibTrans" presStyleCnt="0"/>
      <dgm:spPr/>
    </dgm:pt>
    <dgm:pt modelId="{365413BB-DE83-4024-B916-35B963318FED}" type="pres">
      <dgm:prSet presAssocID="{FE88BB34-B538-4B31-85EA-72675A4B7DD0}" presName="compNode" presStyleCnt="0"/>
      <dgm:spPr/>
    </dgm:pt>
    <dgm:pt modelId="{7F68DECB-ECAB-4877-AA1D-7B9C0ED94BB7}" type="pres">
      <dgm:prSet presAssocID="{FE88BB34-B538-4B31-85EA-72675A4B7DD0}" presName="bgRect" presStyleLbl="bgShp" presStyleIdx="2" presStyleCnt="6"/>
      <dgm:spPr/>
    </dgm:pt>
    <dgm:pt modelId="{A516237B-1B0C-4186-9640-008B25B24232}" type="pres">
      <dgm:prSet presAssocID="{FE88BB34-B538-4B31-85EA-72675A4B7DD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ubtitles"/>
        </a:ext>
      </dgm:extLst>
    </dgm:pt>
    <dgm:pt modelId="{658D2E6A-0D9D-47A3-9EF5-5EC19A2AF21A}" type="pres">
      <dgm:prSet presAssocID="{FE88BB34-B538-4B31-85EA-72675A4B7DD0}" presName="spaceRect" presStyleCnt="0"/>
      <dgm:spPr/>
    </dgm:pt>
    <dgm:pt modelId="{DE6EF3BA-17C9-4D88-92BE-44D01F43F3FA}" type="pres">
      <dgm:prSet presAssocID="{FE88BB34-B538-4B31-85EA-72675A4B7DD0}" presName="parTx" presStyleLbl="revTx" presStyleIdx="2" presStyleCnt="6">
        <dgm:presLayoutVars>
          <dgm:chMax val="0"/>
          <dgm:chPref val="0"/>
        </dgm:presLayoutVars>
      </dgm:prSet>
      <dgm:spPr/>
    </dgm:pt>
    <dgm:pt modelId="{F6D81176-66BF-4867-8FF8-1969C542C95C}" type="pres">
      <dgm:prSet presAssocID="{B3A8242A-F194-40ED-8CAB-8B162E82A85D}" presName="sibTrans" presStyleCnt="0"/>
      <dgm:spPr/>
    </dgm:pt>
    <dgm:pt modelId="{F931F2EA-3801-4724-85A0-69C2E8DED448}" type="pres">
      <dgm:prSet presAssocID="{99370BB2-2F4C-4FF6-B033-039F856C17C1}" presName="compNode" presStyleCnt="0"/>
      <dgm:spPr/>
    </dgm:pt>
    <dgm:pt modelId="{6D302EE8-C1E9-4402-86D6-D6DB6B34FEBE}" type="pres">
      <dgm:prSet presAssocID="{99370BB2-2F4C-4FF6-B033-039F856C17C1}" presName="bgRect" presStyleLbl="bgShp" presStyleIdx="3" presStyleCnt="6"/>
      <dgm:spPr/>
    </dgm:pt>
    <dgm:pt modelId="{613923B0-20C0-4530-823E-4A27F14C3DEA}" type="pres">
      <dgm:prSet presAssocID="{99370BB2-2F4C-4FF6-B033-039F856C17C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onthly calendar"/>
        </a:ext>
      </dgm:extLst>
    </dgm:pt>
    <dgm:pt modelId="{5546D923-23D5-46BA-AE06-A67A7694ACE9}" type="pres">
      <dgm:prSet presAssocID="{99370BB2-2F4C-4FF6-B033-039F856C17C1}" presName="spaceRect" presStyleCnt="0"/>
      <dgm:spPr/>
    </dgm:pt>
    <dgm:pt modelId="{172ABF40-D817-400D-81A0-E42DC658B49D}" type="pres">
      <dgm:prSet presAssocID="{99370BB2-2F4C-4FF6-B033-039F856C17C1}" presName="parTx" presStyleLbl="revTx" presStyleIdx="3" presStyleCnt="6">
        <dgm:presLayoutVars>
          <dgm:chMax val="0"/>
          <dgm:chPref val="0"/>
        </dgm:presLayoutVars>
      </dgm:prSet>
      <dgm:spPr/>
    </dgm:pt>
    <dgm:pt modelId="{E5110830-9284-4426-8C4B-0F78DA466BA2}" type="pres">
      <dgm:prSet presAssocID="{8D62C331-468A-4BA2-8C3E-AC0FD835554B}" presName="sibTrans" presStyleCnt="0"/>
      <dgm:spPr/>
    </dgm:pt>
    <dgm:pt modelId="{2F77D20E-AB45-44F4-8649-7B5E46B81C02}" type="pres">
      <dgm:prSet presAssocID="{A1C2584C-5D13-4BC7-9E68-7FE7F81E53D8}" presName="compNode" presStyleCnt="0"/>
      <dgm:spPr/>
    </dgm:pt>
    <dgm:pt modelId="{0D01D93B-6FCD-45C4-9766-666619F90B66}" type="pres">
      <dgm:prSet presAssocID="{A1C2584C-5D13-4BC7-9E68-7FE7F81E53D8}" presName="bgRect" presStyleLbl="bgShp" presStyleIdx="4" presStyleCnt="6"/>
      <dgm:spPr/>
    </dgm:pt>
    <dgm:pt modelId="{5D433E85-2F48-48AD-B10A-587CEFA6C641}" type="pres">
      <dgm:prSet presAssocID="{A1C2584C-5D13-4BC7-9E68-7FE7F81E53D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hat Bubble"/>
        </a:ext>
      </dgm:extLst>
    </dgm:pt>
    <dgm:pt modelId="{3216343B-4C1D-47DA-9A06-C5AD9498E6C5}" type="pres">
      <dgm:prSet presAssocID="{A1C2584C-5D13-4BC7-9E68-7FE7F81E53D8}" presName="spaceRect" presStyleCnt="0"/>
      <dgm:spPr/>
    </dgm:pt>
    <dgm:pt modelId="{A61DDA9C-BA55-4E24-86BD-059A29AD7679}" type="pres">
      <dgm:prSet presAssocID="{A1C2584C-5D13-4BC7-9E68-7FE7F81E53D8}" presName="parTx" presStyleLbl="revTx" presStyleIdx="4" presStyleCnt="6">
        <dgm:presLayoutVars>
          <dgm:chMax val="0"/>
          <dgm:chPref val="0"/>
        </dgm:presLayoutVars>
      </dgm:prSet>
      <dgm:spPr/>
    </dgm:pt>
    <dgm:pt modelId="{2C2D07E5-7E9D-4E11-B4A6-B9B7DE801F67}" type="pres">
      <dgm:prSet presAssocID="{1CDFADE7-6E84-4381-8215-ACB956FEE4B4}" presName="sibTrans" presStyleCnt="0"/>
      <dgm:spPr/>
    </dgm:pt>
    <dgm:pt modelId="{47D7B556-D887-40C2-A876-C73F82F5EE09}" type="pres">
      <dgm:prSet presAssocID="{CEF979D0-3AA5-4761-90E6-8DEB30DEEA2A}" presName="compNode" presStyleCnt="0"/>
      <dgm:spPr/>
    </dgm:pt>
    <dgm:pt modelId="{CAB7869B-8031-41EA-938F-DD8E18C96314}" type="pres">
      <dgm:prSet presAssocID="{CEF979D0-3AA5-4761-90E6-8DEB30DEEA2A}" presName="bgRect" presStyleLbl="bgShp" presStyleIdx="5" presStyleCnt="6"/>
      <dgm:spPr/>
    </dgm:pt>
    <dgm:pt modelId="{1136A8B6-1234-4B46-9DF3-5A625D2B43F3}" type="pres">
      <dgm:prSet presAssocID="{CEF979D0-3AA5-4761-90E6-8DEB30DEEA2A}" presName="iconRect" presStyleLbl="node1" presStyleIdx="5" presStyleCnt="6"/>
      <dgm:spPr/>
    </dgm:pt>
    <dgm:pt modelId="{BBC463D6-6094-406E-A465-A5BA0B3A65B3}" type="pres">
      <dgm:prSet presAssocID="{CEF979D0-3AA5-4761-90E6-8DEB30DEEA2A}" presName="spaceRect" presStyleCnt="0"/>
      <dgm:spPr/>
    </dgm:pt>
    <dgm:pt modelId="{5EB50799-72BC-4A3F-B483-8AC13DEDDBB7}" type="pres">
      <dgm:prSet presAssocID="{CEF979D0-3AA5-4761-90E6-8DEB30DEEA2A}" presName="parTx" presStyleLbl="revTx" presStyleIdx="5" presStyleCnt="6">
        <dgm:presLayoutVars>
          <dgm:chMax val="0"/>
          <dgm:chPref val="0"/>
        </dgm:presLayoutVars>
      </dgm:prSet>
      <dgm:spPr/>
    </dgm:pt>
  </dgm:ptLst>
  <dgm:cxnLst>
    <dgm:cxn modelId="{CFEEC21A-D913-4583-B048-CF0CBE4E14B5}" srcId="{6D31FF54-891A-4830-AFFB-334E49A4AAEF}" destId="{FE88BB34-B538-4B31-85EA-72675A4B7DD0}" srcOrd="2" destOrd="0" parTransId="{2E4362E8-C7D5-4CCF-9984-20F49FB32220}" sibTransId="{B3A8242A-F194-40ED-8CAB-8B162E82A85D}"/>
    <dgm:cxn modelId="{240F362D-2792-4B53-8A44-8346FF793119}" type="presOf" srcId="{FE88BB34-B538-4B31-85EA-72675A4B7DD0}" destId="{DE6EF3BA-17C9-4D88-92BE-44D01F43F3FA}" srcOrd="0" destOrd="0" presId="urn:microsoft.com/office/officeart/2018/2/layout/IconVerticalSolidList"/>
    <dgm:cxn modelId="{C1CCCB35-E924-4735-B6BB-AF7766846F19}" type="presOf" srcId="{6D31FF54-891A-4830-AFFB-334E49A4AAEF}" destId="{D976633F-7D7B-44CC-8B0D-4C5BF3652335}" srcOrd="0" destOrd="0" presId="urn:microsoft.com/office/officeart/2018/2/layout/IconVerticalSolidList"/>
    <dgm:cxn modelId="{FC849C60-BD00-464D-9E8E-2B5350277049}" type="presOf" srcId="{A1C2584C-5D13-4BC7-9E68-7FE7F81E53D8}" destId="{A61DDA9C-BA55-4E24-86BD-059A29AD7679}" srcOrd="0" destOrd="0" presId="urn:microsoft.com/office/officeart/2018/2/layout/IconVerticalSolidList"/>
    <dgm:cxn modelId="{AC38954C-2B8C-4D25-B779-4044C4927102}" srcId="{6D31FF54-891A-4830-AFFB-334E49A4AAEF}" destId="{A1C2584C-5D13-4BC7-9E68-7FE7F81E53D8}" srcOrd="4" destOrd="0" parTransId="{64951787-9F81-4980-9DDC-A0AEF47CED9F}" sibTransId="{1CDFADE7-6E84-4381-8215-ACB956FEE4B4}"/>
    <dgm:cxn modelId="{EDEB1C83-28C3-4CC9-9EA2-558A6BC614E0}" type="presOf" srcId="{12038C88-A607-4490-BFD2-11DADBB6EF55}" destId="{6FFCD6E7-57D8-43A6-AB86-17AF8EEA1EE6}" srcOrd="0" destOrd="0" presId="urn:microsoft.com/office/officeart/2018/2/layout/IconVerticalSolidList"/>
    <dgm:cxn modelId="{6BC79295-0280-4666-9B47-97DF093D48C5}" type="presOf" srcId="{989E37DF-15D3-4BFA-A27B-EB1550611BD6}" destId="{B590F985-6212-4F59-A1C4-4162334F7B77}" srcOrd="0" destOrd="0" presId="urn:microsoft.com/office/officeart/2018/2/layout/IconVerticalSolidList"/>
    <dgm:cxn modelId="{5268119B-7EF5-41E1-91CD-943FA8F9CC04}" srcId="{6D31FF54-891A-4830-AFFB-334E49A4AAEF}" destId="{12038C88-A607-4490-BFD2-11DADBB6EF55}" srcOrd="1" destOrd="0" parTransId="{020E569C-76D0-49FF-A84A-C501C035BBA8}" sibTransId="{088044AC-3A7C-40B8-B13F-A560E91B7B09}"/>
    <dgm:cxn modelId="{E0743AA5-7BBF-4506-B3D5-215E41E32F9E}" type="presOf" srcId="{CEF979D0-3AA5-4761-90E6-8DEB30DEEA2A}" destId="{5EB50799-72BC-4A3F-B483-8AC13DEDDBB7}" srcOrd="0" destOrd="0" presId="urn:microsoft.com/office/officeart/2018/2/layout/IconVerticalSolidList"/>
    <dgm:cxn modelId="{2645A4A9-E217-41D3-A301-343443907603}" srcId="{6D31FF54-891A-4830-AFFB-334E49A4AAEF}" destId="{99370BB2-2F4C-4FF6-B033-039F856C17C1}" srcOrd="3" destOrd="0" parTransId="{5ADD8553-20A0-4782-82CD-CFF7E3FB1180}" sibTransId="{8D62C331-468A-4BA2-8C3E-AC0FD835554B}"/>
    <dgm:cxn modelId="{C46A57B8-3DAB-4741-A7D1-E86D5AFEC85D}" type="presOf" srcId="{99370BB2-2F4C-4FF6-B033-039F856C17C1}" destId="{172ABF40-D817-400D-81A0-E42DC658B49D}" srcOrd="0" destOrd="0" presId="urn:microsoft.com/office/officeart/2018/2/layout/IconVerticalSolidList"/>
    <dgm:cxn modelId="{FD92B4C0-78DA-4BE2-AC1C-ABFA40CFA87D}" srcId="{6D31FF54-891A-4830-AFFB-334E49A4AAEF}" destId="{CEF979D0-3AA5-4761-90E6-8DEB30DEEA2A}" srcOrd="5" destOrd="0" parTransId="{5CEE05DB-634F-4AE0-8CCD-0685C7EF5217}" sibTransId="{EF53C90D-3DC7-4EA3-9949-0D701E6B3ABA}"/>
    <dgm:cxn modelId="{1E1B2CF4-C0FB-476D-9839-B85C73FF0BE4}" srcId="{6D31FF54-891A-4830-AFFB-334E49A4AAEF}" destId="{989E37DF-15D3-4BFA-A27B-EB1550611BD6}" srcOrd="0" destOrd="0" parTransId="{27962278-7788-48D6-A0C0-C28B55E3ECFC}" sibTransId="{8514B35A-F462-4FC9-B638-4E0F4DB02D89}"/>
    <dgm:cxn modelId="{95C71F7E-5C47-4EB2-A4F5-89ECCB132A17}" type="presParOf" srcId="{D976633F-7D7B-44CC-8B0D-4C5BF3652335}" destId="{BDF91A7A-E094-4C7F-AC41-B3E87374F6B2}" srcOrd="0" destOrd="0" presId="urn:microsoft.com/office/officeart/2018/2/layout/IconVerticalSolidList"/>
    <dgm:cxn modelId="{5FA746B5-5597-47B3-81EC-B38C49709C47}" type="presParOf" srcId="{BDF91A7A-E094-4C7F-AC41-B3E87374F6B2}" destId="{7DBC754F-BE44-464C-B6A4-5ACCEDE94B4C}" srcOrd="0" destOrd="0" presId="urn:microsoft.com/office/officeart/2018/2/layout/IconVerticalSolidList"/>
    <dgm:cxn modelId="{CA9F78B6-838A-48F1-AA71-33709B2899C3}" type="presParOf" srcId="{BDF91A7A-E094-4C7F-AC41-B3E87374F6B2}" destId="{CA62D974-14BF-41E0-B8FB-6B3F3F418AD6}" srcOrd="1" destOrd="0" presId="urn:microsoft.com/office/officeart/2018/2/layout/IconVerticalSolidList"/>
    <dgm:cxn modelId="{6D47F162-ECC1-4783-B9A0-F24F223165E4}" type="presParOf" srcId="{BDF91A7A-E094-4C7F-AC41-B3E87374F6B2}" destId="{0C3A307D-016A-4C27-81A8-ADD4774C25B9}" srcOrd="2" destOrd="0" presId="urn:microsoft.com/office/officeart/2018/2/layout/IconVerticalSolidList"/>
    <dgm:cxn modelId="{DFA5FE88-6A04-445B-B37C-105949141AB9}" type="presParOf" srcId="{BDF91A7A-E094-4C7F-AC41-B3E87374F6B2}" destId="{B590F985-6212-4F59-A1C4-4162334F7B77}" srcOrd="3" destOrd="0" presId="urn:microsoft.com/office/officeart/2018/2/layout/IconVerticalSolidList"/>
    <dgm:cxn modelId="{93631893-3359-49A7-B174-2A134CD4715B}" type="presParOf" srcId="{D976633F-7D7B-44CC-8B0D-4C5BF3652335}" destId="{9EF59D12-C97A-4865-A332-4C0F10BACCB6}" srcOrd="1" destOrd="0" presId="urn:microsoft.com/office/officeart/2018/2/layout/IconVerticalSolidList"/>
    <dgm:cxn modelId="{68B2FAA3-3A73-4276-BAEB-200230AB23F2}" type="presParOf" srcId="{D976633F-7D7B-44CC-8B0D-4C5BF3652335}" destId="{B1E226EB-8234-41B0-B689-771EA558952A}" srcOrd="2" destOrd="0" presId="urn:microsoft.com/office/officeart/2018/2/layout/IconVerticalSolidList"/>
    <dgm:cxn modelId="{ABA1B857-659C-4476-8C0A-83A6BE02C648}" type="presParOf" srcId="{B1E226EB-8234-41B0-B689-771EA558952A}" destId="{38100C25-DBB4-454E-8B07-B78DA5B2B695}" srcOrd="0" destOrd="0" presId="urn:microsoft.com/office/officeart/2018/2/layout/IconVerticalSolidList"/>
    <dgm:cxn modelId="{12F238B7-89B8-4E5A-9875-4FA120FE0251}" type="presParOf" srcId="{B1E226EB-8234-41B0-B689-771EA558952A}" destId="{39D6E0F7-1108-4FA3-B618-35430BD2BD9F}" srcOrd="1" destOrd="0" presId="urn:microsoft.com/office/officeart/2018/2/layout/IconVerticalSolidList"/>
    <dgm:cxn modelId="{8B43EE80-34A3-4FA3-AC9D-3E410402A515}" type="presParOf" srcId="{B1E226EB-8234-41B0-B689-771EA558952A}" destId="{94828221-D50D-440E-909B-44BEB29BD649}" srcOrd="2" destOrd="0" presId="urn:microsoft.com/office/officeart/2018/2/layout/IconVerticalSolidList"/>
    <dgm:cxn modelId="{7383F897-03A6-4B50-AE1E-BEE0603BF17A}" type="presParOf" srcId="{B1E226EB-8234-41B0-B689-771EA558952A}" destId="{6FFCD6E7-57D8-43A6-AB86-17AF8EEA1EE6}" srcOrd="3" destOrd="0" presId="urn:microsoft.com/office/officeart/2018/2/layout/IconVerticalSolidList"/>
    <dgm:cxn modelId="{0910CE1D-6593-4035-86B4-4E8F57D5CACE}" type="presParOf" srcId="{D976633F-7D7B-44CC-8B0D-4C5BF3652335}" destId="{55B4D61B-C56D-4659-BBEF-6493FF1C7BB0}" srcOrd="3" destOrd="0" presId="urn:microsoft.com/office/officeart/2018/2/layout/IconVerticalSolidList"/>
    <dgm:cxn modelId="{37954203-93DB-4209-B8F2-98764CBFB8B7}" type="presParOf" srcId="{D976633F-7D7B-44CC-8B0D-4C5BF3652335}" destId="{365413BB-DE83-4024-B916-35B963318FED}" srcOrd="4" destOrd="0" presId="urn:microsoft.com/office/officeart/2018/2/layout/IconVerticalSolidList"/>
    <dgm:cxn modelId="{1CF14C5A-99EC-4D9C-B019-952280EC9D17}" type="presParOf" srcId="{365413BB-DE83-4024-B916-35B963318FED}" destId="{7F68DECB-ECAB-4877-AA1D-7B9C0ED94BB7}" srcOrd="0" destOrd="0" presId="urn:microsoft.com/office/officeart/2018/2/layout/IconVerticalSolidList"/>
    <dgm:cxn modelId="{9E5CBE71-CB6B-4341-A4B1-854191338E12}" type="presParOf" srcId="{365413BB-DE83-4024-B916-35B963318FED}" destId="{A516237B-1B0C-4186-9640-008B25B24232}" srcOrd="1" destOrd="0" presId="urn:microsoft.com/office/officeart/2018/2/layout/IconVerticalSolidList"/>
    <dgm:cxn modelId="{DDC13662-8466-4EEB-9567-A033620F7A58}" type="presParOf" srcId="{365413BB-DE83-4024-B916-35B963318FED}" destId="{658D2E6A-0D9D-47A3-9EF5-5EC19A2AF21A}" srcOrd="2" destOrd="0" presId="urn:microsoft.com/office/officeart/2018/2/layout/IconVerticalSolidList"/>
    <dgm:cxn modelId="{B652FC1A-C8F5-4288-8D3D-5158271FF4C2}" type="presParOf" srcId="{365413BB-DE83-4024-B916-35B963318FED}" destId="{DE6EF3BA-17C9-4D88-92BE-44D01F43F3FA}" srcOrd="3" destOrd="0" presId="urn:microsoft.com/office/officeart/2018/2/layout/IconVerticalSolidList"/>
    <dgm:cxn modelId="{21952221-7F9D-4137-845D-6352B082C877}" type="presParOf" srcId="{D976633F-7D7B-44CC-8B0D-4C5BF3652335}" destId="{F6D81176-66BF-4867-8FF8-1969C542C95C}" srcOrd="5" destOrd="0" presId="urn:microsoft.com/office/officeart/2018/2/layout/IconVerticalSolidList"/>
    <dgm:cxn modelId="{15913793-FE2B-436D-9F1A-38E003B94374}" type="presParOf" srcId="{D976633F-7D7B-44CC-8B0D-4C5BF3652335}" destId="{F931F2EA-3801-4724-85A0-69C2E8DED448}" srcOrd="6" destOrd="0" presId="urn:microsoft.com/office/officeart/2018/2/layout/IconVerticalSolidList"/>
    <dgm:cxn modelId="{834A85C6-9600-4F21-BC22-419F821273B0}" type="presParOf" srcId="{F931F2EA-3801-4724-85A0-69C2E8DED448}" destId="{6D302EE8-C1E9-4402-86D6-D6DB6B34FEBE}" srcOrd="0" destOrd="0" presId="urn:microsoft.com/office/officeart/2018/2/layout/IconVerticalSolidList"/>
    <dgm:cxn modelId="{F93BD560-D5DD-4854-A8FF-4345371395E2}" type="presParOf" srcId="{F931F2EA-3801-4724-85A0-69C2E8DED448}" destId="{613923B0-20C0-4530-823E-4A27F14C3DEA}" srcOrd="1" destOrd="0" presId="urn:microsoft.com/office/officeart/2018/2/layout/IconVerticalSolidList"/>
    <dgm:cxn modelId="{DA93F4E3-BE94-41F5-8BE2-D92242E76ECD}" type="presParOf" srcId="{F931F2EA-3801-4724-85A0-69C2E8DED448}" destId="{5546D923-23D5-46BA-AE06-A67A7694ACE9}" srcOrd="2" destOrd="0" presId="urn:microsoft.com/office/officeart/2018/2/layout/IconVerticalSolidList"/>
    <dgm:cxn modelId="{41EC2F99-4E33-4A83-BDAF-DE8CF6F041EB}" type="presParOf" srcId="{F931F2EA-3801-4724-85A0-69C2E8DED448}" destId="{172ABF40-D817-400D-81A0-E42DC658B49D}" srcOrd="3" destOrd="0" presId="urn:microsoft.com/office/officeart/2018/2/layout/IconVerticalSolidList"/>
    <dgm:cxn modelId="{22845435-DAF7-43CF-BAE6-B4739C6241EE}" type="presParOf" srcId="{D976633F-7D7B-44CC-8B0D-4C5BF3652335}" destId="{E5110830-9284-4426-8C4B-0F78DA466BA2}" srcOrd="7" destOrd="0" presId="urn:microsoft.com/office/officeart/2018/2/layout/IconVerticalSolidList"/>
    <dgm:cxn modelId="{9F08FC8A-249B-4D60-8F10-F717D6ED96BA}" type="presParOf" srcId="{D976633F-7D7B-44CC-8B0D-4C5BF3652335}" destId="{2F77D20E-AB45-44F4-8649-7B5E46B81C02}" srcOrd="8" destOrd="0" presId="urn:microsoft.com/office/officeart/2018/2/layout/IconVerticalSolidList"/>
    <dgm:cxn modelId="{325FBAEC-41A0-451A-AD2C-3D43120171F0}" type="presParOf" srcId="{2F77D20E-AB45-44F4-8649-7B5E46B81C02}" destId="{0D01D93B-6FCD-45C4-9766-666619F90B66}" srcOrd="0" destOrd="0" presId="urn:microsoft.com/office/officeart/2018/2/layout/IconVerticalSolidList"/>
    <dgm:cxn modelId="{98B1E942-857F-4592-A33E-0099FF1B269C}" type="presParOf" srcId="{2F77D20E-AB45-44F4-8649-7B5E46B81C02}" destId="{5D433E85-2F48-48AD-B10A-587CEFA6C641}" srcOrd="1" destOrd="0" presId="urn:microsoft.com/office/officeart/2018/2/layout/IconVerticalSolidList"/>
    <dgm:cxn modelId="{738A4261-A4F8-49F7-B63A-66CD3D13D2A6}" type="presParOf" srcId="{2F77D20E-AB45-44F4-8649-7B5E46B81C02}" destId="{3216343B-4C1D-47DA-9A06-C5AD9498E6C5}" srcOrd="2" destOrd="0" presId="urn:microsoft.com/office/officeart/2018/2/layout/IconVerticalSolidList"/>
    <dgm:cxn modelId="{C92018AF-E3ED-4C9A-94F2-0C4E63799017}" type="presParOf" srcId="{2F77D20E-AB45-44F4-8649-7B5E46B81C02}" destId="{A61DDA9C-BA55-4E24-86BD-059A29AD7679}" srcOrd="3" destOrd="0" presId="urn:microsoft.com/office/officeart/2018/2/layout/IconVerticalSolidList"/>
    <dgm:cxn modelId="{43877993-E0C5-4D2A-86AC-1F9D919F97D4}" type="presParOf" srcId="{D976633F-7D7B-44CC-8B0D-4C5BF3652335}" destId="{2C2D07E5-7E9D-4E11-B4A6-B9B7DE801F67}" srcOrd="9" destOrd="0" presId="urn:microsoft.com/office/officeart/2018/2/layout/IconVerticalSolidList"/>
    <dgm:cxn modelId="{C529CD16-4AE7-4560-8841-D82890D3A2AD}" type="presParOf" srcId="{D976633F-7D7B-44CC-8B0D-4C5BF3652335}" destId="{47D7B556-D887-40C2-A876-C73F82F5EE09}" srcOrd="10" destOrd="0" presId="urn:microsoft.com/office/officeart/2018/2/layout/IconVerticalSolidList"/>
    <dgm:cxn modelId="{4E4CC252-EB1C-4D87-AA0F-4EAF83953583}" type="presParOf" srcId="{47D7B556-D887-40C2-A876-C73F82F5EE09}" destId="{CAB7869B-8031-41EA-938F-DD8E18C96314}" srcOrd="0" destOrd="0" presId="urn:microsoft.com/office/officeart/2018/2/layout/IconVerticalSolidList"/>
    <dgm:cxn modelId="{B057BBB5-D531-4350-AE64-CAE19D54A397}" type="presParOf" srcId="{47D7B556-D887-40C2-A876-C73F82F5EE09}" destId="{1136A8B6-1234-4B46-9DF3-5A625D2B43F3}" srcOrd="1" destOrd="0" presId="urn:microsoft.com/office/officeart/2018/2/layout/IconVerticalSolidList"/>
    <dgm:cxn modelId="{6C13BEF5-0380-4C23-9944-529DC89ED283}" type="presParOf" srcId="{47D7B556-D887-40C2-A876-C73F82F5EE09}" destId="{BBC463D6-6094-406E-A465-A5BA0B3A65B3}" srcOrd="2" destOrd="0" presId="urn:microsoft.com/office/officeart/2018/2/layout/IconVerticalSolidList"/>
    <dgm:cxn modelId="{1F6E93E3-5873-4A2D-92DD-0036F6DECECC}" type="presParOf" srcId="{47D7B556-D887-40C2-A876-C73F82F5EE09}" destId="{5EB50799-72BC-4A3F-B483-8AC13DEDDBB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282CE9-2281-4A0D-87BF-31F61DA852CE}">
      <dsp:nvSpPr>
        <dsp:cNvPr id="0" name=""/>
        <dsp:cNvSpPr/>
      </dsp:nvSpPr>
      <dsp:spPr>
        <a:xfrm>
          <a:off x="0" y="437"/>
          <a:ext cx="9601200" cy="10230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9F9673-21D6-4148-87FF-24B67A3F4A59}">
      <dsp:nvSpPr>
        <dsp:cNvPr id="0" name=""/>
        <dsp:cNvSpPr/>
      </dsp:nvSpPr>
      <dsp:spPr>
        <a:xfrm>
          <a:off x="309459" y="230613"/>
          <a:ext cx="562654" cy="562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F7A65DE-3B8A-49B7-BAE0-5047F9B50B3A}">
      <dsp:nvSpPr>
        <dsp:cNvPr id="0" name=""/>
        <dsp:cNvSpPr/>
      </dsp:nvSpPr>
      <dsp:spPr>
        <a:xfrm>
          <a:off x="1181573" y="437"/>
          <a:ext cx="4320540"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1111250">
            <a:lnSpc>
              <a:spcPct val="90000"/>
            </a:lnSpc>
            <a:spcBef>
              <a:spcPct val="0"/>
            </a:spcBef>
            <a:spcAft>
              <a:spcPct val="35000"/>
            </a:spcAft>
            <a:buNone/>
          </a:pPr>
          <a:r>
            <a:rPr lang="en-US" sz="2500" kern="1200" baseline="0" dirty="0"/>
            <a:t>Popularity</a:t>
          </a:r>
          <a:endParaRPr lang="en-US" sz="2500" kern="1200" dirty="0"/>
        </a:p>
      </dsp:txBody>
      <dsp:txXfrm>
        <a:off x="1181573" y="437"/>
        <a:ext cx="4320540" cy="1023007"/>
      </dsp:txXfrm>
    </dsp:sp>
    <dsp:sp modelId="{81E5CA2A-FD8D-454C-AEF3-4029CE1D0795}">
      <dsp:nvSpPr>
        <dsp:cNvPr id="0" name=""/>
        <dsp:cNvSpPr/>
      </dsp:nvSpPr>
      <dsp:spPr>
        <a:xfrm>
          <a:off x="5502113" y="437"/>
          <a:ext cx="4099086"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666750">
            <a:lnSpc>
              <a:spcPct val="90000"/>
            </a:lnSpc>
            <a:spcBef>
              <a:spcPct val="0"/>
            </a:spcBef>
            <a:spcAft>
              <a:spcPct val="35000"/>
            </a:spcAft>
            <a:buNone/>
          </a:pPr>
          <a:r>
            <a:rPr lang="en-US" sz="1500" i="1" kern="1200" baseline="0"/>
            <a:t>In the terms of this study, we will be defining popularity as the number of likes on a particular post or comment. The greater the number of likes the greater the popularity.</a:t>
          </a:r>
          <a:endParaRPr lang="en-US" sz="1500" kern="1200"/>
        </a:p>
      </dsp:txBody>
      <dsp:txXfrm>
        <a:off x="5502113" y="437"/>
        <a:ext cx="4099086" cy="1023007"/>
      </dsp:txXfrm>
    </dsp:sp>
    <dsp:sp modelId="{1FCA9592-A84A-4994-A73C-10C3846037E6}">
      <dsp:nvSpPr>
        <dsp:cNvPr id="0" name=""/>
        <dsp:cNvSpPr/>
      </dsp:nvSpPr>
      <dsp:spPr>
        <a:xfrm>
          <a:off x="0" y="1279196"/>
          <a:ext cx="9601200" cy="10230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2360C4-924B-475C-99B4-EC377A4F2E1C}">
      <dsp:nvSpPr>
        <dsp:cNvPr id="0" name=""/>
        <dsp:cNvSpPr/>
      </dsp:nvSpPr>
      <dsp:spPr>
        <a:xfrm>
          <a:off x="309459" y="1509372"/>
          <a:ext cx="562654" cy="562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7115ECE-D950-420E-BEF3-2DF29E3F59BD}">
      <dsp:nvSpPr>
        <dsp:cNvPr id="0" name=""/>
        <dsp:cNvSpPr/>
      </dsp:nvSpPr>
      <dsp:spPr>
        <a:xfrm>
          <a:off x="1181573" y="1279196"/>
          <a:ext cx="4320540"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1111250">
            <a:lnSpc>
              <a:spcPct val="90000"/>
            </a:lnSpc>
            <a:spcBef>
              <a:spcPct val="0"/>
            </a:spcBef>
            <a:spcAft>
              <a:spcPct val="35000"/>
            </a:spcAft>
            <a:buNone/>
          </a:pPr>
          <a:r>
            <a:rPr lang="en-US" sz="2500" kern="1200" baseline="0"/>
            <a:t>Reddit</a:t>
          </a:r>
          <a:endParaRPr lang="en-US" sz="2500" kern="1200"/>
        </a:p>
      </dsp:txBody>
      <dsp:txXfrm>
        <a:off x="1181573" y="1279196"/>
        <a:ext cx="4320540" cy="1023007"/>
      </dsp:txXfrm>
    </dsp:sp>
    <dsp:sp modelId="{6496824A-93F3-4B13-8A9F-3402AAB14404}">
      <dsp:nvSpPr>
        <dsp:cNvPr id="0" name=""/>
        <dsp:cNvSpPr/>
      </dsp:nvSpPr>
      <dsp:spPr>
        <a:xfrm>
          <a:off x="5502113" y="1279196"/>
          <a:ext cx="4099086"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666750">
            <a:lnSpc>
              <a:spcPct val="90000"/>
            </a:lnSpc>
            <a:spcBef>
              <a:spcPct val="0"/>
            </a:spcBef>
            <a:spcAft>
              <a:spcPct val="35000"/>
            </a:spcAft>
            <a:buNone/>
          </a:pPr>
          <a:r>
            <a:rPr lang="en-US" sz="1500" i="1" kern="1200" baseline="0"/>
            <a:t>Reddit is a social media platform where users can post texts, images and videos. </a:t>
          </a:r>
          <a:endParaRPr lang="en-US" sz="1500" kern="1200"/>
        </a:p>
      </dsp:txBody>
      <dsp:txXfrm>
        <a:off x="5502113" y="1279196"/>
        <a:ext cx="4099086" cy="1023007"/>
      </dsp:txXfrm>
    </dsp:sp>
    <dsp:sp modelId="{B4C78F55-4095-44FD-B4B6-1B1468360D46}">
      <dsp:nvSpPr>
        <dsp:cNvPr id="0" name=""/>
        <dsp:cNvSpPr/>
      </dsp:nvSpPr>
      <dsp:spPr>
        <a:xfrm>
          <a:off x="0" y="2557955"/>
          <a:ext cx="9601200" cy="10230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6C4FC5-7F9E-42FA-863B-48BCC540152C}">
      <dsp:nvSpPr>
        <dsp:cNvPr id="0" name=""/>
        <dsp:cNvSpPr/>
      </dsp:nvSpPr>
      <dsp:spPr>
        <a:xfrm>
          <a:off x="309459" y="2788132"/>
          <a:ext cx="562654" cy="562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BD4C8D02-4E17-4A32-827E-7E7BFAEA1028}">
      <dsp:nvSpPr>
        <dsp:cNvPr id="0" name=""/>
        <dsp:cNvSpPr/>
      </dsp:nvSpPr>
      <dsp:spPr>
        <a:xfrm>
          <a:off x="1181573" y="2557955"/>
          <a:ext cx="4320540"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1111250">
            <a:lnSpc>
              <a:spcPct val="90000"/>
            </a:lnSpc>
            <a:spcBef>
              <a:spcPct val="0"/>
            </a:spcBef>
            <a:spcAft>
              <a:spcPct val="35000"/>
            </a:spcAft>
            <a:buNone/>
          </a:pPr>
          <a:r>
            <a:rPr lang="en-US" sz="2500" kern="1200" baseline="0"/>
            <a:t>Sentiment</a:t>
          </a:r>
          <a:endParaRPr lang="en-US" sz="2500" kern="1200"/>
        </a:p>
      </dsp:txBody>
      <dsp:txXfrm>
        <a:off x="1181573" y="2557955"/>
        <a:ext cx="4320540" cy="1023007"/>
      </dsp:txXfrm>
    </dsp:sp>
    <dsp:sp modelId="{66FB3C9D-D429-4A3D-8191-C064A1C86411}">
      <dsp:nvSpPr>
        <dsp:cNvPr id="0" name=""/>
        <dsp:cNvSpPr/>
      </dsp:nvSpPr>
      <dsp:spPr>
        <a:xfrm>
          <a:off x="5502113" y="2557955"/>
          <a:ext cx="4099086"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666750">
            <a:lnSpc>
              <a:spcPct val="90000"/>
            </a:lnSpc>
            <a:spcBef>
              <a:spcPct val="0"/>
            </a:spcBef>
            <a:spcAft>
              <a:spcPct val="35000"/>
            </a:spcAft>
            <a:buNone/>
          </a:pPr>
          <a:r>
            <a:rPr lang="en-US" sz="1500" i="1" kern="1200" baseline="0"/>
            <a:t>Sentiment of a post is the attributed emotional tone or attitude that is expressed by the author in the post. It determines if the post has a positive, neutral, or negative sentiment. </a:t>
          </a:r>
          <a:endParaRPr lang="en-US" sz="1500" kern="1200"/>
        </a:p>
      </dsp:txBody>
      <dsp:txXfrm>
        <a:off x="5502113" y="2557955"/>
        <a:ext cx="4099086" cy="10230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BC754F-BE44-464C-B6A4-5ACCEDE94B4C}">
      <dsp:nvSpPr>
        <dsp:cNvPr id="0" name=""/>
        <dsp:cNvSpPr/>
      </dsp:nvSpPr>
      <dsp:spPr>
        <a:xfrm>
          <a:off x="0" y="1459"/>
          <a:ext cx="9601200" cy="6218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62D974-14BF-41E0-B8FB-6B3F3F418AD6}">
      <dsp:nvSpPr>
        <dsp:cNvPr id="0" name=""/>
        <dsp:cNvSpPr/>
      </dsp:nvSpPr>
      <dsp:spPr>
        <a:xfrm>
          <a:off x="188110" y="141376"/>
          <a:ext cx="342019" cy="3420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90F985-6212-4F59-A1C4-4162334F7B77}">
      <dsp:nvSpPr>
        <dsp:cNvPr id="0" name=""/>
        <dsp:cNvSpPr/>
      </dsp:nvSpPr>
      <dsp:spPr>
        <a:xfrm>
          <a:off x="718240" y="1459"/>
          <a:ext cx="8882959" cy="621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813" tIns="65813" rIns="65813" bIns="65813" numCol="1" spcCol="1270" anchor="ctr" anchorCtr="0">
          <a:noAutofit/>
        </a:bodyPr>
        <a:lstStyle/>
        <a:p>
          <a:pPr marL="0" lvl="0" indent="0" algn="l" defTabSz="844550">
            <a:lnSpc>
              <a:spcPct val="100000"/>
            </a:lnSpc>
            <a:spcBef>
              <a:spcPct val="0"/>
            </a:spcBef>
            <a:spcAft>
              <a:spcPct val="35000"/>
            </a:spcAft>
            <a:buNone/>
          </a:pPr>
          <a:r>
            <a:rPr lang="en-US" sz="1900" kern="1200" baseline="0" dirty="0"/>
            <a:t>Does the sentiment of a comment result in greater popularity?</a:t>
          </a:r>
          <a:endParaRPr lang="en-US" sz="1900" kern="1200" dirty="0"/>
        </a:p>
      </dsp:txBody>
      <dsp:txXfrm>
        <a:off x="718240" y="1459"/>
        <a:ext cx="8882959" cy="621852"/>
      </dsp:txXfrm>
    </dsp:sp>
    <dsp:sp modelId="{38100C25-DBB4-454E-8B07-B78DA5B2B695}">
      <dsp:nvSpPr>
        <dsp:cNvPr id="0" name=""/>
        <dsp:cNvSpPr/>
      </dsp:nvSpPr>
      <dsp:spPr>
        <a:xfrm>
          <a:off x="0" y="778775"/>
          <a:ext cx="9601200" cy="6218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D6E0F7-1108-4FA3-B618-35430BD2BD9F}">
      <dsp:nvSpPr>
        <dsp:cNvPr id="0" name=""/>
        <dsp:cNvSpPr/>
      </dsp:nvSpPr>
      <dsp:spPr>
        <a:xfrm>
          <a:off x="188110" y="918692"/>
          <a:ext cx="342019" cy="3420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FCD6E7-57D8-43A6-AB86-17AF8EEA1EE6}">
      <dsp:nvSpPr>
        <dsp:cNvPr id="0" name=""/>
        <dsp:cNvSpPr/>
      </dsp:nvSpPr>
      <dsp:spPr>
        <a:xfrm>
          <a:off x="718240" y="778775"/>
          <a:ext cx="8882959" cy="621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813" tIns="65813" rIns="65813" bIns="65813" numCol="1" spcCol="1270" anchor="ctr" anchorCtr="0">
          <a:noAutofit/>
        </a:bodyPr>
        <a:lstStyle/>
        <a:p>
          <a:pPr marL="0" lvl="0" indent="0" algn="l" defTabSz="844550">
            <a:lnSpc>
              <a:spcPct val="100000"/>
            </a:lnSpc>
            <a:spcBef>
              <a:spcPct val="0"/>
            </a:spcBef>
            <a:spcAft>
              <a:spcPct val="35000"/>
            </a:spcAft>
            <a:buNone/>
          </a:pPr>
          <a:r>
            <a:rPr lang="en-US" sz="1900" kern="1200" baseline="0" dirty="0"/>
            <a:t>Does the number of words in a comment result in greater popularity? </a:t>
          </a:r>
          <a:endParaRPr lang="en-US" sz="1900" kern="1200" dirty="0"/>
        </a:p>
      </dsp:txBody>
      <dsp:txXfrm>
        <a:off x="718240" y="778775"/>
        <a:ext cx="8882959" cy="621852"/>
      </dsp:txXfrm>
    </dsp:sp>
    <dsp:sp modelId="{7F68DECB-ECAB-4877-AA1D-7B9C0ED94BB7}">
      <dsp:nvSpPr>
        <dsp:cNvPr id="0" name=""/>
        <dsp:cNvSpPr/>
      </dsp:nvSpPr>
      <dsp:spPr>
        <a:xfrm>
          <a:off x="0" y="1556091"/>
          <a:ext cx="9601200" cy="6218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16237B-1B0C-4186-9640-008B25B24232}">
      <dsp:nvSpPr>
        <dsp:cNvPr id="0" name=""/>
        <dsp:cNvSpPr/>
      </dsp:nvSpPr>
      <dsp:spPr>
        <a:xfrm>
          <a:off x="188110" y="1696008"/>
          <a:ext cx="342019" cy="3420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6EF3BA-17C9-4D88-92BE-44D01F43F3FA}">
      <dsp:nvSpPr>
        <dsp:cNvPr id="0" name=""/>
        <dsp:cNvSpPr/>
      </dsp:nvSpPr>
      <dsp:spPr>
        <a:xfrm>
          <a:off x="718240" y="1556091"/>
          <a:ext cx="8882959" cy="621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813" tIns="65813" rIns="65813" bIns="65813" numCol="1" spcCol="1270" anchor="ctr" anchorCtr="0">
          <a:noAutofit/>
        </a:bodyPr>
        <a:lstStyle/>
        <a:p>
          <a:pPr marL="0" lvl="0" indent="0" algn="l" defTabSz="844550">
            <a:lnSpc>
              <a:spcPct val="100000"/>
            </a:lnSpc>
            <a:spcBef>
              <a:spcPct val="0"/>
            </a:spcBef>
            <a:spcAft>
              <a:spcPct val="35000"/>
            </a:spcAft>
            <a:buNone/>
          </a:pPr>
          <a:r>
            <a:rPr lang="en-US" sz="1900" kern="1200" baseline="0" dirty="0"/>
            <a:t>Do post who have more comments become more popular?</a:t>
          </a:r>
          <a:endParaRPr lang="en-US" sz="1900" kern="1200" dirty="0"/>
        </a:p>
      </dsp:txBody>
      <dsp:txXfrm>
        <a:off x="718240" y="1556091"/>
        <a:ext cx="8882959" cy="621852"/>
      </dsp:txXfrm>
    </dsp:sp>
    <dsp:sp modelId="{6D302EE8-C1E9-4402-86D6-D6DB6B34FEBE}">
      <dsp:nvSpPr>
        <dsp:cNvPr id="0" name=""/>
        <dsp:cNvSpPr/>
      </dsp:nvSpPr>
      <dsp:spPr>
        <a:xfrm>
          <a:off x="0" y="2333407"/>
          <a:ext cx="9601200" cy="6218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3923B0-20C0-4530-823E-4A27F14C3DEA}">
      <dsp:nvSpPr>
        <dsp:cNvPr id="0" name=""/>
        <dsp:cNvSpPr/>
      </dsp:nvSpPr>
      <dsp:spPr>
        <a:xfrm>
          <a:off x="188110" y="2473324"/>
          <a:ext cx="342019" cy="34201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2ABF40-D817-400D-81A0-E42DC658B49D}">
      <dsp:nvSpPr>
        <dsp:cNvPr id="0" name=""/>
        <dsp:cNvSpPr/>
      </dsp:nvSpPr>
      <dsp:spPr>
        <a:xfrm>
          <a:off x="718240" y="2333407"/>
          <a:ext cx="8882959" cy="621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813" tIns="65813" rIns="65813" bIns="65813" numCol="1" spcCol="1270" anchor="ctr" anchorCtr="0">
          <a:noAutofit/>
        </a:bodyPr>
        <a:lstStyle/>
        <a:p>
          <a:pPr marL="0" lvl="0" indent="0" algn="l" defTabSz="844550">
            <a:lnSpc>
              <a:spcPct val="100000"/>
            </a:lnSpc>
            <a:spcBef>
              <a:spcPct val="0"/>
            </a:spcBef>
            <a:spcAft>
              <a:spcPct val="35000"/>
            </a:spcAft>
            <a:buNone/>
          </a:pPr>
          <a:r>
            <a:rPr lang="en-US" sz="1900" kern="1200" baseline="0"/>
            <a:t>Does the time of creation of a post effect its popularity?</a:t>
          </a:r>
          <a:endParaRPr lang="en-US" sz="1900" kern="1200"/>
        </a:p>
      </dsp:txBody>
      <dsp:txXfrm>
        <a:off x="718240" y="2333407"/>
        <a:ext cx="8882959" cy="621852"/>
      </dsp:txXfrm>
    </dsp:sp>
    <dsp:sp modelId="{0D01D93B-6FCD-45C4-9766-666619F90B66}">
      <dsp:nvSpPr>
        <dsp:cNvPr id="0" name=""/>
        <dsp:cNvSpPr/>
      </dsp:nvSpPr>
      <dsp:spPr>
        <a:xfrm>
          <a:off x="0" y="3110723"/>
          <a:ext cx="9601200" cy="6218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433E85-2F48-48AD-B10A-587CEFA6C641}">
      <dsp:nvSpPr>
        <dsp:cNvPr id="0" name=""/>
        <dsp:cNvSpPr/>
      </dsp:nvSpPr>
      <dsp:spPr>
        <a:xfrm>
          <a:off x="188110" y="3250640"/>
          <a:ext cx="342019" cy="34201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1DDA9C-BA55-4E24-86BD-059A29AD7679}">
      <dsp:nvSpPr>
        <dsp:cNvPr id="0" name=""/>
        <dsp:cNvSpPr/>
      </dsp:nvSpPr>
      <dsp:spPr>
        <a:xfrm>
          <a:off x="718240" y="3110723"/>
          <a:ext cx="8882959" cy="621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813" tIns="65813" rIns="65813" bIns="65813" numCol="1" spcCol="1270" anchor="ctr" anchorCtr="0">
          <a:noAutofit/>
        </a:bodyPr>
        <a:lstStyle/>
        <a:p>
          <a:pPr marL="0" lvl="0" indent="0" algn="l" defTabSz="844550">
            <a:lnSpc>
              <a:spcPct val="100000"/>
            </a:lnSpc>
            <a:spcBef>
              <a:spcPct val="0"/>
            </a:spcBef>
            <a:spcAft>
              <a:spcPct val="35000"/>
            </a:spcAft>
            <a:buNone/>
          </a:pPr>
          <a:r>
            <a:rPr lang="en-US" sz="1900" kern="1200" baseline="0" dirty="0"/>
            <a:t>Does the number of comments on a post influence </a:t>
          </a:r>
          <a:r>
            <a:rPr lang="en-US" sz="1900" kern="1200" baseline="0"/>
            <a:t>its popularity?</a:t>
          </a:r>
          <a:endParaRPr lang="en-US" sz="1900" kern="1200" dirty="0"/>
        </a:p>
      </dsp:txBody>
      <dsp:txXfrm>
        <a:off x="718240" y="3110723"/>
        <a:ext cx="8882959" cy="621852"/>
      </dsp:txXfrm>
    </dsp:sp>
    <dsp:sp modelId="{CAB7869B-8031-41EA-938F-DD8E18C96314}">
      <dsp:nvSpPr>
        <dsp:cNvPr id="0" name=""/>
        <dsp:cNvSpPr/>
      </dsp:nvSpPr>
      <dsp:spPr>
        <a:xfrm>
          <a:off x="0" y="3888039"/>
          <a:ext cx="9601200" cy="6218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36A8B6-1234-4B46-9DF3-5A625D2B43F3}">
      <dsp:nvSpPr>
        <dsp:cNvPr id="0" name=""/>
        <dsp:cNvSpPr/>
      </dsp:nvSpPr>
      <dsp:spPr>
        <a:xfrm>
          <a:off x="188110" y="4027956"/>
          <a:ext cx="342019" cy="342019"/>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B50799-72BC-4A3F-B483-8AC13DEDDBB7}">
      <dsp:nvSpPr>
        <dsp:cNvPr id="0" name=""/>
        <dsp:cNvSpPr/>
      </dsp:nvSpPr>
      <dsp:spPr>
        <a:xfrm>
          <a:off x="718240" y="3888039"/>
          <a:ext cx="8882959" cy="621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813" tIns="65813" rIns="65813" bIns="65813" numCol="1" spcCol="1270" anchor="ctr" anchorCtr="0">
          <a:noAutofit/>
        </a:bodyPr>
        <a:lstStyle/>
        <a:p>
          <a:pPr marL="0" lvl="0" indent="0" algn="l" defTabSz="844550">
            <a:lnSpc>
              <a:spcPct val="100000"/>
            </a:lnSpc>
            <a:spcBef>
              <a:spcPct val="0"/>
            </a:spcBef>
            <a:spcAft>
              <a:spcPct val="35000"/>
            </a:spcAft>
            <a:buNone/>
          </a:pPr>
          <a:r>
            <a:rPr lang="en-US" sz="1900" kern="1200" dirty="0"/>
            <a:t>Which words are most frequently associated with a high, moderate, and low score?</a:t>
          </a:r>
        </a:p>
      </dsp:txBody>
      <dsp:txXfrm>
        <a:off x="718240" y="3888039"/>
        <a:ext cx="8882959" cy="62185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6T10:36:13.431"/>
    </inkml:context>
    <inkml:brush xml:id="br0">
      <inkml:brushProperty name="width" value="0.035" units="cm"/>
      <inkml:brushProperty name="height" value="0.035" units="cm"/>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39E779-C954-044B-8D8E-BA4197E97735}" type="datetimeFigureOut">
              <a:rPr lang="en-US" smtClean="0"/>
              <a:t>11/26/2023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65BE39-5482-074B-AA8F-346DF8290411}" type="slidenum">
              <a:rPr lang="en-US" smtClean="0"/>
              <a:t>‹#›</a:t>
            </a:fld>
            <a:endParaRPr lang="en-US"/>
          </a:p>
        </p:txBody>
      </p:sp>
    </p:spTree>
    <p:extLst>
      <p:ext uri="{BB962C8B-B14F-4D97-AF65-F5344CB8AC3E}">
        <p14:creationId xmlns:p14="http://schemas.microsoft.com/office/powerpoint/2010/main" val="173698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will be presenting the analysis we have done concerning popularity of reddit posts. Specifically, what makes a post popular and can we compartmentalize what makes something popular on social media sites. </a:t>
            </a:r>
          </a:p>
        </p:txBody>
      </p:sp>
      <p:sp>
        <p:nvSpPr>
          <p:cNvPr id="4" name="Slide Number Placeholder 3"/>
          <p:cNvSpPr>
            <a:spLocks noGrp="1"/>
          </p:cNvSpPr>
          <p:nvPr>
            <p:ph type="sldNum" sz="quarter" idx="5"/>
          </p:nvPr>
        </p:nvSpPr>
        <p:spPr/>
        <p:txBody>
          <a:bodyPr/>
          <a:lstStyle/>
          <a:p>
            <a:fld id="{AA65BE39-5482-074B-AA8F-346DF8290411}" type="slidenum">
              <a:rPr lang="en-US" smtClean="0"/>
              <a:t>1</a:t>
            </a:fld>
            <a:endParaRPr lang="en-US"/>
          </a:p>
        </p:txBody>
      </p:sp>
    </p:spTree>
    <p:extLst>
      <p:ext uri="{BB962C8B-B14F-4D97-AF65-F5344CB8AC3E}">
        <p14:creationId xmlns:p14="http://schemas.microsoft.com/office/powerpoint/2010/main" val="1580619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factor we investigated that could correlate to a post’s popularity is the number of comments. </a:t>
            </a:r>
          </a:p>
          <a:p>
            <a:r>
              <a:rPr lang="en-US" dirty="0"/>
              <a:t>To do this we had two data sets, one containing all posts for a certain time frame and one containing all comments for a certain time frame. By mapping the posts to their respective comments, we can see an average popularity of a post grouped by the number of comments it has. </a:t>
            </a:r>
          </a:p>
          <a:p>
            <a:endParaRPr lang="en-US" dirty="0"/>
          </a:p>
          <a:p>
            <a:r>
              <a:rPr lang="en-US" dirty="0"/>
              <a:t>We hypothesized that more liked post would also have a higher popularity. However, based on the results this was not the case.</a:t>
            </a:r>
          </a:p>
          <a:p>
            <a:r>
              <a:rPr lang="en-US" dirty="0"/>
              <a:t>In all instances of running this analysis there was a trend of many posts with few comments generally have on average a lower score but the ones with the most comments did not result in an overall average high score.</a:t>
            </a:r>
          </a:p>
          <a:p>
            <a:r>
              <a:rPr lang="en-US" dirty="0"/>
              <a:t>There tended to be one outlier that did exceptionally well. Although it did not remain consistent throughout it tended to be somewhere in the middle of the least number of comments and the most.</a:t>
            </a:r>
          </a:p>
          <a:p>
            <a:endParaRPr lang="en-US" dirty="0"/>
          </a:p>
          <a:p>
            <a:r>
              <a:rPr lang="en-US" dirty="0"/>
              <a:t>This is an interesting observation because it strongly suggests that the correlation between popularity and comments is not that strong. And when it is it is not consistent. </a:t>
            </a:r>
          </a:p>
        </p:txBody>
      </p:sp>
      <p:sp>
        <p:nvSpPr>
          <p:cNvPr id="4" name="Slide Number Placeholder 3"/>
          <p:cNvSpPr>
            <a:spLocks noGrp="1"/>
          </p:cNvSpPr>
          <p:nvPr>
            <p:ph type="sldNum" sz="quarter" idx="5"/>
          </p:nvPr>
        </p:nvSpPr>
        <p:spPr/>
        <p:txBody>
          <a:bodyPr/>
          <a:lstStyle/>
          <a:p>
            <a:fld id="{AA65BE39-5482-074B-AA8F-346DF8290411}" type="slidenum">
              <a:rPr lang="en-US" smtClean="0"/>
              <a:t>11</a:t>
            </a:fld>
            <a:endParaRPr lang="en-US"/>
          </a:p>
        </p:txBody>
      </p:sp>
    </p:spTree>
    <p:extLst>
      <p:ext uri="{BB962C8B-B14F-4D97-AF65-F5344CB8AC3E}">
        <p14:creationId xmlns:p14="http://schemas.microsoft.com/office/powerpoint/2010/main" val="2266448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A65BE39-5482-074B-AA8F-346DF8290411}" type="slidenum">
              <a:rPr lang="en-US" smtClean="0"/>
              <a:t>18</a:t>
            </a:fld>
            <a:endParaRPr lang="en-US"/>
          </a:p>
        </p:txBody>
      </p:sp>
    </p:spTree>
    <p:extLst>
      <p:ext uri="{BB962C8B-B14F-4D97-AF65-F5344CB8AC3E}">
        <p14:creationId xmlns:p14="http://schemas.microsoft.com/office/powerpoint/2010/main" val="3528331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we found some interesting insights into popularity on reddit. </a:t>
            </a:r>
            <a:br>
              <a:rPr lang="en-US" dirty="0"/>
            </a:br>
            <a:r>
              <a:rPr lang="en-US" dirty="0"/>
              <a:t>Some of our hypothesis such as those related to time were fairly accurate when using our data sets. Furthermore, we found some trends with word count and comments that we did not anticipate such as the trend pertaining to social conformity and the nonuniform popularity spikes when it came to the number of comments in a post. </a:t>
            </a:r>
          </a:p>
          <a:p>
            <a:endParaRPr lang="en-US" dirty="0"/>
          </a:p>
          <a:p>
            <a:r>
              <a:rPr lang="en-US" dirty="0"/>
              <a:t>The main let down was the sentiment analysis, there was little to no correlation for multiple data sets and we did not see any outlying trends within the analysis. </a:t>
            </a:r>
          </a:p>
        </p:txBody>
      </p:sp>
      <p:sp>
        <p:nvSpPr>
          <p:cNvPr id="4" name="Slide Number Placeholder 3"/>
          <p:cNvSpPr>
            <a:spLocks noGrp="1"/>
          </p:cNvSpPr>
          <p:nvPr>
            <p:ph type="sldNum" sz="quarter" idx="5"/>
          </p:nvPr>
        </p:nvSpPr>
        <p:spPr/>
        <p:txBody>
          <a:bodyPr/>
          <a:lstStyle/>
          <a:p>
            <a:fld id="{AA65BE39-5482-074B-AA8F-346DF8290411}" type="slidenum">
              <a:rPr lang="en-US" smtClean="0"/>
              <a:t>26</a:t>
            </a:fld>
            <a:endParaRPr lang="en-US"/>
          </a:p>
        </p:txBody>
      </p:sp>
    </p:spTree>
    <p:extLst>
      <p:ext uri="{BB962C8B-B14F-4D97-AF65-F5344CB8AC3E}">
        <p14:creationId xmlns:p14="http://schemas.microsoft.com/office/powerpoint/2010/main" val="16400264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65BE39-5482-074B-AA8F-346DF8290411}" type="slidenum">
              <a:rPr lang="en-US" smtClean="0"/>
              <a:t>27</a:t>
            </a:fld>
            <a:endParaRPr lang="en-US"/>
          </a:p>
        </p:txBody>
      </p:sp>
    </p:spTree>
    <p:extLst>
      <p:ext uri="{BB962C8B-B14F-4D97-AF65-F5344CB8AC3E}">
        <p14:creationId xmlns:p14="http://schemas.microsoft.com/office/powerpoint/2010/main" val="1234329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65BE39-5482-074B-AA8F-346DF8290411}" type="slidenum">
              <a:rPr lang="en-US" smtClean="0"/>
              <a:t>28</a:t>
            </a:fld>
            <a:endParaRPr lang="en-US"/>
          </a:p>
        </p:txBody>
      </p:sp>
    </p:spTree>
    <p:extLst>
      <p:ext uri="{BB962C8B-B14F-4D97-AF65-F5344CB8AC3E}">
        <p14:creationId xmlns:p14="http://schemas.microsoft.com/office/powerpoint/2010/main" val="4148339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start off we will first define some of the terms we will be using throughout this presentation.</a:t>
            </a:r>
          </a:p>
          <a:p>
            <a:r>
              <a:rPr lang="en-US" dirty="0"/>
              <a:t>When talking about popularity within a digital space we quantify this based on the number of likes a post of comment receive. </a:t>
            </a:r>
          </a:p>
          <a:p>
            <a:endParaRPr lang="en-US" dirty="0"/>
          </a:p>
          <a:p>
            <a:r>
              <a:rPr lang="en-US" dirty="0"/>
              <a:t>All our tests will be done using data from the social media site Reddit, Reddit is a platform that users can post text, images and videos to. For the sake of this analysis, we only looked at text posts due to data constraints. </a:t>
            </a:r>
          </a:p>
          <a:p>
            <a:endParaRPr lang="en-US" dirty="0"/>
          </a:p>
          <a:p>
            <a:r>
              <a:rPr lang="en-US" dirty="0"/>
              <a:t>Sentiment, as we will be discussing it, refers to the tone or attitude associated with a certain comment. We will outline how this was achieved in each instance. </a:t>
            </a:r>
          </a:p>
        </p:txBody>
      </p:sp>
      <p:sp>
        <p:nvSpPr>
          <p:cNvPr id="4" name="Slide Number Placeholder 3"/>
          <p:cNvSpPr>
            <a:spLocks noGrp="1"/>
          </p:cNvSpPr>
          <p:nvPr>
            <p:ph type="sldNum" sz="quarter" idx="5"/>
          </p:nvPr>
        </p:nvSpPr>
        <p:spPr/>
        <p:txBody>
          <a:bodyPr/>
          <a:lstStyle/>
          <a:p>
            <a:fld id="{AA65BE39-5482-074B-AA8F-346DF8290411}" type="slidenum">
              <a:rPr lang="en-US" smtClean="0"/>
              <a:t>2</a:t>
            </a:fld>
            <a:endParaRPr lang="en-US"/>
          </a:p>
        </p:txBody>
      </p:sp>
    </p:spTree>
    <p:extLst>
      <p:ext uri="{BB962C8B-B14F-4D97-AF65-F5344CB8AC3E}">
        <p14:creationId xmlns:p14="http://schemas.microsoft.com/office/powerpoint/2010/main" val="1404034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research questions we had were:</a:t>
            </a:r>
          </a:p>
          <a:p>
            <a:endParaRPr lang="en-US" dirty="0"/>
          </a:p>
          <a:p>
            <a:r>
              <a:rPr lang="en-US" dirty="0"/>
              <a:t>Does the sentiment of a comment result in greater popularity? </a:t>
            </a:r>
          </a:p>
          <a:p>
            <a:r>
              <a:rPr lang="en-US" dirty="0"/>
              <a:t>Does the number of words in a comment result in greater popularity?</a:t>
            </a:r>
          </a:p>
          <a:p>
            <a:r>
              <a:rPr lang="en-US" dirty="0"/>
              <a:t>Do more popular posts have more comments?</a:t>
            </a:r>
          </a:p>
          <a:p>
            <a:r>
              <a:rPr lang="en-US" dirty="0"/>
              <a:t>Does the time of creation of a post effect its popularity?</a:t>
            </a:r>
          </a:p>
          <a:p>
            <a:r>
              <a:rPr lang="en-US" dirty="0"/>
              <a:t>Does the number of comments on a post influence its popularity? </a:t>
            </a:r>
          </a:p>
          <a:p>
            <a:endParaRPr lang="en-US" dirty="0"/>
          </a:p>
          <a:p>
            <a:endParaRPr lang="en-US" dirty="0"/>
          </a:p>
        </p:txBody>
      </p:sp>
      <p:sp>
        <p:nvSpPr>
          <p:cNvPr id="4" name="Slide Number Placeholder 3"/>
          <p:cNvSpPr>
            <a:spLocks noGrp="1"/>
          </p:cNvSpPr>
          <p:nvPr>
            <p:ph type="sldNum" sz="quarter" idx="5"/>
          </p:nvPr>
        </p:nvSpPr>
        <p:spPr/>
        <p:txBody>
          <a:bodyPr/>
          <a:lstStyle/>
          <a:p>
            <a:fld id="{AA65BE39-5482-074B-AA8F-346DF8290411}" type="slidenum">
              <a:rPr lang="en-US" smtClean="0"/>
              <a:t>3</a:t>
            </a:fld>
            <a:endParaRPr lang="en-US"/>
          </a:p>
        </p:txBody>
      </p:sp>
    </p:spTree>
    <p:extLst>
      <p:ext uri="{BB962C8B-B14F-4D97-AF65-F5344CB8AC3E}">
        <p14:creationId xmlns:p14="http://schemas.microsoft.com/office/powerpoint/2010/main" val="2356617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data was extracted from an open-source database called </a:t>
            </a:r>
            <a:r>
              <a:rPr lang="en-US" dirty="0" err="1"/>
              <a:t>SocialGrep</a:t>
            </a:r>
            <a:r>
              <a:rPr lang="en-US" dirty="0"/>
              <a:t>. </a:t>
            </a:r>
          </a:p>
          <a:p>
            <a:r>
              <a:rPr lang="en-US" dirty="0"/>
              <a:t>The data we had access to was limited but it came formatted in csv files that we were able to read and manipulate. </a:t>
            </a:r>
          </a:p>
          <a:p>
            <a:r>
              <a:rPr lang="en-US" dirty="0"/>
              <a:t>The time of extraction for each of these also varies but the majority is 2022 data. </a:t>
            </a:r>
          </a:p>
        </p:txBody>
      </p:sp>
      <p:sp>
        <p:nvSpPr>
          <p:cNvPr id="4" name="Slide Number Placeholder 3"/>
          <p:cNvSpPr>
            <a:spLocks noGrp="1"/>
          </p:cNvSpPr>
          <p:nvPr>
            <p:ph type="sldNum" sz="quarter" idx="5"/>
          </p:nvPr>
        </p:nvSpPr>
        <p:spPr/>
        <p:txBody>
          <a:bodyPr/>
          <a:lstStyle/>
          <a:p>
            <a:fld id="{AA65BE39-5482-074B-AA8F-346DF8290411}" type="slidenum">
              <a:rPr lang="en-US" smtClean="0"/>
              <a:t>4</a:t>
            </a:fld>
            <a:endParaRPr lang="en-US"/>
          </a:p>
        </p:txBody>
      </p:sp>
    </p:spTree>
    <p:extLst>
      <p:ext uri="{BB962C8B-B14F-4D97-AF65-F5344CB8AC3E}">
        <p14:creationId xmlns:p14="http://schemas.microsoft.com/office/powerpoint/2010/main" val="2760323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python to conduct our analysis. </a:t>
            </a:r>
          </a:p>
          <a:p>
            <a:r>
              <a:rPr lang="en-US" dirty="0"/>
              <a:t>The main tools we used were the pandas and matplotlib libraries. </a:t>
            </a:r>
          </a:p>
          <a:p>
            <a:r>
              <a:rPr lang="en-US" dirty="0"/>
              <a:t>Pandas was used for general data reading and formatting while matplotlib was used to create the various graphs shown. </a:t>
            </a:r>
          </a:p>
        </p:txBody>
      </p:sp>
      <p:sp>
        <p:nvSpPr>
          <p:cNvPr id="4" name="Slide Number Placeholder 3"/>
          <p:cNvSpPr>
            <a:spLocks noGrp="1"/>
          </p:cNvSpPr>
          <p:nvPr>
            <p:ph type="sldNum" sz="quarter" idx="5"/>
          </p:nvPr>
        </p:nvSpPr>
        <p:spPr/>
        <p:txBody>
          <a:bodyPr/>
          <a:lstStyle/>
          <a:p>
            <a:fld id="{AA65BE39-5482-074B-AA8F-346DF8290411}" type="slidenum">
              <a:rPr lang="en-US" smtClean="0"/>
              <a:t>6</a:t>
            </a:fld>
            <a:endParaRPr lang="en-US"/>
          </a:p>
        </p:txBody>
      </p:sp>
    </p:spTree>
    <p:extLst>
      <p:ext uri="{BB962C8B-B14F-4D97-AF65-F5344CB8AC3E}">
        <p14:creationId xmlns:p14="http://schemas.microsoft.com/office/powerpoint/2010/main" val="1235968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set of analysis done was to try and see if there was a correlation with sentiment of a comment and its popularity. </a:t>
            </a:r>
          </a:p>
          <a:p>
            <a:r>
              <a:rPr lang="en-US" dirty="0"/>
              <a:t>We hypothesized that this would result with negative sentiment correlating with higher popularity. </a:t>
            </a:r>
          </a:p>
          <a:p>
            <a:r>
              <a:rPr lang="en-US" dirty="0"/>
              <a:t>After running the tests and performing correlation analysis we were surprised to see that across multiple data sets sentiment did not have any correlation to the popularity of the comments. </a:t>
            </a:r>
          </a:p>
          <a:p>
            <a:endParaRPr lang="en-US" dirty="0"/>
          </a:p>
          <a:p>
            <a:r>
              <a:rPr lang="en-US" dirty="0"/>
              <a:t>This is modeled in the two graphs provided. Both are given a data set of comments and the top 50 are shown with their sentiments displayed on the red lines. </a:t>
            </a:r>
          </a:p>
          <a:p>
            <a:r>
              <a:rPr lang="en-US" dirty="0"/>
              <a:t>In both cases there was no correlation with the popularity of a post. </a:t>
            </a:r>
          </a:p>
        </p:txBody>
      </p:sp>
      <p:sp>
        <p:nvSpPr>
          <p:cNvPr id="4" name="Slide Number Placeholder 3"/>
          <p:cNvSpPr>
            <a:spLocks noGrp="1"/>
          </p:cNvSpPr>
          <p:nvPr>
            <p:ph type="sldNum" sz="quarter" idx="5"/>
          </p:nvPr>
        </p:nvSpPr>
        <p:spPr/>
        <p:txBody>
          <a:bodyPr/>
          <a:lstStyle/>
          <a:p>
            <a:fld id="{AA65BE39-5482-074B-AA8F-346DF8290411}" type="slidenum">
              <a:rPr lang="en-US" smtClean="0"/>
              <a:t>7</a:t>
            </a:fld>
            <a:endParaRPr lang="en-US"/>
          </a:p>
        </p:txBody>
      </p:sp>
    </p:spTree>
    <p:extLst>
      <p:ext uri="{BB962C8B-B14F-4D97-AF65-F5344CB8AC3E}">
        <p14:creationId xmlns:p14="http://schemas.microsoft.com/office/powerpoint/2010/main" val="1401248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set of analysis done pertained to word count and popularity. </a:t>
            </a:r>
          </a:p>
          <a:p>
            <a:r>
              <a:rPr lang="en-US" dirty="0"/>
              <a:t>We hypothesized that this would result in shorter comments having on average a higher score. </a:t>
            </a:r>
          </a:p>
          <a:p>
            <a:r>
              <a:rPr lang="en-US" dirty="0"/>
              <a:t>Surprisingly, this was not the case, but an interesting trend did emerge. </a:t>
            </a:r>
          </a:p>
          <a:p>
            <a:endParaRPr lang="en-US" dirty="0"/>
          </a:p>
          <a:p>
            <a:r>
              <a:rPr lang="en-US" dirty="0"/>
              <a:t>Although the average scores did not correlate to a certain length of post, we did notice in all datasets of this analysis that one length subset dominated the others.</a:t>
            </a:r>
          </a:p>
          <a:p>
            <a:r>
              <a:rPr lang="en-US" dirty="0"/>
              <a:t>This could arguably be a case of social conformity, users on the same subreddit see others creating a certain length post and the rest follow creating a larger subset of posts with this length of comment. </a:t>
            </a:r>
          </a:p>
        </p:txBody>
      </p:sp>
      <p:sp>
        <p:nvSpPr>
          <p:cNvPr id="4" name="Slide Number Placeholder 3"/>
          <p:cNvSpPr>
            <a:spLocks noGrp="1"/>
          </p:cNvSpPr>
          <p:nvPr>
            <p:ph type="sldNum" sz="quarter" idx="5"/>
          </p:nvPr>
        </p:nvSpPr>
        <p:spPr/>
        <p:txBody>
          <a:bodyPr/>
          <a:lstStyle/>
          <a:p>
            <a:fld id="{AA65BE39-5482-074B-AA8F-346DF8290411}" type="slidenum">
              <a:rPr lang="en-US" smtClean="0"/>
              <a:t>8</a:t>
            </a:fld>
            <a:endParaRPr lang="en-US"/>
          </a:p>
        </p:txBody>
      </p:sp>
    </p:spTree>
    <p:extLst>
      <p:ext uri="{BB962C8B-B14F-4D97-AF65-F5344CB8AC3E}">
        <p14:creationId xmlns:p14="http://schemas.microsoft.com/office/powerpoint/2010/main" val="33128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set of analysis done as based on the creation time of a comment and its popularity. </a:t>
            </a:r>
          </a:p>
          <a:p>
            <a:r>
              <a:rPr lang="en-US" dirty="0"/>
              <a:t>We hypothesized that over time the popularity of a topic would steadily decrease. </a:t>
            </a:r>
          </a:p>
          <a:p>
            <a:br>
              <a:rPr lang="en-US" dirty="0"/>
            </a:br>
            <a:r>
              <a:rPr lang="en-US" dirty="0"/>
              <a:t>Our analysis supports this claim, as we can see based on two different data sets. </a:t>
            </a:r>
          </a:p>
          <a:p>
            <a:r>
              <a:rPr lang="en-US" dirty="0"/>
              <a:t>One containing all comments made that contain the word “Doge” and all the comments on the NoNewNormal subreddit. In both cases we see a downward trend with the average scores of all comments in each month.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A65BE39-5482-074B-AA8F-346DF8290411}" type="slidenum">
              <a:rPr lang="en-US" smtClean="0"/>
              <a:t>9</a:t>
            </a:fld>
            <a:endParaRPr lang="en-US"/>
          </a:p>
        </p:txBody>
      </p:sp>
    </p:spTree>
    <p:extLst>
      <p:ext uri="{BB962C8B-B14F-4D97-AF65-F5344CB8AC3E}">
        <p14:creationId xmlns:p14="http://schemas.microsoft.com/office/powerpoint/2010/main" val="352731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Aside from just the overall change in popularity over time we wanted to see if the time of day a comment was made would affect its popularity. </a:t>
            </a:r>
            <a:br>
              <a:rPr lang="en-US" dirty="0"/>
            </a:br>
            <a:r>
              <a:rPr lang="en-US" dirty="0"/>
              <a:t>We hypothesized that there would be a trend in which the most popular house would be between work hours, mornings, breaks and after work.</a:t>
            </a:r>
          </a:p>
          <a:p>
            <a:endParaRPr lang="en-US" dirty="0"/>
          </a:p>
          <a:p>
            <a:r>
              <a:rPr lang="en-US" dirty="0"/>
              <a:t>The analysis done on multiple datasets came back to support out hypothesis. As we can see there is an obvious trend with popularity and time of day. We can see that comments made in the early morning, noon, and evenings, on average, do better than those posted during the normal work hours, 8-11 and 1-6.</a:t>
            </a:r>
          </a:p>
          <a:p>
            <a:endParaRPr lang="en-US" dirty="0"/>
          </a:p>
        </p:txBody>
      </p:sp>
      <p:sp>
        <p:nvSpPr>
          <p:cNvPr id="4" name="Slide Number Placeholder 3"/>
          <p:cNvSpPr>
            <a:spLocks noGrp="1"/>
          </p:cNvSpPr>
          <p:nvPr>
            <p:ph type="sldNum" sz="quarter" idx="5"/>
          </p:nvPr>
        </p:nvSpPr>
        <p:spPr/>
        <p:txBody>
          <a:bodyPr/>
          <a:lstStyle/>
          <a:p>
            <a:fld id="{AA65BE39-5482-074B-AA8F-346DF8290411}" type="slidenum">
              <a:rPr lang="en-US" smtClean="0"/>
              <a:t>10</a:t>
            </a:fld>
            <a:endParaRPr lang="en-US"/>
          </a:p>
        </p:txBody>
      </p:sp>
    </p:spTree>
    <p:extLst>
      <p:ext uri="{BB962C8B-B14F-4D97-AF65-F5344CB8AC3E}">
        <p14:creationId xmlns:p14="http://schemas.microsoft.com/office/powerpoint/2010/main" val="335752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11/26/2023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95094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114493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839581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988350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11/26/2023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889793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053696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11/26/2023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833362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11/26/2023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771394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11/26/2023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05094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11/26/2023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86363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11/26/2023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84424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11/26/2023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461587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svg"/></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48.emf"/><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package" Target="../embeddings/Microsoft_Excel_Worksheet1.xlsx"/><Relationship Id="rId5" Type="http://schemas.openxmlformats.org/officeDocument/2006/relationships/image" Target="../media/image47.emf"/><Relationship Id="rId4" Type="http://schemas.openxmlformats.org/officeDocument/2006/relationships/package" Target="../embeddings/Microsoft_Excel_Worksheet.xlsx"/></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55.jpeg"/><Relationship Id="rId3" Type="http://schemas.openxmlformats.org/officeDocument/2006/relationships/image" Target="../media/image52.png"/><Relationship Id="rId7" Type="http://schemas.openxmlformats.org/officeDocument/2006/relationships/image" Target="../media/image54.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0.png"/><Relationship Id="rId4" Type="http://schemas.openxmlformats.org/officeDocument/2006/relationships/customXml" Target="../ink/ink1.xml"/></Relationships>
</file>

<file path=ppt/slides/_rels/slide2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5.jpeg"/></Relationships>
</file>

<file path=ppt/slides/_rels/slide2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55.jpeg"/></Relationships>
</file>

<file path=ppt/slides/_rels/slide2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1.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F4BB-B99F-2FB0-AFCD-273515B1E1AB}"/>
              </a:ext>
            </a:extLst>
          </p:cNvPr>
          <p:cNvSpPr>
            <a:spLocks noGrp="1"/>
          </p:cNvSpPr>
          <p:nvPr>
            <p:ph type="ctrTitle"/>
          </p:nvPr>
        </p:nvSpPr>
        <p:spPr/>
        <p:txBody>
          <a:bodyPr>
            <a:normAutofit fontScale="90000"/>
          </a:bodyPr>
          <a:lstStyle/>
          <a:p>
            <a:r>
              <a:rPr lang="en-US" sz="5000" dirty="0"/>
              <a:t>Analysis of the popularity of reddit posts &amp; Comments</a:t>
            </a:r>
          </a:p>
        </p:txBody>
      </p:sp>
      <p:sp>
        <p:nvSpPr>
          <p:cNvPr id="3" name="Subtitle 2">
            <a:extLst>
              <a:ext uri="{FF2B5EF4-FFF2-40B4-BE49-F238E27FC236}">
                <a16:creationId xmlns:a16="http://schemas.microsoft.com/office/drawing/2014/main" id="{08BA56B0-F801-1C83-F476-8CD99D67CD39}"/>
              </a:ext>
            </a:extLst>
          </p:cNvPr>
          <p:cNvSpPr>
            <a:spLocks noGrp="1"/>
          </p:cNvSpPr>
          <p:nvPr>
            <p:ph type="subTitle" idx="1"/>
          </p:nvPr>
        </p:nvSpPr>
        <p:spPr/>
        <p:txBody>
          <a:bodyPr>
            <a:normAutofit/>
          </a:bodyPr>
          <a:lstStyle/>
          <a:p>
            <a:pPr>
              <a:spcAft>
                <a:spcPts val="600"/>
              </a:spcAft>
            </a:pPr>
            <a:r>
              <a:rPr lang="en-US" dirty="0">
                <a:solidFill>
                  <a:srgbClr val="191B0E"/>
                </a:solidFill>
              </a:rPr>
              <a:t>By: Eva </a:t>
            </a:r>
            <a:r>
              <a:rPr lang="en-US" dirty="0" err="1">
                <a:solidFill>
                  <a:srgbClr val="191B0E"/>
                </a:solidFill>
              </a:rPr>
              <a:t>Tarr</a:t>
            </a:r>
            <a:r>
              <a:rPr lang="en-US" dirty="0">
                <a:solidFill>
                  <a:srgbClr val="191B0E"/>
                </a:solidFill>
              </a:rPr>
              <a:t> and Kyle Krawec</a:t>
            </a:r>
          </a:p>
        </p:txBody>
      </p:sp>
    </p:spTree>
    <p:extLst>
      <p:ext uri="{BB962C8B-B14F-4D97-AF65-F5344CB8AC3E}">
        <p14:creationId xmlns:p14="http://schemas.microsoft.com/office/powerpoint/2010/main" val="4285993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75DF6-0F8B-BB61-9868-31BC576D97F7}"/>
              </a:ext>
            </a:extLst>
          </p:cNvPr>
          <p:cNvSpPr>
            <a:spLocks noGrp="1"/>
          </p:cNvSpPr>
          <p:nvPr>
            <p:ph type="title"/>
          </p:nvPr>
        </p:nvSpPr>
        <p:spPr/>
        <p:txBody>
          <a:bodyPr/>
          <a:lstStyle/>
          <a:p>
            <a:r>
              <a:rPr lang="en-US" dirty="0"/>
              <a:t>Popularity and Creation Time (Daily)</a:t>
            </a:r>
          </a:p>
        </p:txBody>
      </p:sp>
      <p:sp>
        <p:nvSpPr>
          <p:cNvPr id="4" name="Text Placeholder 3">
            <a:extLst>
              <a:ext uri="{FF2B5EF4-FFF2-40B4-BE49-F238E27FC236}">
                <a16:creationId xmlns:a16="http://schemas.microsoft.com/office/drawing/2014/main" id="{DE0DCA57-400B-3D42-18C0-BA82673C48AF}"/>
              </a:ext>
            </a:extLst>
          </p:cNvPr>
          <p:cNvSpPr>
            <a:spLocks noGrp="1"/>
          </p:cNvSpPr>
          <p:nvPr>
            <p:ph type="body" sz="half" idx="2"/>
          </p:nvPr>
        </p:nvSpPr>
        <p:spPr>
          <a:xfrm>
            <a:off x="723900" y="2856343"/>
            <a:ext cx="3855720" cy="3582957"/>
          </a:xfrm>
        </p:spPr>
        <p:txBody>
          <a:bodyPr>
            <a:normAutofit fontScale="85000" lnSpcReduction="10000"/>
          </a:bodyPr>
          <a:lstStyle/>
          <a:p>
            <a:pPr marL="285750" indent="-285750">
              <a:buFont typeface="Arial" panose="020B0604020202020204" pitchFamily="34" charset="0"/>
              <a:buChar char="•"/>
            </a:pPr>
            <a:r>
              <a:rPr lang="en-US" dirty="0"/>
              <a:t>Popularity of a comment and the time of day in which it is posted has a very similar trend across multiple subreddits. Peak hours all falling around 12 while valleys occur around 8 and 16.</a:t>
            </a:r>
          </a:p>
          <a:p>
            <a:pPr marL="285750" indent="-285750">
              <a:buFont typeface="Arial" panose="020B0604020202020204" pitchFamily="34" charset="0"/>
              <a:buChar char="•"/>
            </a:pPr>
            <a:r>
              <a:rPr lang="en-US" dirty="0"/>
              <a:t>Graph 1 NoNewNormal subreddit and all its comment creation times vs average score.</a:t>
            </a:r>
          </a:p>
          <a:p>
            <a:pPr marL="285750" indent="-285750">
              <a:buFont typeface="Arial" panose="020B0604020202020204" pitchFamily="34" charset="0"/>
              <a:buChar char="•"/>
            </a:pPr>
            <a:r>
              <a:rPr lang="en-US" dirty="0"/>
              <a:t>Graph 2 Doge subreddit and all its comment creation times vs average score.</a:t>
            </a:r>
          </a:p>
          <a:p>
            <a:pPr marL="285750" indent="-285750">
              <a:buFont typeface="Arial" panose="020B0604020202020204" pitchFamily="34" charset="0"/>
              <a:buChar char="•"/>
            </a:pPr>
            <a:r>
              <a:rPr lang="en-US" dirty="0"/>
              <a:t>Graph 3 Trucker subreddit and all its comment creation times vs average score.</a:t>
            </a:r>
          </a:p>
          <a:p>
            <a:pPr marL="285750" indent="-285750">
              <a:buFont typeface="Arial" panose="020B0604020202020204" pitchFamily="34" charset="0"/>
              <a:buChar char="•"/>
            </a:pPr>
            <a:r>
              <a:rPr lang="en-US" dirty="0"/>
              <a:t>Correlation Coefficient = </a:t>
            </a:r>
          </a:p>
        </p:txBody>
      </p:sp>
      <p:pic>
        <p:nvPicPr>
          <p:cNvPr id="5" name="Picture 4" descr="A graph of a graph&#10;&#10;Description automatically generated with medium confidence">
            <a:extLst>
              <a:ext uri="{FF2B5EF4-FFF2-40B4-BE49-F238E27FC236}">
                <a16:creationId xmlns:a16="http://schemas.microsoft.com/office/drawing/2014/main" id="{72764A14-2A1F-798D-4539-A13430A812A5}"/>
              </a:ext>
            </a:extLst>
          </p:cNvPr>
          <p:cNvPicPr>
            <a:picLocks noChangeAspect="1"/>
          </p:cNvPicPr>
          <p:nvPr/>
        </p:nvPicPr>
        <p:blipFill>
          <a:blip r:embed="rId3"/>
          <a:stretch>
            <a:fillRect/>
          </a:stretch>
        </p:blipFill>
        <p:spPr>
          <a:xfrm>
            <a:off x="6501032" y="0"/>
            <a:ext cx="4579620" cy="2289810"/>
          </a:xfrm>
          <a:prstGeom prst="rect">
            <a:avLst/>
          </a:prstGeom>
        </p:spPr>
      </p:pic>
      <p:pic>
        <p:nvPicPr>
          <p:cNvPr id="9" name="Picture 8" descr="A graph of a graph&#10;&#10;Description automatically generated with medium confidence">
            <a:extLst>
              <a:ext uri="{FF2B5EF4-FFF2-40B4-BE49-F238E27FC236}">
                <a16:creationId xmlns:a16="http://schemas.microsoft.com/office/drawing/2014/main" id="{BA092A26-06CB-1E54-9C85-ABF2A97C8A4E}"/>
              </a:ext>
            </a:extLst>
          </p:cNvPr>
          <p:cNvPicPr>
            <a:picLocks noChangeAspect="1"/>
          </p:cNvPicPr>
          <p:nvPr/>
        </p:nvPicPr>
        <p:blipFill>
          <a:blip r:embed="rId4"/>
          <a:stretch>
            <a:fillRect/>
          </a:stretch>
        </p:blipFill>
        <p:spPr>
          <a:xfrm>
            <a:off x="6501032" y="2284094"/>
            <a:ext cx="4579621" cy="2289811"/>
          </a:xfrm>
          <a:prstGeom prst="rect">
            <a:avLst/>
          </a:prstGeom>
        </p:spPr>
      </p:pic>
      <p:pic>
        <p:nvPicPr>
          <p:cNvPr id="11" name="Picture 10" descr="A graph of a graph&#10;&#10;Description automatically generated with medium confidence">
            <a:extLst>
              <a:ext uri="{FF2B5EF4-FFF2-40B4-BE49-F238E27FC236}">
                <a16:creationId xmlns:a16="http://schemas.microsoft.com/office/drawing/2014/main" id="{1E361C55-23C8-984C-225C-CED2C2EC6DCE}"/>
              </a:ext>
            </a:extLst>
          </p:cNvPr>
          <p:cNvPicPr>
            <a:picLocks noChangeAspect="1"/>
          </p:cNvPicPr>
          <p:nvPr/>
        </p:nvPicPr>
        <p:blipFill>
          <a:blip r:embed="rId5"/>
          <a:stretch>
            <a:fillRect/>
          </a:stretch>
        </p:blipFill>
        <p:spPr>
          <a:xfrm>
            <a:off x="6501032" y="4573904"/>
            <a:ext cx="4579620" cy="2289810"/>
          </a:xfrm>
          <a:prstGeom prst="rect">
            <a:avLst/>
          </a:prstGeom>
        </p:spPr>
      </p:pic>
    </p:spTree>
    <p:extLst>
      <p:ext uri="{BB962C8B-B14F-4D97-AF65-F5344CB8AC3E}">
        <p14:creationId xmlns:p14="http://schemas.microsoft.com/office/powerpoint/2010/main" val="2961825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04B7-74A5-F7B7-F0EF-308D2FB8FE56}"/>
              </a:ext>
            </a:extLst>
          </p:cNvPr>
          <p:cNvSpPr>
            <a:spLocks noGrp="1"/>
          </p:cNvSpPr>
          <p:nvPr>
            <p:ph type="title"/>
          </p:nvPr>
        </p:nvSpPr>
        <p:spPr/>
        <p:txBody>
          <a:bodyPr/>
          <a:lstStyle/>
          <a:p>
            <a:r>
              <a:rPr lang="en-US" dirty="0"/>
              <a:t>Popularity and Comments</a:t>
            </a:r>
          </a:p>
        </p:txBody>
      </p:sp>
      <p:sp>
        <p:nvSpPr>
          <p:cNvPr id="4" name="Text Placeholder 3">
            <a:extLst>
              <a:ext uri="{FF2B5EF4-FFF2-40B4-BE49-F238E27FC236}">
                <a16:creationId xmlns:a16="http://schemas.microsoft.com/office/drawing/2014/main" id="{665C3151-47DD-36BF-8268-AAE908ED0C2F}"/>
              </a:ext>
            </a:extLst>
          </p:cNvPr>
          <p:cNvSpPr>
            <a:spLocks noGrp="1"/>
          </p:cNvSpPr>
          <p:nvPr>
            <p:ph type="body" sz="half" idx="2"/>
          </p:nvPr>
        </p:nvSpPr>
        <p:spPr>
          <a:xfrm>
            <a:off x="723900" y="2855967"/>
            <a:ext cx="3855720" cy="3622105"/>
          </a:xfrm>
        </p:spPr>
        <p:txBody>
          <a:bodyPr>
            <a:normAutofit fontScale="92500" lnSpcReduction="20000"/>
          </a:bodyPr>
          <a:lstStyle/>
          <a:p>
            <a:pPr marL="285750" indent="-285750">
              <a:buFont typeface="Arial" panose="020B0604020202020204" pitchFamily="34" charset="0"/>
              <a:buChar char="•"/>
            </a:pPr>
            <a:r>
              <a:rPr lang="en-US" dirty="0"/>
              <a:t>Popularity of a post and the number of comments did not follow what we had initial hypothesized. There was an interesting trend of popularity though that showed up generality of what length is most well liked.</a:t>
            </a:r>
          </a:p>
          <a:p>
            <a:pPr marL="285750" indent="-285750">
              <a:buFont typeface="Arial" panose="020B0604020202020204" pitchFamily="34" charset="0"/>
              <a:buChar char="•"/>
            </a:pPr>
            <a:r>
              <a:rPr lang="en-US" dirty="0"/>
              <a:t>Graph 1 NoNewNormal posts with their respective comments and the average score.</a:t>
            </a:r>
          </a:p>
          <a:p>
            <a:pPr marL="285750" indent="-285750">
              <a:buFont typeface="Arial" panose="020B0604020202020204" pitchFamily="34" charset="0"/>
              <a:buChar char="•"/>
            </a:pPr>
            <a:r>
              <a:rPr lang="en-US" dirty="0"/>
              <a:t>Graph 2 </a:t>
            </a:r>
            <a:r>
              <a:rPr lang="en-US" dirty="0" err="1"/>
              <a:t>BitCoin</a:t>
            </a:r>
            <a:r>
              <a:rPr lang="en-US" dirty="0"/>
              <a:t> posts with their respective comments and the average score. </a:t>
            </a:r>
          </a:p>
          <a:p>
            <a:pPr marL="285750" indent="-285750">
              <a:buFont typeface="Arial" panose="020B0604020202020204" pitchFamily="34" charset="0"/>
              <a:buChar char="•"/>
            </a:pPr>
            <a:r>
              <a:rPr lang="en-US" dirty="0"/>
              <a:t>Correlation Coefficient = </a:t>
            </a:r>
          </a:p>
        </p:txBody>
      </p:sp>
      <p:pic>
        <p:nvPicPr>
          <p:cNvPr id="5" name="Picture 4" descr="A graph with red lines and a line&#10;&#10;Description automatically generated">
            <a:extLst>
              <a:ext uri="{FF2B5EF4-FFF2-40B4-BE49-F238E27FC236}">
                <a16:creationId xmlns:a16="http://schemas.microsoft.com/office/drawing/2014/main" id="{6AFBE5D2-3D58-02BF-825C-7C82F8CFA9DD}"/>
              </a:ext>
            </a:extLst>
          </p:cNvPr>
          <p:cNvPicPr>
            <a:picLocks noChangeAspect="1"/>
          </p:cNvPicPr>
          <p:nvPr/>
        </p:nvPicPr>
        <p:blipFill>
          <a:blip r:embed="rId3"/>
          <a:stretch>
            <a:fillRect/>
          </a:stretch>
        </p:blipFill>
        <p:spPr>
          <a:xfrm>
            <a:off x="6096000" y="71956"/>
            <a:ext cx="5469000" cy="3281400"/>
          </a:xfrm>
          <a:prstGeom prst="rect">
            <a:avLst/>
          </a:prstGeom>
        </p:spPr>
      </p:pic>
      <p:pic>
        <p:nvPicPr>
          <p:cNvPr id="7" name="Picture 6" descr="A graph with red lines&#10;&#10;Description automatically generated">
            <a:extLst>
              <a:ext uri="{FF2B5EF4-FFF2-40B4-BE49-F238E27FC236}">
                <a16:creationId xmlns:a16="http://schemas.microsoft.com/office/drawing/2014/main" id="{194425A2-7486-0ABB-DF55-F6C5B10D2CB7}"/>
              </a:ext>
            </a:extLst>
          </p:cNvPr>
          <p:cNvPicPr>
            <a:picLocks noChangeAspect="1"/>
          </p:cNvPicPr>
          <p:nvPr/>
        </p:nvPicPr>
        <p:blipFill>
          <a:blip r:embed="rId4"/>
          <a:stretch>
            <a:fillRect/>
          </a:stretch>
        </p:blipFill>
        <p:spPr>
          <a:xfrm>
            <a:off x="6096000" y="3429000"/>
            <a:ext cx="5469000" cy="3281400"/>
          </a:xfrm>
          <a:prstGeom prst="rect">
            <a:avLst/>
          </a:prstGeom>
        </p:spPr>
      </p:pic>
    </p:spTree>
    <p:extLst>
      <p:ext uri="{BB962C8B-B14F-4D97-AF65-F5344CB8AC3E}">
        <p14:creationId xmlns:p14="http://schemas.microsoft.com/office/powerpoint/2010/main" val="1283379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CA"/>
            </a:p>
          </p:txBody>
        </p:sp>
        <p:sp>
          <p:nvSpPr>
            <p:cNvPr id="1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CA"/>
            </a:p>
          </p:txBody>
        </p:sp>
      </p:grpSp>
      <p:sp useBgFill="1">
        <p:nvSpPr>
          <p:cNvPr id="13" name="Rectangle 12">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F72110-11A3-14B1-345B-C5DDE96616C4}"/>
              </a:ext>
            </a:extLst>
          </p:cNvPr>
          <p:cNvSpPr>
            <a:spLocks noGrp="1"/>
          </p:cNvSpPr>
          <p:nvPr>
            <p:ph type="title"/>
          </p:nvPr>
        </p:nvSpPr>
        <p:spPr>
          <a:xfrm>
            <a:off x="8154186" y="634028"/>
            <a:ext cx="3355942" cy="3732835"/>
          </a:xfrm>
        </p:spPr>
        <p:txBody>
          <a:bodyPr vert="horz" lIns="91440" tIns="45720" rIns="91440" bIns="45720" rtlCol="0" anchor="b">
            <a:normAutofit/>
          </a:bodyPr>
          <a:lstStyle/>
          <a:p>
            <a:pPr algn="ctr"/>
            <a:r>
              <a:rPr lang="en-US" sz="5100" cap="all"/>
              <a:t>The Google Natural Language API</a:t>
            </a:r>
          </a:p>
        </p:txBody>
      </p:sp>
      <p:sp>
        <p:nvSpPr>
          <p:cNvPr id="15"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CA"/>
          </a:p>
        </p:txBody>
      </p:sp>
      <p:sp>
        <p:nvSpPr>
          <p:cNvPr id="17"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CA"/>
          </a:p>
        </p:txBody>
      </p:sp>
      <p:pic>
        <p:nvPicPr>
          <p:cNvPr id="4" name="Picture 2" descr="Google Natural Language API | Drupal.org">
            <a:extLst>
              <a:ext uri="{FF2B5EF4-FFF2-40B4-BE49-F238E27FC236}">
                <a16:creationId xmlns:a16="http://schemas.microsoft.com/office/drawing/2014/main" id="{9F968B83-09A0-D205-0C3B-7EE2B9FF93D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4489" t="24554" r="7805" b="33653"/>
          <a:stretch/>
        </p:blipFill>
        <p:spPr bwMode="auto">
          <a:xfrm>
            <a:off x="1379023" y="2369021"/>
            <a:ext cx="5659222" cy="2319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284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B7DC1-1BA8-C897-06F3-F9CE8271FEA8}"/>
              </a:ext>
            </a:extLst>
          </p:cNvPr>
          <p:cNvSpPr>
            <a:spLocks noGrp="1"/>
          </p:cNvSpPr>
          <p:nvPr>
            <p:ph type="title"/>
          </p:nvPr>
        </p:nvSpPr>
        <p:spPr>
          <a:xfrm>
            <a:off x="1127760" y="472440"/>
            <a:ext cx="3474720" cy="1051560"/>
          </a:xfrm>
        </p:spPr>
        <p:txBody>
          <a:bodyPr>
            <a:normAutofit/>
          </a:bodyPr>
          <a:lstStyle/>
          <a:p>
            <a:r>
              <a:rPr lang="en-US" sz="3200" dirty="0"/>
              <a:t>Natural Language API Overview</a:t>
            </a:r>
            <a:endParaRPr lang="en-CA" sz="3200" dirty="0"/>
          </a:p>
        </p:txBody>
      </p:sp>
      <p:pic>
        <p:nvPicPr>
          <p:cNvPr id="15" name="Picture 14">
            <a:extLst>
              <a:ext uri="{FF2B5EF4-FFF2-40B4-BE49-F238E27FC236}">
                <a16:creationId xmlns:a16="http://schemas.microsoft.com/office/drawing/2014/main" id="{1DE1CCE4-A737-6880-959E-89C3DEBD5D29}"/>
              </a:ext>
            </a:extLst>
          </p:cNvPr>
          <p:cNvPicPr>
            <a:picLocks noChangeAspect="1"/>
          </p:cNvPicPr>
          <p:nvPr/>
        </p:nvPicPr>
        <p:blipFill>
          <a:blip r:embed="rId2"/>
          <a:stretch>
            <a:fillRect/>
          </a:stretch>
        </p:blipFill>
        <p:spPr>
          <a:xfrm>
            <a:off x="5018127" y="0"/>
            <a:ext cx="7173874" cy="6858000"/>
          </a:xfrm>
          <a:prstGeom prst="rect">
            <a:avLst/>
          </a:prstGeom>
        </p:spPr>
      </p:pic>
      <p:sp>
        <p:nvSpPr>
          <p:cNvPr id="19" name="TextBox 18">
            <a:extLst>
              <a:ext uri="{FF2B5EF4-FFF2-40B4-BE49-F238E27FC236}">
                <a16:creationId xmlns:a16="http://schemas.microsoft.com/office/drawing/2014/main" id="{25EF6B81-BDFE-AA11-18FB-201309BB28E6}"/>
              </a:ext>
            </a:extLst>
          </p:cNvPr>
          <p:cNvSpPr txBox="1"/>
          <p:nvPr/>
        </p:nvSpPr>
        <p:spPr>
          <a:xfrm>
            <a:off x="1127760" y="1877536"/>
            <a:ext cx="3601720" cy="3170099"/>
          </a:xfrm>
          <a:prstGeom prst="rect">
            <a:avLst/>
          </a:prstGeom>
          <a:noFill/>
        </p:spPr>
        <p:txBody>
          <a:bodyPr wrap="square">
            <a:spAutoFit/>
          </a:bodyPr>
          <a:lstStyle/>
          <a:p>
            <a:r>
              <a:rPr lang="en-US" sz="2000" dirty="0">
                <a:solidFill>
                  <a:srgbClr val="202124"/>
                </a:solidFill>
                <a:latin typeface="Roboto" panose="02000000000000000000" pitchFamily="2" charset="0"/>
              </a:rPr>
              <a:t>A set of pre-trained models often used to extract insights with natural language understanding for various applications. Features including sentiment analysis, entity analysis, entity sentiment analysis, content classification, and syntax analysis.</a:t>
            </a:r>
            <a:endParaRPr lang="en-CA" sz="2000" dirty="0">
              <a:solidFill>
                <a:srgbClr val="202124"/>
              </a:solidFill>
              <a:latin typeface="Roboto" panose="02000000000000000000" pitchFamily="2" charset="0"/>
            </a:endParaRPr>
          </a:p>
        </p:txBody>
      </p:sp>
    </p:spTree>
    <p:extLst>
      <p:ext uri="{BB962C8B-B14F-4D97-AF65-F5344CB8AC3E}">
        <p14:creationId xmlns:p14="http://schemas.microsoft.com/office/powerpoint/2010/main" val="2054726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B7DC1-1BA8-C897-06F3-F9CE8271FEA8}"/>
              </a:ext>
            </a:extLst>
          </p:cNvPr>
          <p:cNvSpPr>
            <a:spLocks noGrp="1"/>
          </p:cNvSpPr>
          <p:nvPr>
            <p:ph type="title"/>
          </p:nvPr>
        </p:nvSpPr>
        <p:spPr>
          <a:xfrm>
            <a:off x="822960" y="184667"/>
            <a:ext cx="4947920" cy="777240"/>
          </a:xfrm>
        </p:spPr>
        <p:txBody>
          <a:bodyPr>
            <a:normAutofit/>
          </a:bodyPr>
          <a:lstStyle/>
          <a:p>
            <a:r>
              <a:rPr lang="en-US" sz="3200" dirty="0"/>
              <a:t>What are Entities?</a:t>
            </a:r>
            <a:endParaRPr lang="en-CA" sz="3200" dirty="0"/>
          </a:p>
        </p:txBody>
      </p:sp>
      <p:pic>
        <p:nvPicPr>
          <p:cNvPr id="8" name="Picture 7">
            <a:extLst>
              <a:ext uri="{FF2B5EF4-FFF2-40B4-BE49-F238E27FC236}">
                <a16:creationId xmlns:a16="http://schemas.microsoft.com/office/drawing/2014/main" id="{315D9FD6-ACC3-F5E6-CC29-8A2F7DF3B2EE}"/>
              </a:ext>
            </a:extLst>
          </p:cNvPr>
          <p:cNvPicPr>
            <a:picLocks noChangeAspect="1"/>
          </p:cNvPicPr>
          <p:nvPr/>
        </p:nvPicPr>
        <p:blipFill>
          <a:blip r:embed="rId2"/>
          <a:stretch>
            <a:fillRect/>
          </a:stretch>
        </p:blipFill>
        <p:spPr>
          <a:xfrm>
            <a:off x="5008636" y="0"/>
            <a:ext cx="3090484" cy="6310550"/>
          </a:xfrm>
          <a:prstGeom prst="rect">
            <a:avLst/>
          </a:prstGeom>
        </p:spPr>
      </p:pic>
      <p:sp>
        <p:nvSpPr>
          <p:cNvPr id="4" name="TextBox 3">
            <a:extLst>
              <a:ext uri="{FF2B5EF4-FFF2-40B4-BE49-F238E27FC236}">
                <a16:creationId xmlns:a16="http://schemas.microsoft.com/office/drawing/2014/main" id="{D79AD411-E311-DC7E-C58C-75A7413C6DE7}"/>
              </a:ext>
            </a:extLst>
          </p:cNvPr>
          <p:cNvSpPr txBox="1"/>
          <p:nvPr/>
        </p:nvSpPr>
        <p:spPr>
          <a:xfrm>
            <a:off x="822960" y="855424"/>
            <a:ext cx="4003040" cy="2343944"/>
          </a:xfrm>
          <a:prstGeom prst="rect">
            <a:avLst/>
          </a:prstGeom>
          <a:noFill/>
        </p:spPr>
        <p:txBody>
          <a:bodyPr wrap="square">
            <a:spAutoFit/>
          </a:bodyPr>
          <a:lstStyle/>
          <a:p>
            <a:r>
              <a:rPr kumimoji="0" lang="en-US" altLang="en-US" b="1" i="0" u="none" strike="noStrike" cap="none" normalizeH="0" baseline="0" dirty="0">
                <a:ln>
                  <a:noFill/>
                </a:ln>
                <a:solidFill>
                  <a:srgbClr val="202124"/>
                </a:solidFill>
                <a:effectLst/>
                <a:latin typeface="Roboto" panose="02000000000000000000" pitchFamily="2" charset="0"/>
              </a:rPr>
              <a:t>Entity </a:t>
            </a:r>
            <a:r>
              <a:rPr kumimoji="0" lang="en-US" altLang="en-US" i="0" u="none" strike="noStrike" cap="none" normalizeH="0" baseline="0" dirty="0">
                <a:ln>
                  <a:noFill/>
                </a:ln>
                <a:solidFill>
                  <a:srgbClr val="202124"/>
                </a:solidFill>
                <a:effectLst/>
                <a:latin typeface="Roboto" panose="02000000000000000000" pitchFamily="2" charset="0"/>
              </a:rPr>
              <a:t>analysis inspects</a:t>
            </a:r>
            <a:r>
              <a:rPr kumimoji="0" lang="en-US" altLang="en-US" b="0" i="0" u="none" strike="noStrike" cap="none" normalizeH="0" baseline="0" dirty="0">
                <a:ln>
                  <a:noFill/>
                </a:ln>
                <a:solidFill>
                  <a:srgbClr val="202124"/>
                </a:solidFill>
                <a:effectLst/>
                <a:latin typeface="Roboto" panose="02000000000000000000" pitchFamily="2" charset="0"/>
              </a:rPr>
              <a:t> the given text for known entities (Proper nouns such as public figures, landmarks, and so on. Common nouns such as restaurant, stadium, and so on.) and returns information about those entities.</a:t>
            </a:r>
          </a:p>
          <a:p>
            <a:endParaRPr lang="en-CA" dirty="0"/>
          </a:p>
        </p:txBody>
      </p:sp>
      <p:sp>
        <p:nvSpPr>
          <p:cNvPr id="9" name="TextBox 8">
            <a:extLst>
              <a:ext uri="{FF2B5EF4-FFF2-40B4-BE49-F238E27FC236}">
                <a16:creationId xmlns:a16="http://schemas.microsoft.com/office/drawing/2014/main" id="{1BE21B72-5B87-3739-EA39-7C4A86B85541}"/>
              </a:ext>
            </a:extLst>
          </p:cNvPr>
          <p:cNvSpPr txBox="1"/>
          <p:nvPr/>
        </p:nvSpPr>
        <p:spPr>
          <a:xfrm>
            <a:off x="822960" y="3112650"/>
            <a:ext cx="4003040" cy="2585323"/>
          </a:xfrm>
          <a:prstGeom prst="rect">
            <a:avLst/>
          </a:prstGeom>
          <a:noFill/>
        </p:spPr>
        <p:txBody>
          <a:bodyPr wrap="square">
            <a:spAutoFit/>
          </a:bodyPr>
          <a:lstStyle/>
          <a:p>
            <a:r>
              <a:rPr lang="en-US" b="1" dirty="0">
                <a:solidFill>
                  <a:srgbClr val="202124"/>
                </a:solidFill>
                <a:latin typeface="Roboto" panose="02000000000000000000" pitchFamily="2" charset="0"/>
              </a:rPr>
              <a:t>Entity sentiment </a:t>
            </a:r>
            <a:r>
              <a:rPr lang="en-US" dirty="0">
                <a:solidFill>
                  <a:srgbClr val="202124"/>
                </a:solidFill>
                <a:latin typeface="Roboto" panose="02000000000000000000" pitchFamily="2" charset="0"/>
              </a:rPr>
              <a:t>analysis inspects the given text for known entities (proper nouns and common nouns), returns information about those entities, and identifies the prevailing emotional opinion of the entity within the text, especially to determine a writer's attitude toward the entity as positive, negative, or neutral.</a:t>
            </a:r>
            <a:endParaRPr lang="en-CA" dirty="0">
              <a:solidFill>
                <a:srgbClr val="202124"/>
              </a:solidFill>
              <a:latin typeface="Roboto" panose="02000000000000000000" pitchFamily="2" charset="0"/>
            </a:endParaRPr>
          </a:p>
        </p:txBody>
      </p:sp>
      <p:pic>
        <p:nvPicPr>
          <p:cNvPr id="11" name="Picture 10">
            <a:extLst>
              <a:ext uri="{FF2B5EF4-FFF2-40B4-BE49-F238E27FC236}">
                <a16:creationId xmlns:a16="http://schemas.microsoft.com/office/drawing/2014/main" id="{8417E773-5815-64AA-ED88-8E944781F529}"/>
              </a:ext>
            </a:extLst>
          </p:cNvPr>
          <p:cNvPicPr>
            <a:picLocks noChangeAspect="1"/>
          </p:cNvPicPr>
          <p:nvPr/>
        </p:nvPicPr>
        <p:blipFill>
          <a:blip r:embed="rId3"/>
          <a:stretch>
            <a:fillRect/>
          </a:stretch>
        </p:blipFill>
        <p:spPr>
          <a:xfrm>
            <a:off x="8467022" y="9128"/>
            <a:ext cx="3724978" cy="6301422"/>
          </a:xfrm>
          <a:prstGeom prst="rect">
            <a:avLst/>
          </a:prstGeom>
        </p:spPr>
      </p:pic>
      <p:sp>
        <p:nvSpPr>
          <p:cNvPr id="12" name="TextBox 11">
            <a:extLst>
              <a:ext uri="{FF2B5EF4-FFF2-40B4-BE49-F238E27FC236}">
                <a16:creationId xmlns:a16="http://schemas.microsoft.com/office/drawing/2014/main" id="{8D05D5BB-B47C-125F-92C6-2C66E2BB08C2}"/>
              </a:ext>
            </a:extLst>
          </p:cNvPr>
          <p:cNvSpPr txBox="1"/>
          <p:nvPr/>
        </p:nvSpPr>
        <p:spPr>
          <a:xfrm>
            <a:off x="5770880" y="6308763"/>
            <a:ext cx="1548722" cy="307777"/>
          </a:xfrm>
          <a:prstGeom prst="rect">
            <a:avLst/>
          </a:prstGeom>
          <a:noFill/>
        </p:spPr>
        <p:txBody>
          <a:bodyPr wrap="square" rtlCol="0">
            <a:spAutoFit/>
          </a:bodyPr>
          <a:lstStyle/>
          <a:p>
            <a:r>
              <a:rPr lang="en-US" sz="1400" b="1" dirty="0"/>
              <a:t>Entity Response</a:t>
            </a:r>
            <a:endParaRPr lang="en-CA" sz="1400" b="1" dirty="0"/>
          </a:p>
        </p:txBody>
      </p:sp>
      <p:sp>
        <p:nvSpPr>
          <p:cNvPr id="13" name="TextBox 12">
            <a:extLst>
              <a:ext uri="{FF2B5EF4-FFF2-40B4-BE49-F238E27FC236}">
                <a16:creationId xmlns:a16="http://schemas.microsoft.com/office/drawing/2014/main" id="{AE5536BA-CD92-BF90-6976-50D0690C4FD4}"/>
              </a:ext>
            </a:extLst>
          </p:cNvPr>
          <p:cNvSpPr txBox="1"/>
          <p:nvPr/>
        </p:nvSpPr>
        <p:spPr>
          <a:xfrm>
            <a:off x="9255760" y="6308762"/>
            <a:ext cx="2326640" cy="307777"/>
          </a:xfrm>
          <a:prstGeom prst="rect">
            <a:avLst/>
          </a:prstGeom>
          <a:noFill/>
        </p:spPr>
        <p:txBody>
          <a:bodyPr wrap="square" rtlCol="0">
            <a:spAutoFit/>
          </a:bodyPr>
          <a:lstStyle/>
          <a:p>
            <a:r>
              <a:rPr lang="en-US" sz="1400" b="1" dirty="0"/>
              <a:t>Entity Sentiment Response</a:t>
            </a:r>
            <a:endParaRPr lang="en-CA" sz="1400" b="1" dirty="0"/>
          </a:p>
        </p:txBody>
      </p:sp>
    </p:spTree>
    <p:extLst>
      <p:ext uri="{BB962C8B-B14F-4D97-AF65-F5344CB8AC3E}">
        <p14:creationId xmlns:p14="http://schemas.microsoft.com/office/powerpoint/2010/main" val="3649577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3D55E-1B93-C92F-FF33-A220912EE396}"/>
              </a:ext>
            </a:extLst>
          </p:cNvPr>
          <p:cNvSpPr>
            <a:spLocks noGrp="1"/>
          </p:cNvSpPr>
          <p:nvPr>
            <p:ph type="title"/>
          </p:nvPr>
        </p:nvSpPr>
        <p:spPr>
          <a:xfrm>
            <a:off x="1815421" y="365441"/>
            <a:ext cx="9601200" cy="685800"/>
          </a:xfrm>
        </p:spPr>
        <p:txBody>
          <a:bodyPr>
            <a:normAutofit/>
          </a:bodyPr>
          <a:lstStyle/>
          <a:p>
            <a:r>
              <a:rPr lang="en-US" sz="2400" b="1" dirty="0"/>
              <a:t>Entity and Sentiment Analysis On Website Survey Text Data Example</a:t>
            </a:r>
            <a:endParaRPr lang="en-CA" sz="2400" b="1" dirty="0"/>
          </a:p>
        </p:txBody>
      </p:sp>
      <p:pic>
        <p:nvPicPr>
          <p:cNvPr id="4" name="Picture 4" descr="Entity, Sentiment Analysis On Website Survey Text Data With Natural  Language API Google Cloud">
            <a:extLst>
              <a:ext uri="{FF2B5EF4-FFF2-40B4-BE49-F238E27FC236}">
                <a16:creationId xmlns:a16="http://schemas.microsoft.com/office/drawing/2014/main" id="{0720B363-BCE1-6529-5703-A9E42388A3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70934" y="1096678"/>
            <a:ext cx="7675108" cy="3367283"/>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4461C5F2-5346-5482-C863-7429112A9C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0934" y="5274158"/>
            <a:ext cx="7615263" cy="11778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2638CD9-B211-D4DC-1916-C925AB198077}"/>
              </a:ext>
            </a:extLst>
          </p:cNvPr>
          <p:cNvSpPr txBox="1"/>
          <p:nvPr/>
        </p:nvSpPr>
        <p:spPr>
          <a:xfrm>
            <a:off x="1070311" y="1096678"/>
            <a:ext cx="2797908" cy="535531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285750" indent="-285750">
              <a:buFont typeface="Arial" panose="020B0604020202020204" pitchFamily="34" charset="0"/>
              <a:buChar char="•"/>
            </a:pPr>
            <a:r>
              <a:rPr lang="en-US" dirty="0"/>
              <a:t>In this example of entity sentiment analysis, entities are plotted by:</a:t>
            </a:r>
          </a:p>
          <a:p>
            <a:pPr marL="742950" lvl="1" indent="-285750">
              <a:buFont typeface="Arial" panose="020B0604020202020204" pitchFamily="34" charset="0"/>
              <a:buChar char="•"/>
            </a:pPr>
            <a:r>
              <a:rPr lang="en-US" dirty="0"/>
              <a:t>Sentiment value along the y-axis </a:t>
            </a:r>
          </a:p>
          <a:p>
            <a:pPr marL="742950" lvl="1" indent="-285750">
              <a:buFont typeface="Arial" panose="020B0604020202020204" pitchFamily="34" charset="0"/>
              <a:buChar char="•"/>
            </a:pPr>
            <a:r>
              <a:rPr lang="en-US" dirty="0"/>
              <a:t>Entity frequency along the x-axis</a:t>
            </a:r>
          </a:p>
          <a:p>
            <a:pPr marL="742950" lvl="1"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In this case, a developer is analysis Airbnb review data to determine average sentiment of common entities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Clearly the bathroom needs work, however it's not an extremely common mention</a:t>
            </a:r>
            <a:endParaRPr lang="en-US" dirty="0"/>
          </a:p>
        </p:txBody>
      </p:sp>
    </p:spTree>
    <p:extLst>
      <p:ext uri="{BB962C8B-B14F-4D97-AF65-F5344CB8AC3E}">
        <p14:creationId xmlns:p14="http://schemas.microsoft.com/office/powerpoint/2010/main" val="1799140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12B45-E9E9-DFD8-AF1C-9B13F528720E}"/>
              </a:ext>
            </a:extLst>
          </p:cNvPr>
          <p:cNvSpPr>
            <a:spLocks noGrp="1"/>
          </p:cNvSpPr>
          <p:nvPr>
            <p:ph type="title"/>
          </p:nvPr>
        </p:nvSpPr>
        <p:spPr>
          <a:xfrm>
            <a:off x="1295400" y="282844"/>
            <a:ext cx="9601200" cy="990600"/>
          </a:xfrm>
        </p:spPr>
        <p:txBody>
          <a:bodyPr>
            <a:normAutofit/>
          </a:bodyPr>
          <a:lstStyle/>
          <a:p>
            <a:r>
              <a:rPr lang="en-US" sz="3200" dirty="0"/>
              <a:t>Entity Analysis on Reddit Comments</a:t>
            </a:r>
            <a:endParaRPr lang="en-CA" sz="3200" dirty="0"/>
          </a:p>
        </p:txBody>
      </p:sp>
      <p:sp>
        <p:nvSpPr>
          <p:cNvPr id="3" name="Content Placeholder 2">
            <a:extLst>
              <a:ext uri="{FF2B5EF4-FFF2-40B4-BE49-F238E27FC236}">
                <a16:creationId xmlns:a16="http://schemas.microsoft.com/office/drawing/2014/main" id="{56C8E848-820C-ACC9-7CE0-2227FC2D98F7}"/>
              </a:ext>
            </a:extLst>
          </p:cNvPr>
          <p:cNvSpPr>
            <a:spLocks noGrp="1"/>
          </p:cNvSpPr>
          <p:nvPr>
            <p:ph idx="1"/>
          </p:nvPr>
        </p:nvSpPr>
        <p:spPr>
          <a:xfrm>
            <a:off x="1069383" y="914399"/>
            <a:ext cx="10903058" cy="5385661"/>
          </a:xfrm>
        </p:spPr>
        <p:txBody>
          <a:bodyPr/>
          <a:lstStyle/>
          <a:p>
            <a:r>
              <a:rPr lang="en-US" b="1" dirty="0"/>
              <a:t>Goal:</a:t>
            </a:r>
            <a:r>
              <a:rPr lang="en-US" dirty="0"/>
              <a:t> Which words are most frequently associated with a high, moderate, and low score?</a:t>
            </a:r>
          </a:p>
          <a:p>
            <a:r>
              <a:rPr lang="en-US" b="1" dirty="0"/>
              <a:t>Why use Entities over simple word count?</a:t>
            </a:r>
            <a:r>
              <a:rPr lang="en-US" dirty="0"/>
              <a:t> Improved relevance for textual analysis when comparing other variables (ex, score), reduces the total number of irrelevant words, entity analysis tools are pre-built by Google Cloud and ready to use.</a:t>
            </a:r>
          </a:p>
          <a:p>
            <a:r>
              <a:rPr lang="en-US" dirty="0"/>
              <a:t> </a:t>
            </a:r>
            <a:r>
              <a:rPr lang="en-CA" b="1" dirty="0"/>
              <a:t>How was the Entity Analysis Performed?</a:t>
            </a:r>
            <a:endParaRPr lang="en-US" b="1" dirty="0"/>
          </a:p>
          <a:p>
            <a:pPr lvl="1"/>
            <a:r>
              <a:rPr lang="en-CA" dirty="0"/>
              <a:t>Comment data was placed into 3 separate categories or stratum based on score: </a:t>
            </a:r>
            <a:r>
              <a:rPr lang="en-CA" b="1" dirty="0"/>
              <a:t>low, moderate, high</a:t>
            </a:r>
          </a:p>
          <a:p>
            <a:pPr lvl="1"/>
            <a:r>
              <a:rPr lang="en-CA" dirty="0"/>
              <a:t>Score categorization was determined by the major trend shifts on scores. Scores tend to follow a “mirrored” Power Law in the positive and negative directions as shown below.</a:t>
            </a:r>
          </a:p>
          <a:p>
            <a:pPr lvl="1"/>
            <a:r>
              <a:rPr lang="en-CA" dirty="0"/>
              <a:t>The entity analysis was performed using a 5% - 25% sample of the comments in the </a:t>
            </a:r>
            <a:r>
              <a:rPr lang="en-CA" b="1" dirty="0"/>
              <a:t>high</a:t>
            </a:r>
            <a:r>
              <a:rPr lang="en-CA" dirty="0"/>
              <a:t> and </a:t>
            </a:r>
            <a:r>
              <a:rPr lang="en-CA" b="1" dirty="0"/>
              <a:t>low</a:t>
            </a:r>
            <a:r>
              <a:rPr lang="en-CA" dirty="0"/>
              <a:t> score categories.</a:t>
            </a:r>
          </a:p>
          <a:p>
            <a:pPr lvl="1"/>
            <a:r>
              <a:rPr lang="en-CA" dirty="0"/>
              <a:t>From there each entity could be counted for all 3 categories and compared to determine the relative differences of entity frequencies found in the sample of comment bodies.</a:t>
            </a:r>
          </a:p>
        </p:txBody>
      </p:sp>
    </p:spTree>
    <p:extLst>
      <p:ext uri="{BB962C8B-B14F-4D97-AF65-F5344CB8AC3E}">
        <p14:creationId xmlns:p14="http://schemas.microsoft.com/office/powerpoint/2010/main" val="3243248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12B45-E9E9-DFD8-AF1C-9B13F528720E}"/>
              </a:ext>
            </a:extLst>
          </p:cNvPr>
          <p:cNvSpPr>
            <a:spLocks noGrp="1"/>
          </p:cNvSpPr>
          <p:nvPr>
            <p:ph type="title"/>
          </p:nvPr>
        </p:nvSpPr>
        <p:spPr>
          <a:xfrm>
            <a:off x="1295400" y="282844"/>
            <a:ext cx="9601200" cy="990600"/>
          </a:xfrm>
        </p:spPr>
        <p:txBody>
          <a:bodyPr>
            <a:normAutofit/>
          </a:bodyPr>
          <a:lstStyle/>
          <a:p>
            <a:r>
              <a:rPr lang="en-US" sz="3200" dirty="0"/>
              <a:t>Entity Analysis on Reddit Comments</a:t>
            </a:r>
            <a:endParaRPr lang="en-CA" sz="3200" dirty="0"/>
          </a:p>
        </p:txBody>
      </p:sp>
      <p:sp>
        <p:nvSpPr>
          <p:cNvPr id="3" name="Content Placeholder 2">
            <a:extLst>
              <a:ext uri="{FF2B5EF4-FFF2-40B4-BE49-F238E27FC236}">
                <a16:creationId xmlns:a16="http://schemas.microsoft.com/office/drawing/2014/main" id="{56C8E848-820C-ACC9-7CE0-2227FC2D98F7}"/>
              </a:ext>
            </a:extLst>
          </p:cNvPr>
          <p:cNvSpPr>
            <a:spLocks noGrp="1"/>
          </p:cNvSpPr>
          <p:nvPr>
            <p:ph idx="1"/>
          </p:nvPr>
        </p:nvSpPr>
        <p:spPr>
          <a:xfrm>
            <a:off x="1069383" y="914399"/>
            <a:ext cx="10903058" cy="5385661"/>
          </a:xfrm>
        </p:spPr>
        <p:txBody>
          <a:bodyPr/>
          <a:lstStyle/>
          <a:p>
            <a:r>
              <a:rPr lang="en-US" b="1" dirty="0"/>
              <a:t>Goal:</a:t>
            </a:r>
            <a:r>
              <a:rPr lang="en-US" dirty="0"/>
              <a:t> Which words are most frequently associated with a high, moderate, and low score?</a:t>
            </a:r>
          </a:p>
          <a:p>
            <a:r>
              <a:rPr lang="en-US" b="1" dirty="0"/>
              <a:t>Why use Entities over simple word count?</a:t>
            </a:r>
            <a:r>
              <a:rPr lang="en-US" dirty="0"/>
              <a:t> Improved relevance for textual analysis when comparing other variables (ex, score), reduces the total number of irrelevant words, entity analysis tools are pre-built by Google Cloud and ready to use.</a:t>
            </a:r>
          </a:p>
          <a:p>
            <a:r>
              <a:rPr lang="en-US" dirty="0"/>
              <a:t> </a:t>
            </a:r>
            <a:r>
              <a:rPr lang="en-CA" b="1" dirty="0"/>
              <a:t>How was the Entity Analysis Performed?</a:t>
            </a:r>
            <a:endParaRPr lang="en-US" b="1" dirty="0"/>
          </a:p>
          <a:p>
            <a:pPr lvl="1"/>
            <a:r>
              <a:rPr lang="en-CA" dirty="0"/>
              <a:t>Comment data was placed into 3 separate categories or stratum based on score: </a:t>
            </a:r>
            <a:r>
              <a:rPr lang="en-CA" b="1" dirty="0"/>
              <a:t>low, moderate, high</a:t>
            </a:r>
          </a:p>
          <a:p>
            <a:pPr marL="530352" lvl="1" indent="0">
              <a:buNone/>
            </a:pPr>
            <a:endParaRPr lang="en-CA" b="1" dirty="0"/>
          </a:p>
          <a:p>
            <a:pPr marL="530352" lvl="1" indent="0">
              <a:buNone/>
            </a:pPr>
            <a:endParaRPr lang="en-CA" b="1" dirty="0"/>
          </a:p>
          <a:p>
            <a:pPr marL="530352" lvl="1" indent="0">
              <a:buNone/>
            </a:pPr>
            <a:endParaRPr lang="en-CA" b="1" dirty="0"/>
          </a:p>
        </p:txBody>
      </p:sp>
      <p:pic>
        <p:nvPicPr>
          <p:cNvPr id="4" name="Picture 3">
            <a:extLst>
              <a:ext uri="{FF2B5EF4-FFF2-40B4-BE49-F238E27FC236}">
                <a16:creationId xmlns:a16="http://schemas.microsoft.com/office/drawing/2014/main" id="{14687BAD-46F9-FAE4-F3F2-4BB4583DF4EF}"/>
              </a:ext>
            </a:extLst>
          </p:cNvPr>
          <p:cNvPicPr>
            <a:picLocks noChangeAspect="1"/>
          </p:cNvPicPr>
          <p:nvPr/>
        </p:nvPicPr>
        <p:blipFill>
          <a:blip r:embed="rId2"/>
          <a:stretch>
            <a:fillRect/>
          </a:stretch>
        </p:blipFill>
        <p:spPr>
          <a:xfrm>
            <a:off x="2065421" y="3503892"/>
            <a:ext cx="8706853" cy="933221"/>
          </a:xfrm>
          <a:prstGeom prst="rect">
            <a:avLst/>
          </a:prstGeom>
        </p:spPr>
      </p:pic>
    </p:spTree>
    <p:extLst>
      <p:ext uri="{BB962C8B-B14F-4D97-AF65-F5344CB8AC3E}">
        <p14:creationId xmlns:p14="http://schemas.microsoft.com/office/powerpoint/2010/main" val="384544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12B45-E9E9-DFD8-AF1C-9B13F528720E}"/>
              </a:ext>
            </a:extLst>
          </p:cNvPr>
          <p:cNvSpPr>
            <a:spLocks noGrp="1"/>
          </p:cNvSpPr>
          <p:nvPr>
            <p:ph type="title"/>
          </p:nvPr>
        </p:nvSpPr>
        <p:spPr>
          <a:xfrm>
            <a:off x="1295400" y="282844"/>
            <a:ext cx="9601200" cy="990600"/>
          </a:xfrm>
        </p:spPr>
        <p:txBody>
          <a:bodyPr>
            <a:normAutofit/>
          </a:bodyPr>
          <a:lstStyle/>
          <a:p>
            <a:r>
              <a:rPr lang="en-US" sz="3200" dirty="0"/>
              <a:t>Entity Analysis on Reddit Comments</a:t>
            </a:r>
            <a:endParaRPr lang="en-CA" sz="3200" dirty="0"/>
          </a:p>
        </p:txBody>
      </p:sp>
      <p:sp>
        <p:nvSpPr>
          <p:cNvPr id="3" name="Content Placeholder 2">
            <a:extLst>
              <a:ext uri="{FF2B5EF4-FFF2-40B4-BE49-F238E27FC236}">
                <a16:creationId xmlns:a16="http://schemas.microsoft.com/office/drawing/2014/main" id="{56C8E848-820C-ACC9-7CE0-2227FC2D98F7}"/>
              </a:ext>
            </a:extLst>
          </p:cNvPr>
          <p:cNvSpPr>
            <a:spLocks noGrp="1"/>
          </p:cNvSpPr>
          <p:nvPr>
            <p:ph idx="1"/>
          </p:nvPr>
        </p:nvSpPr>
        <p:spPr>
          <a:xfrm>
            <a:off x="1069383" y="914399"/>
            <a:ext cx="10903058" cy="5385661"/>
          </a:xfrm>
        </p:spPr>
        <p:txBody>
          <a:bodyPr/>
          <a:lstStyle/>
          <a:p>
            <a:r>
              <a:rPr lang="en-CA" b="1" dirty="0"/>
              <a:t>How was the Entity Analysis Performed?</a:t>
            </a:r>
            <a:endParaRPr lang="en-US" b="1" dirty="0"/>
          </a:p>
          <a:p>
            <a:pPr lvl="1"/>
            <a:r>
              <a:rPr lang="en-CA" dirty="0"/>
              <a:t>Score categorization was determined by the major trend shifts on scores. Scores tend to follow a </a:t>
            </a:r>
            <a:r>
              <a:rPr lang="en-CA" b="1" dirty="0"/>
              <a:t>“mirrored” Power Law</a:t>
            </a:r>
            <a:r>
              <a:rPr lang="en-CA" dirty="0"/>
              <a:t> in the positive and negative directions as shown below.</a:t>
            </a:r>
          </a:p>
          <a:p>
            <a:pPr lvl="1"/>
            <a:r>
              <a:rPr lang="en-CA" dirty="0"/>
              <a:t>The entity analysis was performed using a 5% - 25% sample of the comments in the </a:t>
            </a:r>
            <a:r>
              <a:rPr lang="en-CA" b="1" dirty="0"/>
              <a:t>high</a:t>
            </a:r>
            <a:r>
              <a:rPr lang="en-CA" dirty="0"/>
              <a:t> and </a:t>
            </a:r>
            <a:r>
              <a:rPr lang="en-CA" b="1" dirty="0"/>
              <a:t>low</a:t>
            </a:r>
            <a:r>
              <a:rPr lang="en-CA" dirty="0"/>
              <a:t> score categories.</a:t>
            </a:r>
          </a:p>
          <a:p>
            <a:pPr lvl="1"/>
            <a:r>
              <a:rPr lang="en-CA" dirty="0"/>
              <a:t>From there each entity could be counted for all 3 categories and compared to determine the relative differences of entity frequencies found in the sample of comment bodies.</a:t>
            </a:r>
          </a:p>
        </p:txBody>
      </p:sp>
      <p:pic>
        <p:nvPicPr>
          <p:cNvPr id="5" name="Graphic 4">
            <a:extLst>
              <a:ext uri="{FF2B5EF4-FFF2-40B4-BE49-F238E27FC236}">
                <a16:creationId xmlns:a16="http://schemas.microsoft.com/office/drawing/2014/main" id="{6C6AF7B5-70A8-155C-01DE-BB2DB50327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89037" y="3455766"/>
            <a:ext cx="3066829" cy="3169810"/>
          </a:xfrm>
          <a:prstGeom prst="rect">
            <a:avLst/>
          </a:prstGeom>
        </p:spPr>
      </p:pic>
      <p:pic>
        <p:nvPicPr>
          <p:cNvPr id="6" name="Picture 5" descr="A graph with a line&#10;&#10;Description automatically generated">
            <a:extLst>
              <a:ext uri="{FF2B5EF4-FFF2-40B4-BE49-F238E27FC236}">
                <a16:creationId xmlns:a16="http://schemas.microsoft.com/office/drawing/2014/main" id="{16BA507F-82BE-2F85-5926-18ED5E77E6F8}"/>
              </a:ext>
            </a:extLst>
          </p:cNvPr>
          <p:cNvPicPr>
            <a:picLocks noChangeAspect="1"/>
          </p:cNvPicPr>
          <p:nvPr/>
        </p:nvPicPr>
        <p:blipFill>
          <a:blip r:embed="rId5"/>
          <a:stretch>
            <a:fillRect/>
          </a:stretch>
        </p:blipFill>
        <p:spPr>
          <a:xfrm>
            <a:off x="2343642" y="3429000"/>
            <a:ext cx="4297789" cy="3223342"/>
          </a:xfrm>
          <a:prstGeom prst="rect">
            <a:avLst/>
          </a:prstGeom>
        </p:spPr>
      </p:pic>
    </p:spTree>
    <p:extLst>
      <p:ext uri="{BB962C8B-B14F-4D97-AF65-F5344CB8AC3E}">
        <p14:creationId xmlns:p14="http://schemas.microsoft.com/office/powerpoint/2010/main" val="2506733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2"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red and blue bars&#10;&#10;Description automatically generated">
            <a:extLst>
              <a:ext uri="{FF2B5EF4-FFF2-40B4-BE49-F238E27FC236}">
                <a16:creationId xmlns:a16="http://schemas.microsoft.com/office/drawing/2014/main" id="{16C03EF9-B609-3A28-494E-F2ADAB879B01}"/>
              </a:ext>
            </a:extLst>
          </p:cNvPr>
          <p:cNvPicPr>
            <a:picLocks noGrp="1" noChangeAspect="1"/>
          </p:cNvPicPr>
          <p:nvPr>
            <p:ph idx="1"/>
          </p:nvPr>
        </p:nvPicPr>
        <p:blipFill rotWithShape="1">
          <a:blip r:embed="rId2"/>
          <a:srcRect l="5579" t="6946" r="7334" b="-445"/>
          <a:stretch/>
        </p:blipFill>
        <p:spPr>
          <a:xfrm>
            <a:off x="160866" y="178212"/>
            <a:ext cx="5694501" cy="4279672"/>
          </a:xfrm>
          <a:prstGeom prst="rect">
            <a:avLst/>
          </a:prstGeom>
        </p:spPr>
      </p:pic>
      <p:graphicFrame>
        <p:nvGraphicFramePr>
          <p:cNvPr id="6" name="Table 5">
            <a:extLst>
              <a:ext uri="{FF2B5EF4-FFF2-40B4-BE49-F238E27FC236}">
                <a16:creationId xmlns:a16="http://schemas.microsoft.com/office/drawing/2014/main" id="{B53A2722-179E-0C5C-7714-8A01EBAEC2F7}"/>
              </a:ext>
            </a:extLst>
          </p:cNvPr>
          <p:cNvGraphicFramePr>
            <a:graphicFrameLocks noGrp="1"/>
          </p:cNvGraphicFramePr>
          <p:nvPr>
            <p:extLst>
              <p:ext uri="{D42A27DB-BD31-4B8C-83A1-F6EECF244321}">
                <p14:modId xmlns:p14="http://schemas.microsoft.com/office/powerpoint/2010/main" val="422523848"/>
              </p:ext>
            </p:extLst>
          </p:nvPr>
        </p:nvGraphicFramePr>
        <p:xfrm>
          <a:off x="1062209" y="4551341"/>
          <a:ext cx="3891814" cy="1942984"/>
        </p:xfrm>
        <a:graphic>
          <a:graphicData uri="http://schemas.openxmlformats.org/drawingml/2006/table">
            <a:tbl>
              <a:tblPr/>
              <a:tblGrid>
                <a:gridCol w="847423">
                  <a:extLst>
                    <a:ext uri="{9D8B030D-6E8A-4147-A177-3AD203B41FA5}">
                      <a16:colId xmlns:a16="http://schemas.microsoft.com/office/drawing/2014/main" val="4199994596"/>
                    </a:ext>
                  </a:extLst>
                </a:gridCol>
                <a:gridCol w="411832">
                  <a:extLst>
                    <a:ext uri="{9D8B030D-6E8A-4147-A177-3AD203B41FA5}">
                      <a16:colId xmlns:a16="http://schemas.microsoft.com/office/drawing/2014/main" val="1562253906"/>
                    </a:ext>
                  </a:extLst>
                </a:gridCol>
                <a:gridCol w="722291">
                  <a:extLst>
                    <a:ext uri="{9D8B030D-6E8A-4147-A177-3AD203B41FA5}">
                      <a16:colId xmlns:a16="http://schemas.microsoft.com/office/drawing/2014/main" val="1093956540"/>
                    </a:ext>
                  </a:extLst>
                </a:gridCol>
                <a:gridCol w="576565">
                  <a:extLst>
                    <a:ext uri="{9D8B030D-6E8A-4147-A177-3AD203B41FA5}">
                      <a16:colId xmlns:a16="http://schemas.microsoft.com/office/drawing/2014/main" val="3140068712"/>
                    </a:ext>
                  </a:extLst>
                </a:gridCol>
                <a:gridCol w="681107">
                  <a:extLst>
                    <a:ext uri="{9D8B030D-6E8A-4147-A177-3AD203B41FA5}">
                      <a16:colId xmlns:a16="http://schemas.microsoft.com/office/drawing/2014/main" val="1846973675"/>
                    </a:ext>
                  </a:extLst>
                </a:gridCol>
                <a:gridCol w="652596">
                  <a:extLst>
                    <a:ext uri="{9D8B030D-6E8A-4147-A177-3AD203B41FA5}">
                      <a16:colId xmlns:a16="http://schemas.microsoft.com/office/drawing/2014/main" val="959667642"/>
                    </a:ext>
                  </a:extLst>
                </a:gridCol>
              </a:tblGrid>
              <a:tr h="190384">
                <a:tc>
                  <a:txBody>
                    <a:bodyPr/>
                    <a:lstStyle/>
                    <a:p>
                      <a:pPr algn="l" fontAlgn="b"/>
                      <a:r>
                        <a:rPr lang="en-CA" sz="1100" b="0" i="0" u="none" strike="noStrike" dirty="0">
                          <a:solidFill>
                            <a:srgbClr val="000000"/>
                          </a:solidFill>
                          <a:effectLst/>
                          <a:latin typeface="Calibri" panose="020F0502020204030204" pitchFamily="34" charset="0"/>
                        </a:rPr>
                        <a:t>Entity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high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normalized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moderate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normalized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difference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0509609"/>
                  </a:ext>
                </a:extLst>
              </a:tr>
              <a:tr h="162921">
                <a:tc>
                  <a:txBody>
                    <a:bodyPr/>
                    <a:lstStyle/>
                    <a:p>
                      <a:pPr algn="l" fontAlgn="b"/>
                      <a:r>
                        <a:rPr lang="en-CA" sz="1100" b="0" i="0" u="none" strike="noStrike">
                          <a:solidFill>
                            <a:srgbClr val="000000"/>
                          </a:solidFill>
                          <a:effectLst/>
                          <a:latin typeface="Calibri" panose="020F0502020204030204" pitchFamily="34" charset="0"/>
                        </a:rPr>
                        <a:t>catch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8.36%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4.38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1192694"/>
                  </a:ext>
                </a:extLst>
              </a:tr>
              <a:tr h="162921">
                <a:tc>
                  <a:txBody>
                    <a:bodyPr/>
                    <a:lstStyle/>
                    <a:p>
                      <a:pPr algn="l" fontAlgn="b"/>
                      <a:r>
                        <a:rPr lang="en-CA" sz="1100" b="0" i="0" u="none" strike="noStrike" dirty="0">
                          <a:solidFill>
                            <a:srgbClr val="000000"/>
                          </a:solidFill>
                          <a:effectLst/>
                          <a:latin typeface="Calibri" panose="020F0502020204030204" pitchFamily="34" charset="0"/>
                        </a:rPr>
                        <a:t>work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10.18%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625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7.02%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7551447"/>
                  </a:ext>
                </a:extLst>
              </a:tr>
              <a:tr h="162921">
                <a:tc>
                  <a:txBody>
                    <a:bodyPr/>
                    <a:lstStyle/>
                    <a:p>
                      <a:pPr algn="l" fontAlgn="b"/>
                      <a:r>
                        <a:rPr lang="en-CA" sz="1100" b="0" i="0" u="none" strike="noStrike">
                          <a:solidFill>
                            <a:srgbClr val="000000"/>
                          </a:solidFill>
                          <a:effectLst/>
                          <a:latin typeface="Calibri" panose="020F0502020204030204" pitchFamily="34" charset="0"/>
                        </a:rPr>
                        <a:t>hospitals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2.51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3702667"/>
                  </a:ext>
                </a:extLst>
              </a:tr>
              <a:tr h="162921">
                <a:tc>
                  <a:txBody>
                    <a:bodyPr/>
                    <a:lstStyle/>
                    <a:p>
                      <a:pPr algn="l" fontAlgn="b"/>
                      <a:r>
                        <a:rPr lang="en-CA" sz="1100" b="0" i="0" u="none" strike="noStrike" dirty="0">
                          <a:solidFill>
                            <a:srgbClr val="000000"/>
                          </a:solidFill>
                          <a:effectLst/>
                          <a:latin typeface="Calibri" panose="020F0502020204030204" pitchFamily="34" charset="0"/>
                        </a:rPr>
                        <a:t>risks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3.64%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1.29%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2.34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9466672"/>
                  </a:ext>
                </a:extLst>
              </a:tr>
              <a:tr h="162921">
                <a:tc>
                  <a:txBody>
                    <a:bodyPr/>
                    <a:lstStyle/>
                    <a:p>
                      <a:pPr algn="l" fontAlgn="b"/>
                      <a:r>
                        <a:rPr lang="en-CA" sz="1100" b="0" i="0" u="none" strike="noStrike">
                          <a:solidFill>
                            <a:srgbClr val="000000"/>
                          </a:solidFill>
                          <a:effectLst/>
                          <a:latin typeface="Calibri" panose="020F0502020204030204" pitchFamily="34" charset="0"/>
                        </a:rPr>
                        <a:t>measures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2.91%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69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0.77%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7082464"/>
                  </a:ext>
                </a:extLst>
              </a:tr>
              <a:tr h="162921">
                <a:tc>
                  <a:txBody>
                    <a:bodyPr/>
                    <a:lstStyle/>
                    <a:p>
                      <a:pPr algn="l" fontAlgn="b"/>
                      <a:r>
                        <a:rPr lang="en-CA" sz="1100" b="0" i="0" u="none" strike="noStrike">
                          <a:solidFill>
                            <a:srgbClr val="000000"/>
                          </a:solidFill>
                          <a:effectLst/>
                          <a:latin typeface="Calibri" panose="020F0502020204030204" pitchFamily="34" charset="0"/>
                        </a:rPr>
                        <a:t>nurses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104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9840056"/>
                  </a:ext>
                </a:extLst>
              </a:tr>
              <a:tr h="162921">
                <a:tc>
                  <a:txBody>
                    <a:bodyPr/>
                    <a:lstStyle/>
                    <a:p>
                      <a:pPr algn="l" fontAlgn="b"/>
                      <a:r>
                        <a:rPr lang="en-CA" sz="1100" b="0" i="0" u="none" strike="noStrike">
                          <a:solidFill>
                            <a:srgbClr val="000000"/>
                          </a:solidFill>
                          <a:effectLst/>
                          <a:latin typeface="Calibri" panose="020F0502020204030204" pitchFamily="34" charset="0"/>
                        </a:rPr>
                        <a:t>empathy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0.12%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2.06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421938"/>
                  </a:ext>
                </a:extLst>
              </a:tr>
              <a:tr h="162921">
                <a:tc>
                  <a:txBody>
                    <a:bodyPr/>
                    <a:lstStyle/>
                    <a:p>
                      <a:pPr algn="l" fontAlgn="b"/>
                      <a:r>
                        <a:rPr lang="en-CA" sz="1100" b="0" i="0" u="none" strike="noStrike">
                          <a:solidFill>
                            <a:srgbClr val="000000"/>
                          </a:solidFill>
                          <a:effectLst/>
                          <a:latin typeface="Calibri" panose="020F0502020204030204" pitchFamily="34" charset="0"/>
                        </a:rPr>
                        <a:t>antivaxxers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112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1.26%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6221858"/>
                  </a:ext>
                </a:extLst>
              </a:tr>
              <a:tr h="162921">
                <a:tc>
                  <a:txBody>
                    <a:bodyPr/>
                    <a:lstStyle/>
                    <a:p>
                      <a:pPr algn="l" fontAlgn="b"/>
                      <a:r>
                        <a:rPr lang="en-CA" sz="1100" b="0" i="0" u="none" strike="noStrike">
                          <a:solidFill>
                            <a:srgbClr val="000000"/>
                          </a:solidFill>
                          <a:effectLst/>
                          <a:latin typeface="Calibri" panose="020F0502020204030204" pitchFamily="34" charset="0"/>
                        </a:rPr>
                        <a:t>vaccinations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2.91%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90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1.01%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1.90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5073506"/>
                  </a:ext>
                </a:extLst>
              </a:tr>
              <a:tr h="162921">
                <a:tc>
                  <a:txBody>
                    <a:bodyPr/>
                    <a:lstStyle/>
                    <a:p>
                      <a:pPr algn="l" fontAlgn="b"/>
                      <a:r>
                        <a:rPr lang="en-CA" sz="1100" b="0" i="0" u="none" strike="noStrike">
                          <a:solidFill>
                            <a:srgbClr val="000000"/>
                          </a:solidFill>
                          <a:effectLst/>
                          <a:latin typeface="Calibri" panose="020F0502020204030204" pitchFamily="34" charset="0"/>
                        </a:rPr>
                        <a:t>conspiracy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4.00%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192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1.84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7595670"/>
                  </a:ext>
                </a:extLst>
              </a:tr>
            </a:tbl>
          </a:graphicData>
        </a:graphic>
      </p:graphicFrame>
      <p:pic>
        <p:nvPicPr>
          <p:cNvPr id="7" name="Content Placeholder 6" descr="A graph of a number of people&#10;&#10;Description automatically generated with medium confidence">
            <a:extLst>
              <a:ext uri="{FF2B5EF4-FFF2-40B4-BE49-F238E27FC236}">
                <a16:creationId xmlns:a16="http://schemas.microsoft.com/office/drawing/2014/main" id="{659B8444-ACA6-BB7A-6753-DB18FFFC1A9B}"/>
              </a:ext>
            </a:extLst>
          </p:cNvPr>
          <p:cNvPicPr>
            <a:picLocks noChangeAspect="1"/>
          </p:cNvPicPr>
          <p:nvPr/>
        </p:nvPicPr>
        <p:blipFill rotWithShape="1">
          <a:blip r:embed="rId3"/>
          <a:srcRect l="5590" t="7541" r="7770" b="4861"/>
          <a:stretch/>
        </p:blipFill>
        <p:spPr>
          <a:xfrm>
            <a:off x="5984143" y="178212"/>
            <a:ext cx="6046989" cy="4279672"/>
          </a:xfrm>
          <a:prstGeom prst="rect">
            <a:avLst/>
          </a:prstGeom>
        </p:spPr>
      </p:pic>
      <p:graphicFrame>
        <p:nvGraphicFramePr>
          <p:cNvPr id="8" name="Table 7">
            <a:extLst>
              <a:ext uri="{FF2B5EF4-FFF2-40B4-BE49-F238E27FC236}">
                <a16:creationId xmlns:a16="http://schemas.microsoft.com/office/drawing/2014/main" id="{BA761BB7-7C5E-C06C-6180-27C86412DF54}"/>
              </a:ext>
            </a:extLst>
          </p:cNvPr>
          <p:cNvGraphicFramePr>
            <a:graphicFrameLocks noGrp="1"/>
          </p:cNvGraphicFramePr>
          <p:nvPr>
            <p:extLst>
              <p:ext uri="{D42A27DB-BD31-4B8C-83A1-F6EECF244321}">
                <p14:modId xmlns:p14="http://schemas.microsoft.com/office/powerpoint/2010/main" val="421745812"/>
              </p:ext>
            </p:extLst>
          </p:nvPr>
        </p:nvGraphicFramePr>
        <p:xfrm>
          <a:off x="6967089" y="4551341"/>
          <a:ext cx="4162702" cy="1942985"/>
        </p:xfrm>
        <a:graphic>
          <a:graphicData uri="http://schemas.openxmlformats.org/drawingml/2006/table">
            <a:tbl>
              <a:tblPr/>
              <a:tblGrid>
                <a:gridCol w="796054">
                  <a:extLst>
                    <a:ext uri="{9D8B030D-6E8A-4147-A177-3AD203B41FA5}">
                      <a16:colId xmlns:a16="http://schemas.microsoft.com/office/drawing/2014/main" val="1783163194"/>
                    </a:ext>
                  </a:extLst>
                </a:gridCol>
                <a:gridCol w="381443">
                  <a:extLst>
                    <a:ext uri="{9D8B030D-6E8A-4147-A177-3AD203B41FA5}">
                      <a16:colId xmlns:a16="http://schemas.microsoft.com/office/drawing/2014/main" val="2469823957"/>
                    </a:ext>
                  </a:extLst>
                </a:gridCol>
                <a:gridCol w="895562">
                  <a:extLst>
                    <a:ext uri="{9D8B030D-6E8A-4147-A177-3AD203B41FA5}">
                      <a16:colId xmlns:a16="http://schemas.microsoft.com/office/drawing/2014/main" val="2893639664"/>
                    </a:ext>
                  </a:extLst>
                </a:gridCol>
                <a:gridCol w="364858">
                  <a:extLst>
                    <a:ext uri="{9D8B030D-6E8A-4147-A177-3AD203B41FA5}">
                      <a16:colId xmlns:a16="http://schemas.microsoft.com/office/drawing/2014/main" val="2154145681"/>
                    </a:ext>
                  </a:extLst>
                </a:gridCol>
                <a:gridCol w="895562">
                  <a:extLst>
                    <a:ext uri="{9D8B030D-6E8A-4147-A177-3AD203B41FA5}">
                      <a16:colId xmlns:a16="http://schemas.microsoft.com/office/drawing/2014/main" val="13790923"/>
                    </a:ext>
                  </a:extLst>
                </a:gridCol>
                <a:gridCol w="829223">
                  <a:extLst>
                    <a:ext uri="{9D8B030D-6E8A-4147-A177-3AD203B41FA5}">
                      <a16:colId xmlns:a16="http://schemas.microsoft.com/office/drawing/2014/main" val="1235485786"/>
                    </a:ext>
                  </a:extLst>
                </a:gridCol>
              </a:tblGrid>
              <a:tr h="176635">
                <a:tc>
                  <a:txBody>
                    <a:bodyPr/>
                    <a:lstStyle/>
                    <a:p>
                      <a:pPr algn="l" fontAlgn="b"/>
                      <a:r>
                        <a:rPr lang="en-CA" sz="1100" b="0" i="0" u="none" strike="noStrike" dirty="0">
                          <a:solidFill>
                            <a:srgbClr val="000000"/>
                          </a:solidFill>
                          <a:effectLst/>
                          <a:latin typeface="Calibri" panose="020F0502020204030204" pitchFamily="34" charset="0"/>
                        </a:rPr>
                        <a:t>Entity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normalized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normalized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difference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0199335"/>
                  </a:ext>
                </a:extLst>
              </a:tr>
              <a:tr h="176635">
                <a:tc>
                  <a:txBody>
                    <a:bodyPr/>
                    <a:lstStyle/>
                    <a:p>
                      <a:pPr algn="l" fontAlgn="b"/>
                      <a:r>
                        <a:rPr lang="en-CA" sz="1100" b="0" i="0" u="none" strike="noStrike">
                          <a:solidFill>
                            <a:srgbClr val="000000"/>
                          </a:solidFill>
                          <a:effectLst/>
                          <a:latin typeface="Calibri" panose="020F0502020204030204" pitchFamily="34" charset="0"/>
                        </a:rPr>
                        <a:t>work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10.18%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2.05%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8.13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1764153"/>
                  </a:ext>
                </a:extLst>
              </a:tr>
              <a:tr h="176635">
                <a:tc>
                  <a:txBody>
                    <a:bodyPr/>
                    <a:lstStyle/>
                    <a:p>
                      <a:pPr algn="l" fontAlgn="b"/>
                      <a:r>
                        <a:rPr lang="en-CA" sz="1100" b="0" i="0" u="none" strike="noStrike">
                          <a:solidFill>
                            <a:srgbClr val="000000"/>
                          </a:solidFill>
                          <a:effectLst/>
                          <a:latin typeface="Calibri" panose="020F0502020204030204" pitchFamily="34" charset="0"/>
                        </a:rPr>
                        <a:t>some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14.55%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10.27%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1133270"/>
                  </a:ext>
                </a:extLst>
              </a:tr>
              <a:tr h="176635">
                <a:tc>
                  <a:txBody>
                    <a:bodyPr/>
                    <a:lstStyle/>
                    <a:p>
                      <a:pPr algn="l" fontAlgn="b"/>
                      <a:r>
                        <a:rPr lang="en-CA" sz="1100" b="0" i="0" u="none" strike="noStrike">
                          <a:solidFill>
                            <a:srgbClr val="000000"/>
                          </a:solidFill>
                          <a:effectLst/>
                          <a:latin typeface="Calibri" panose="020F0502020204030204" pitchFamily="34" charset="0"/>
                        </a:rPr>
                        <a:t>hospital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7.27%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3.42%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8422060"/>
                  </a:ext>
                </a:extLst>
              </a:tr>
              <a:tr h="176635">
                <a:tc>
                  <a:txBody>
                    <a:bodyPr/>
                    <a:lstStyle/>
                    <a:p>
                      <a:pPr algn="l" fontAlgn="b"/>
                      <a:r>
                        <a:rPr lang="en-CA" sz="1100" b="0" i="0" u="none" strike="noStrike">
                          <a:solidFill>
                            <a:srgbClr val="000000"/>
                          </a:solidFill>
                          <a:effectLst/>
                          <a:latin typeface="Calibri" panose="020F0502020204030204" pitchFamily="34" charset="0"/>
                        </a:rPr>
                        <a:t>best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6735159"/>
                  </a:ext>
                </a:extLst>
              </a:tr>
              <a:tr h="176635">
                <a:tc>
                  <a:txBody>
                    <a:bodyPr/>
                    <a:lstStyle/>
                    <a:p>
                      <a:pPr algn="l" fontAlgn="b"/>
                      <a:r>
                        <a:rPr lang="en-CA" sz="1100" b="0" i="0" u="none" strike="noStrike">
                          <a:solidFill>
                            <a:srgbClr val="000000"/>
                          </a:solidFill>
                          <a:effectLst/>
                          <a:latin typeface="Calibri" panose="020F0502020204030204" pitchFamily="34" charset="0"/>
                        </a:rPr>
                        <a:t>case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9072294"/>
                  </a:ext>
                </a:extLst>
              </a:tr>
              <a:tr h="176635">
                <a:tc>
                  <a:txBody>
                    <a:bodyPr/>
                    <a:lstStyle/>
                    <a:p>
                      <a:pPr algn="l" fontAlgn="b"/>
                      <a:r>
                        <a:rPr lang="en-CA" sz="1100" b="0" i="0" u="none" strike="noStrike">
                          <a:solidFill>
                            <a:srgbClr val="000000"/>
                          </a:solidFill>
                          <a:effectLst/>
                          <a:latin typeface="Calibri" panose="020F0502020204030204" pitchFamily="34" charset="0"/>
                        </a:rPr>
                        <a:t>sick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2.74%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6271860"/>
                  </a:ext>
                </a:extLst>
              </a:tr>
              <a:tr h="176635">
                <a:tc>
                  <a:txBody>
                    <a:bodyPr/>
                    <a:lstStyle/>
                    <a:p>
                      <a:pPr algn="l" fontAlgn="b"/>
                      <a:r>
                        <a:rPr lang="en-CA" sz="1100" b="0" i="0" u="none" strike="noStrike">
                          <a:solidFill>
                            <a:srgbClr val="000000"/>
                          </a:solidFill>
                          <a:effectLst/>
                          <a:latin typeface="Calibri" panose="020F0502020204030204" pitchFamily="34" charset="0"/>
                        </a:rPr>
                        <a:t>disease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4.36%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1.37%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202113"/>
                  </a:ext>
                </a:extLst>
              </a:tr>
              <a:tr h="176635">
                <a:tc>
                  <a:txBody>
                    <a:bodyPr/>
                    <a:lstStyle/>
                    <a:p>
                      <a:pPr algn="l" fontAlgn="b"/>
                      <a:r>
                        <a:rPr lang="en-CA" sz="1100" b="0" i="0" u="none" strike="noStrike">
                          <a:solidFill>
                            <a:srgbClr val="000000"/>
                          </a:solidFill>
                          <a:effectLst/>
                          <a:latin typeface="Calibri" panose="020F0502020204030204" pitchFamily="34" charset="0"/>
                        </a:rPr>
                        <a:t>patients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1.37%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2407911"/>
                  </a:ext>
                </a:extLst>
              </a:tr>
              <a:tr h="176635">
                <a:tc>
                  <a:txBody>
                    <a:bodyPr/>
                    <a:lstStyle/>
                    <a:p>
                      <a:pPr algn="l" fontAlgn="b"/>
                      <a:r>
                        <a:rPr lang="en-CA" sz="1100" b="0" i="0" u="none" strike="noStrike">
                          <a:solidFill>
                            <a:srgbClr val="000000"/>
                          </a:solidFill>
                          <a:effectLst/>
                          <a:latin typeface="Calibri" panose="020F0502020204030204" pitchFamily="34" charset="0"/>
                        </a:rPr>
                        <a:t>risks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3427046"/>
                  </a:ext>
                </a:extLst>
              </a:tr>
              <a:tr h="176635">
                <a:tc>
                  <a:txBody>
                    <a:bodyPr/>
                    <a:lstStyle/>
                    <a:p>
                      <a:pPr algn="l" fontAlgn="b"/>
                      <a:r>
                        <a:rPr lang="en-CA" sz="1100" b="0" i="0" u="none" strike="noStrike">
                          <a:solidFill>
                            <a:srgbClr val="000000"/>
                          </a:solidFill>
                          <a:effectLst/>
                          <a:latin typeface="Calibri" panose="020F0502020204030204" pitchFamily="34" charset="0"/>
                        </a:rPr>
                        <a:t>health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9.09%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6.16%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2.93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4893007"/>
                  </a:ext>
                </a:extLst>
              </a:tr>
            </a:tbl>
          </a:graphicData>
        </a:graphic>
      </p:graphicFrame>
    </p:spTree>
    <p:extLst>
      <p:ext uri="{BB962C8B-B14F-4D97-AF65-F5344CB8AC3E}">
        <p14:creationId xmlns:p14="http://schemas.microsoft.com/office/powerpoint/2010/main" val="3183857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E060D-D439-065C-9E79-E690F20D1981}"/>
              </a:ext>
            </a:extLst>
          </p:cNvPr>
          <p:cNvSpPr>
            <a:spLocks noGrp="1"/>
          </p:cNvSpPr>
          <p:nvPr>
            <p:ph type="title"/>
          </p:nvPr>
        </p:nvSpPr>
        <p:spPr>
          <a:xfrm>
            <a:off x="1371600" y="685800"/>
            <a:ext cx="9601200" cy="1485900"/>
          </a:xfrm>
        </p:spPr>
        <p:txBody>
          <a:bodyPr>
            <a:normAutofit/>
          </a:bodyPr>
          <a:lstStyle/>
          <a:p>
            <a:r>
              <a:rPr lang="en-US" dirty="0"/>
              <a:t>Definitions</a:t>
            </a:r>
          </a:p>
        </p:txBody>
      </p:sp>
      <p:graphicFrame>
        <p:nvGraphicFramePr>
          <p:cNvPr id="6" name="Content Placeholder 3">
            <a:extLst>
              <a:ext uri="{FF2B5EF4-FFF2-40B4-BE49-F238E27FC236}">
                <a16:creationId xmlns:a16="http://schemas.microsoft.com/office/drawing/2014/main" id="{65DB03F4-5AD3-9DC4-8520-4A8A22BBCE65}"/>
              </a:ext>
            </a:extLst>
          </p:cNvPr>
          <p:cNvGraphicFramePr>
            <a:graphicFrameLocks noGrp="1"/>
          </p:cNvGraphicFramePr>
          <p:nvPr>
            <p:ph idx="1"/>
            <p:extLst>
              <p:ext uri="{D42A27DB-BD31-4B8C-83A1-F6EECF244321}">
                <p14:modId xmlns:p14="http://schemas.microsoft.com/office/powerpoint/2010/main" val="2598189980"/>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421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2"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B53A2722-179E-0C5C-7714-8A01EBAEC2F7}"/>
              </a:ext>
            </a:extLst>
          </p:cNvPr>
          <p:cNvGraphicFramePr>
            <a:graphicFrameLocks noGrp="1"/>
          </p:cNvGraphicFramePr>
          <p:nvPr>
            <p:extLst>
              <p:ext uri="{D42A27DB-BD31-4B8C-83A1-F6EECF244321}">
                <p14:modId xmlns:p14="http://schemas.microsoft.com/office/powerpoint/2010/main" val="2284974971"/>
              </p:ext>
            </p:extLst>
          </p:nvPr>
        </p:nvGraphicFramePr>
        <p:xfrm>
          <a:off x="301592" y="512193"/>
          <a:ext cx="5449503" cy="2139809"/>
        </p:xfrm>
        <a:graphic>
          <a:graphicData uri="http://schemas.openxmlformats.org/drawingml/2006/table">
            <a:tbl>
              <a:tblPr/>
              <a:tblGrid>
                <a:gridCol w="1186602">
                  <a:extLst>
                    <a:ext uri="{9D8B030D-6E8A-4147-A177-3AD203B41FA5}">
                      <a16:colId xmlns:a16="http://schemas.microsoft.com/office/drawing/2014/main" val="4199994596"/>
                    </a:ext>
                  </a:extLst>
                </a:gridCol>
                <a:gridCol w="576667">
                  <a:extLst>
                    <a:ext uri="{9D8B030D-6E8A-4147-A177-3AD203B41FA5}">
                      <a16:colId xmlns:a16="http://schemas.microsoft.com/office/drawing/2014/main" val="1562253906"/>
                    </a:ext>
                  </a:extLst>
                </a:gridCol>
                <a:gridCol w="1011387">
                  <a:extLst>
                    <a:ext uri="{9D8B030D-6E8A-4147-A177-3AD203B41FA5}">
                      <a16:colId xmlns:a16="http://schemas.microsoft.com/office/drawing/2014/main" val="1093956540"/>
                    </a:ext>
                  </a:extLst>
                </a:gridCol>
                <a:gridCol w="807333">
                  <a:extLst>
                    <a:ext uri="{9D8B030D-6E8A-4147-A177-3AD203B41FA5}">
                      <a16:colId xmlns:a16="http://schemas.microsoft.com/office/drawing/2014/main" val="3140068712"/>
                    </a:ext>
                  </a:extLst>
                </a:gridCol>
                <a:gridCol w="953718">
                  <a:extLst>
                    <a:ext uri="{9D8B030D-6E8A-4147-A177-3AD203B41FA5}">
                      <a16:colId xmlns:a16="http://schemas.microsoft.com/office/drawing/2014/main" val="1846973675"/>
                    </a:ext>
                  </a:extLst>
                </a:gridCol>
                <a:gridCol w="913796">
                  <a:extLst>
                    <a:ext uri="{9D8B030D-6E8A-4147-A177-3AD203B41FA5}">
                      <a16:colId xmlns:a16="http://schemas.microsoft.com/office/drawing/2014/main" val="959667642"/>
                    </a:ext>
                  </a:extLst>
                </a:gridCol>
              </a:tblGrid>
              <a:tr h="209669">
                <a:tc>
                  <a:txBody>
                    <a:bodyPr/>
                    <a:lstStyle/>
                    <a:p>
                      <a:pPr algn="l" fontAlgn="b"/>
                      <a:r>
                        <a:rPr lang="en-CA" sz="1100" b="0" i="0" u="none" strike="noStrike" dirty="0">
                          <a:solidFill>
                            <a:srgbClr val="000000"/>
                          </a:solidFill>
                          <a:effectLst/>
                          <a:latin typeface="Calibri" panose="020F0502020204030204" pitchFamily="34" charset="0"/>
                        </a:rPr>
                        <a:t>Entity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High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Normalized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Moderate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Normalized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Difference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0509609"/>
                  </a:ext>
                </a:extLst>
              </a:tr>
              <a:tr h="193014">
                <a:tc>
                  <a:txBody>
                    <a:bodyPr/>
                    <a:lstStyle/>
                    <a:p>
                      <a:pPr algn="l" fontAlgn="b"/>
                      <a:r>
                        <a:rPr lang="en-CA" sz="1100" b="0" i="0" u="none" strike="noStrike">
                          <a:solidFill>
                            <a:srgbClr val="000000"/>
                          </a:solidFill>
                          <a:effectLst/>
                          <a:latin typeface="Calibri" panose="020F0502020204030204" pitchFamily="34" charset="0"/>
                        </a:rPr>
                        <a:t>catch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8.36%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4.38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1192694"/>
                  </a:ext>
                </a:extLst>
              </a:tr>
              <a:tr h="193014">
                <a:tc>
                  <a:txBody>
                    <a:bodyPr/>
                    <a:lstStyle/>
                    <a:p>
                      <a:pPr algn="l" fontAlgn="b"/>
                      <a:r>
                        <a:rPr lang="en-CA" sz="1100" b="0" i="0" u="none" strike="noStrike">
                          <a:solidFill>
                            <a:srgbClr val="000000"/>
                          </a:solidFill>
                          <a:effectLst/>
                          <a:latin typeface="Calibri" panose="020F0502020204030204" pitchFamily="34" charset="0"/>
                        </a:rPr>
                        <a:t>work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10.18%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625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7.02%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7551447"/>
                  </a:ext>
                </a:extLst>
              </a:tr>
              <a:tr h="193014">
                <a:tc>
                  <a:txBody>
                    <a:bodyPr/>
                    <a:lstStyle/>
                    <a:p>
                      <a:pPr algn="l" fontAlgn="b"/>
                      <a:r>
                        <a:rPr lang="en-CA" sz="1100" b="0" i="0" u="none" strike="noStrike">
                          <a:solidFill>
                            <a:srgbClr val="000000"/>
                          </a:solidFill>
                          <a:effectLst/>
                          <a:latin typeface="Calibri" panose="020F0502020204030204" pitchFamily="34" charset="0"/>
                        </a:rPr>
                        <a:t>hospitals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2.51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3702667"/>
                  </a:ext>
                </a:extLst>
              </a:tr>
              <a:tr h="193014">
                <a:tc>
                  <a:txBody>
                    <a:bodyPr/>
                    <a:lstStyle/>
                    <a:p>
                      <a:pPr algn="l" fontAlgn="b"/>
                      <a:r>
                        <a:rPr lang="en-CA" sz="1100" b="0" i="0" u="none" strike="noStrike">
                          <a:solidFill>
                            <a:srgbClr val="000000"/>
                          </a:solidFill>
                          <a:effectLst/>
                          <a:latin typeface="Calibri" panose="020F0502020204030204" pitchFamily="34" charset="0"/>
                        </a:rPr>
                        <a:t>risks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1.29%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2.34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9466672"/>
                  </a:ext>
                </a:extLst>
              </a:tr>
              <a:tr h="193014">
                <a:tc>
                  <a:txBody>
                    <a:bodyPr/>
                    <a:lstStyle/>
                    <a:p>
                      <a:pPr algn="l" fontAlgn="b"/>
                      <a:r>
                        <a:rPr lang="en-CA" sz="1100" b="0" i="0" u="none" strike="noStrike">
                          <a:solidFill>
                            <a:srgbClr val="000000"/>
                          </a:solidFill>
                          <a:effectLst/>
                          <a:latin typeface="Calibri" panose="020F0502020204030204" pitchFamily="34" charset="0"/>
                        </a:rPr>
                        <a:t>measures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2.91%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69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0.77%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7082464"/>
                  </a:ext>
                </a:extLst>
              </a:tr>
              <a:tr h="193014">
                <a:tc>
                  <a:txBody>
                    <a:bodyPr/>
                    <a:lstStyle/>
                    <a:p>
                      <a:pPr algn="l" fontAlgn="b"/>
                      <a:r>
                        <a:rPr lang="en-CA" sz="1100" b="0" i="0" u="none" strike="noStrike">
                          <a:solidFill>
                            <a:srgbClr val="000000"/>
                          </a:solidFill>
                          <a:effectLst/>
                          <a:latin typeface="Calibri" panose="020F0502020204030204" pitchFamily="34" charset="0"/>
                        </a:rPr>
                        <a:t>nurses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104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9840056"/>
                  </a:ext>
                </a:extLst>
              </a:tr>
              <a:tr h="193014">
                <a:tc>
                  <a:txBody>
                    <a:bodyPr/>
                    <a:lstStyle/>
                    <a:p>
                      <a:pPr algn="l" fontAlgn="b"/>
                      <a:r>
                        <a:rPr lang="en-CA" sz="1100" b="0" i="0" u="none" strike="noStrike">
                          <a:solidFill>
                            <a:srgbClr val="000000"/>
                          </a:solidFill>
                          <a:effectLst/>
                          <a:latin typeface="Calibri" panose="020F0502020204030204" pitchFamily="34" charset="0"/>
                        </a:rPr>
                        <a:t>empathy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0.12%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2.06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421938"/>
                  </a:ext>
                </a:extLst>
              </a:tr>
              <a:tr h="193014">
                <a:tc>
                  <a:txBody>
                    <a:bodyPr/>
                    <a:lstStyle/>
                    <a:p>
                      <a:pPr algn="l" fontAlgn="b"/>
                      <a:r>
                        <a:rPr lang="en-CA" sz="1100" b="0" i="0" u="none" strike="noStrike">
                          <a:solidFill>
                            <a:srgbClr val="000000"/>
                          </a:solidFill>
                          <a:effectLst/>
                          <a:latin typeface="Calibri" panose="020F0502020204030204" pitchFamily="34" charset="0"/>
                        </a:rPr>
                        <a:t>antivaxxers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112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1.26%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6221858"/>
                  </a:ext>
                </a:extLst>
              </a:tr>
              <a:tr h="193014">
                <a:tc>
                  <a:txBody>
                    <a:bodyPr/>
                    <a:lstStyle/>
                    <a:p>
                      <a:pPr algn="l" fontAlgn="b"/>
                      <a:r>
                        <a:rPr lang="en-CA" sz="1100" b="0" i="0" u="none" strike="noStrike">
                          <a:solidFill>
                            <a:srgbClr val="000000"/>
                          </a:solidFill>
                          <a:effectLst/>
                          <a:latin typeface="Calibri" panose="020F0502020204030204" pitchFamily="34" charset="0"/>
                        </a:rPr>
                        <a:t>vaccinations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2.91%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90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1.01%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1.90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5073506"/>
                  </a:ext>
                </a:extLst>
              </a:tr>
              <a:tr h="193014">
                <a:tc>
                  <a:txBody>
                    <a:bodyPr/>
                    <a:lstStyle/>
                    <a:p>
                      <a:pPr algn="l" fontAlgn="b"/>
                      <a:r>
                        <a:rPr lang="en-CA" sz="1100" b="0" i="0" u="none" strike="noStrike">
                          <a:solidFill>
                            <a:srgbClr val="000000"/>
                          </a:solidFill>
                          <a:effectLst/>
                          <a:latin typeface="Calibri" panose="020F0502020204030204" pitchFamily="34" charset="0"/>
                        </a:rPr>
                        <a:t>conspiracy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4.00%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192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1.84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7595670"/>
                  </a:ext>
                </a:extLst>
              </a:tr>
            </a:tbl>
          </a:graphicData>
        </a:graphic>
      </p:graphicFrame>
      <p:graphicFrame>
        <p:nvGraphicFramePr>
          <p:cNvPr id="8" name="Table 7">
            <a:extLst>
              <a:ext uri="{FF2B5EF4-FFF2-40B4-BE49-F238E27FC236}">
                <a16:creationId xmlns:a16="http://schemas.microsoft.com/office/drawing/2014/main" id="{BA761BB7-7C5E-C06C-6180-27C86412DF54}"/>
              </a:ext>
            </a:extLst>
          </p:cNvPr>
          <p:cNvGraphicFramePr>
            <a:graphicFrameLocks noGrp="1"/>
          </p:cNvGraphicFramePr>
          <p:nvPr>
            <p:extLst>
              <p:ext uri="{D42A27DB-BD31-4B8C-83A1-F6EECF244321}">
                <p14:modId xmlns:p14="http://schemas.microsoft.com/office/powerpoint/2010/main" val="4113711853"/>
              </p:ext>
            </p:extLst>
          </p:nvPr>
        </p:nvGraphicFramePr>
        <p:xfrm>
          <a:off x="6675171" y="526793"/>
          <a:ext cx="5047002" cy="2139808"/>
        </p:xfrm>
        <a:graphic>
          <a:graphicData uri="http://schemas.openxmlformats.org/drawingml/2006/table">
            <a:tbl>
              <a:tblPr/>
              <a:tblGrid>
                <a:gridCol w="965163">
                  <a:extLst>
                    <a:ext uri="{9D8B030D-6E8A-4147-A177-3AD203B41FA5}">
                      <a16:colId xmlns:a16="http://schemas.microsoft.com/office/drawing/2014/main" val="1783163194"/>
                    </a:ext>
                  </a:extLst>
                </a:gridCol>
                <a:gridCol w="462475">
                  <a:extLst>
                    <a:ext uri="{9D8B030D-6E8A-4147-A177-3AD203B41FA5}">
                      <a16:colId xmlns:a16="http://schemas.microsoft.com/office/drawing/2014/main" val="2469823957"/>
                    </a:ext>
                  </a:extLst>
                </a:gridCol>
                <a:gridCol w="1085810">
                  <a:extLst>
                    <a:ext uri="{9D8B030D-6E8A-4147-A177-3AD203B41FA5}">
                      <a16:colId xmlns:a16="http://schemas.microsoft.com/office/drawing/2014/main" val="2893639664"/>
                    </a:ext>
                  </a:extLst>
                </a:gridCol>
                <a:gridCol w="442366">
                  <a:extLst>
                    <a:ext uri="{9D8B030D-6E8A-4147-A177-3AD203B41FA5}">
                      <a16:colId xmlns:a16="http://schemas.microsoft.com/office/drawing/2014/main" val="2154145681"/>
                    </a:ext>
                  </a:extLst>
                </a:gridCol>
                <a:gridCol w="1085810">
                  <a:extLst>
                    <a:ext uri="{9D8B030D-6E8A-4147-A177-3AD203B41FA5}">
                      <a16:colId xmlns:a16="http://schemas.microsoft.com/office/drawing/2014/main" val="13790923"/>
                    </a:ext>
                  </a:extLst>
                </a:gridCol>
                <a:gridCol w="1005378">
                  <a:extLst>
                    <a:ext uri="{9D8B030D-6E8A-4147-A177-3AD203B41FA5}">
                      <a16:colId xmlns:a16="http://schemas.microsoft.com/office/drawing/2014/main" val="1235485786"/>
                    </a:ext>
                  </a:extLst>
                </a:gridCol>
              </a:tblGrid>
              <a:tr h="194528">
                <a:tc>
                  <a:txBody>
                    <a:bodyPr/>
                    <a:lstStyle/>
                    <a:p>
                      <a:pPr algn="l" fontAlgn="b"/>
                      <a:r>
                        <a:rPr lang="en-CA" sz="1100" b="0" i="0" u="none" strike="noStrike" dirty="0">
                          <a:solidFill>
                            <a:srgbClr val="000000"/>
                          </a:solidFill>
                          <a:effectLst/>
                          <a:latin typeface="Calibri" panose="020F0502020204030204" pitchFamily="34" charset="0"/>
                        </a:rPr>
                        <a:t>Entity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High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Normalized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Low</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Normalized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Difference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0199335"/>
                  </a:ext>
                </a:extLst>
              </a:tr>
              <a:tr h="194528">
                <a:tc>
                  <a:txBody>
                    <a:bodyPr/>
                    <a:lstStyle/>
                    <a:p>
                      <a:pPr algn="l" fontAlgn="b"/>
                      <a:r>
                        <a:rPr lang="en-CA" sz="1100" b="0" i="0" u="none" strike="noStrike">
                          <a:solidFill>
                            <a:srgbClr val="000000"/>
                          </a:solidFill>
                          <a:effectLst/>
                          <a:latin typeface="Calibri" panose="020F0502020204030204" pitchFamily="34" charset="0"/>
                        </a:rPr>
                        <a:t>work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10.18%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2.05%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8.13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1764153"/>
                  </a:ext>
                </a:extLst>
              </a:tr>
              <a:tr h="194528">
                <a:tc>
                  <a:txBody>
                    <a:bodyPr/>
                    <a:lstStyle/>
                    <a:p>
                      <a:pPr algn="l" fontAlgn="b"/>
                      <a:r>
                        <a:rPr lang="en-CA" sz="1100" b="0" i="0" u="none" strike="noStrike">
                          <a:solidFill>
                            <a:srgbClr val="000000"/>
                          </a:solidFill>
                          <a:effectLst/>
                          <a:latin typeface="Calibri" panose="020F0502020204030204" pitchFamily="34" charset="0"/>
                        </a:rPr>
                        <a:t>some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14.55%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10.27%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1133270"/>
                  </a:ext>
                </a:extLst>
              </a:tr>
              <a:tr h="194528">
                <a:tc>
                  <a:txBody>
                    <a:bodyPr/>
                    <a:lstStyle/>
                    <a:p>
                      <a:pPr algn="l" fontAlgn="b"/>
                      <a:r>
                        <a:rPr lang="en-CA" sz="1100" b="0" i="0" u="none" strike="noStrike">
                          <a:solidFill>
                            <a:srgbClr val="000000"/>
                          </a:solidFill>
                          <a:effectLst/>
                          <a:latin typeface="Calibri" panose="020F0502020204030204" pitchFamily="34" charset="0"/>
                        </a:rPr>
                        <a:t>hospital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7.27%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3.42%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8422060"/>
                  </a:ext>
                </a:extLst>
              </a:tr>
              <a:tr h="194528">
                <a:tc>
                  <a:txBody>
                    <a:bodyPr/>
                    <a:lstStyle/>
                    <a:p>
                      <a:pPr algn="l" fontAlgn="b"/>
                      <a:r>
                        <a:rPr lang="en-CA" sz="1100" b="0" i="0" u="none" strike="noStrike">
                          <a:solidFill>
                            <a:srgbClr val="000000"/>
                          </a:solidFill>
                          <a:effectLst/>
                          <a:latin typeface="Calibri" panose="020F0502020204030204" pitchFamily="34" charset="0"/>
                        </a:rPr>
                        <a:t>best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6735159"/>
                  </a:ext>
                </a:extLst>
              </a:tr>
              <a:tr h="194528">
                <a:tc>
                  <a:txBody>
                    <a:bodyPr/>
                    <a:lstStyle/>
                    <a:p>
                      <a:pPr algn="l" fontAlgn="b"/>
                      <a:r>
                        <a:rPr lang="en-CA" sz="1100" b="0" i="0" u="none" strike="noStrike">
                          <a:solidFill>
                            <a:srgbClr val="000000"/>
                          </a:solidFill>
                          <a:effectLst/>
                          <a:latin typeface="Calibri" panose="020F0502020204030204" pitchFamily="34" charset="0"/>
                        </a:rPr>
                        <a:t>case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9072294"/>
                  </a:ext>
                </a:extLst>
              </a:tr>
              <a:tr h="194528">
                <a:tc>
                  <a:txBody>
                    <a:bodyPr/>
                    <a:lstStyle/>
                    <a:p>
                      <a:pPr algn="l" fontAlgn="b"/>
                      <a:r>
                        <a:rPr lang="en-CA" sz="1100" b="0" i="0" u="none" strike="noStrike">
                          <a:solidFill>
                            <a:srgbClr val="000000"/>
                          </a:solidFill>
                          <a:effectLst/>
                          <a:latin typeface="Calibri" panose="020F0502020204030204" pitchFamily="34" charset="0"/>
                        </a:rPr>
                        <a:t>sick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2.74%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6271860"/>
                  </a:ext>
                </a:extLst>
              </a:tr>
              <a:tr h="194528">
                <a:tc>
                  <a:txBody>
                    <a:bodyPr/>
                    <a:lstStyle/>
                    <a:p>
                      <a:pPr algn="l" fontAlgn="b"/>
                      <a:r>
                        <a:rPr lang="en-CA" sz="1100" b="0" i="0" u="none" strike="noStrike">
                          <a:solidFill>
                            <a:srgbClr val="000000"/>
                          </a:solidFill>
                          <a:effectLst/>
                          <a:latin typeface="Calibri" panose="020F0502020204030204" pitchFamily="34" charset="0"/>
                        </a:rPr>
                        <a:t>disease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4.36%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1.37%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202113"/>
                  </a:ext>
                </a:extLst>
              </a:tr>
              <a:tr h="194528">
                <a:tc>
                  <a:txBody>
                    <a:bodyPr/>
                    <a:lstStyle/>
                    <a:p>
                      <a:pPr algn="l" fontAlgn="b"/>
                      <a:r>
                        <a:rPr lang="en-CA" sz="1100" b="0" i="0" u="none" strike="noStrike">
                          <a:solidFill>
                            <a:srgbClr val="000000"/>
                          </a:solidFill>
                          <a:effectLst/>
                          <a:latin typeface="Calibri" panose="020F0502020204030204" pitchFamily="34" charset="0"/>
                        </a:rPr>
                        <a:t>patients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1.37%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2407911"/>
                  </a:ext>
                </a:extLst>
              </a:tr>
              <a:tr h="194528">
                <a:tc>
                  <a:txBody>
                    <a:bodyPr/>
                    <a:lstStyle/>
                    <a:p>
                      <a:pPr algn="l" fontAlgn="b"/>
                      <a:r>
                        <a:rPr lang="en-CA" sz="1100" b="0" i="0" u="none" strike="noStrike" dirty="0">
                          <a:solidFill>
                            <a:srgbClr val="000000"/>
                          </a:solidFill>
                          <a:effectLst/>
                          <a:latin typeface="Calibri" panose="020F0502020204030204" pitchFamily="34" charset="0"/>
                        </a:rPr>
                        <a:t>risks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3427046"/>
                  </a:ext>
                </a:extLst>
              </a:tr>
              <a:tr h="194528">
                <a:tc>
                  <a:txBody>
                    <a:bodyPr/>
                    <a:lstStyle/>
                    <a:p>
                      <a:pPr algn="l" fontAlgn="b"/>
                      <a:r>
                        <a:rPr lang="en-CA" sz="1100" b="0" i="0" u="none" strike="noStrike">
                          <a:solidFill>
                            <a:srgbClr val="000000"/>
                          </a:solidFill>
                          <a:effectLst/>
                          <a:latin typeface="Calibri" panose="020F0502020204030204" pitchFamily="34" charset="0"/>
                        </a:rPr>
                        <a:t>health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9.09%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6.16%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2.93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4893007"/>
                  </a:ext>
                </a:extLst>
              </a:tr>
            </a:tbl>
          </a:graphicData>
        </a:graphic>
      </p:graphicFrame>
      <p:sp>
        <p:nvSpPr>
          <p:cNvPr id="9" name="TextBox 8">
            <a:extLst>
              <a:ext uri="{FF2B5EF4-FFF2-40B4-BE49-F238E27FC236}">
                <a16:creationId xmlns:a16="http://schemas.microsoft.com/office/drawing/2014/main" id="{49A4DFEC-1646-0566-B37F-8C3F8D94C55C}"/>
              </a:ext>
            </a:extLst>
          </p:cNvPr>
          <p:cNvSpPr txBox="1"/>
          <p:nvPr/>
        </p:nvSpPr>
        <p:spPr>
          <a:xfrm>
            <a:off x="859292" y="178212"/>
            <a:ext cx="4098758" cy="307777"/>
          </a:xfrm>
          <a:prstGeom prst="rect">
            <a:avLst/>
          </a:prstGeom>
          <a:noFill/>
        </p:spPr>
        <p:txBody>
          <a:bodyPr wrap="square" rtlCol="0">
            <a:spAutoFit/>
          </a:bodyPr>
          <a:lstStyle/>
          <a:p>
            <a:pPr algn="ctr"/>
            <a:r>
              <a:rPr lang="en-US" sz="1400" dirty="0"/>
              <a:t>High Score Entity Frequency Over Moderate</a:t>
            </a:r>
            <a:endParaRPr lang="en-CA" sz="1400" dirty="0"/>
          </a:p>
        </p:txBody>
      </p:sp>
      <p:sp>
        <p:nvSpPr>
          <p:cNvPr id="11" name="TextBox 10">
            <a:extLst>
              <a:ext uri="{FF2B5EF4-FFF2-40B4-BE49-F238E27FC236}">
                <a16:creationId xmlns:a16="http://schemas.microsoft.com/office/drawing/2014/main" id="{D6583349-7201-72B0-51F6-772F64136CEF}"/>
              </a:ext>
            </a:extLst>
          </p:cNvPr>
          <p:cNvSpPr txBox="1"/>
          <p:nvPr/>
        </p:nvSpPr>
        <p:spPr>
          <a:xfrm>
            <a:off x="888052" y="2798376"/>
            <a:ext cx="4098758" cy="307777"/>
          </a:xfrm>
          <a:prstGeom prst="rect">
            <a:avLst/>
          </a:prstGeom>
          <a:noFill/>
        </p:spPr>
        <p:txBody>
          <a:bodyPr wrap="square" rtlCol="0">
            <a:spAutoFit/>
          </a:bodyPr>
          <a:lstStyle/>
          <a:p>
            <a:pPr algn="ctr"/>
            <a:r>
              <a:rPr lang="en-US" sz="1400" dirty="0"/>
              <a:t>Moderate Score Entity Frequency Over High</a:t>
            </a:r>
            <a:endParaRPr lang="en-CA" sz="1400" dirty="0"/>
          </a:p>
        </p:txBody>
      </p:sp>
      <p:graphicFrame>
        <p:nvGraphicFramePr>
          <p:cNvPr id="15" name="Table 14">
            <a:extLst>
              <a:ext uri="{FF2B5EF4-FFF2-40B4-BE49-F238E27FC236}">
                <a16:creationId xmlns:a16="http://schemas.microsoft.com/office/drawing/2014/main" id="{8AA6881A-C881-F687-62FD-CD725D663B4D}"/>
              </a:ext>
            </a:extLst>
          </p:cNvPr>
          <p:cNvGraphicFramePr>
            <a:graphicFrameLocks noGrp="1"/>
          </p:cNvGraphicFramePr>
          <p:nvPr>
            <p:extLst>
              <p:ext uri="{D42A27DB-BD31-4B8C-83A1-F6EECF244321}">
                <p14:modId xmlns:p14="http://schemas.microsoft.com/office/powerpoint/2010/main" val="71085830"/>
              </p:ext>
            </p:extLst>
          </p:nvPr>
        </p:nvGraphicFramePr>
        <p:xfrm>
          <a:off x="365760" y="3124178"/>
          <a:ext cx="5385336" cy="2160874"/>
        </p:xfrm>
        <a:graphic>
          <a:graphicData uri="http://schemas.openxmlformats.org/drawingml/2006/table">
            <a:tbl>
              <a:tblPr/>
              <a:tblGrid>
                <a:gridCol w="897556">
                  <a:extLst>
                    <a:ext uri="{9D8B030D-6E8A-4147-A177-3AD203B41FA5}">
                      <a16:colId xmlns:a16="http://schemas.microsoft.com/office/drawing/2014/main" val="1401925722"/>
                    </a:ext>
                  </a:extLst>
                </a:gridCol>
                <a:gridCol w="897556">
                  <a:extLst>
                    <a:ext uri="{9D8B030D-6E8A-4147-A177-3AD203B41FA5}">
                      <a16:colId xmlns:a16="http://schemas.microsoft.com/office/drawing/2014/main" val="1468461539"/>
                    </a:ext>
                  </a:extLst>
                </a:gridCol>
                <a:gridCol w="897556">
                  <a:extLst>
                    <a:ext uri="{9D8B030D-6E8A-4147-A177-3AD203B41FA5}">
                      <a16:colId xmlns:a16="http://schemas.microsoft.com/office/drawing/2014/main" val="990390408"/>
                    </a:ext>
                  </a:extLst>
                </a:gridCol>
                <a:gridCol w="897556">
                  <a:extLst>
                    <a:ext uri="{9D8B030D-6E8A-4147-A177-3AD203B41FA5}">
                      <a16:colId xmlns:a16="http://schemas.microsoft.com/office/drawing/2014/main" val="2218492135"/>
                    </a:ext>
                  </a:extLst>
                </a:gridCol>
                <a:gridCol w="897556">
                  <a:extLst>
                    <a:ext uri="{9D8B030D-6E8A-4147-A177-3AD203B41FA5}">
                      <a16:colId xmlns:a16="http://schemas.microsoft.com/office/drawing/2014/main" val="959777448"/>
                    </a:ext>
                  </a:extLst>
                </a:gridCol>
                <a:gridCol w="897556">
                  <a:extLst>
                    <a:ext uri="{9D8B030D-6E8A-4147-A177-3AD203B41FA5}">
                      <a16:colId xmlns:a16="http://schemas.microsoft.com/office/drawing/2014/main" val="1884513383"/>
                    </a:ext>
                  </a:extLst>
                </a:gridCol>
              </a:tblGrid>
              <a:tr h="188494">
                <a:tc>
                  <a:txBody>
                    <a:bodyPr/>
                    <a:lstStyle/>
                    <a:p>
                      <a:pPr algn="l" fontAlgn="b"/>
                      <a:r>
                        <a:rPr lang="en-CA" sz="1100" b="0" i="0" u="none" strike="noStrike">
                          <a:solidFill>
                            <a:srgbClr val="000000"/>
                          </a:solidFill>
                          <a:effectLst/>
                          <a:latin typeface="Calibri" panose="020F0502020204030204" pitchFamily="34" charset="0"/>
                        </a:rPr>
                        <a:t>Entity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Normalized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Moderate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Normalized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Difference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5086546"/>
                  </a:ext>
                </a:extLst>
              </a:tr>
              <a:tr h="197238">
                <a:tc>
                  <a:txBody>
                    <a:bodyPr/>
                    <a:lstStyle/>
                    <a:p>
                      <a:pPr algn="l" fontAlgn="b"/>
                      <a:r>
                        <a:rPr lang="en-CA" sz="1100" b="0" i="0" u="none" strike="noStrike" dirty="0">
                          <a:solidFill>
                            <a:srgbClr val="000000"/>
                          </a:solidFill>
                          <a:effectLst/>
                          <a:latin typeface="Calibri" panose="020F0502020204030204" pitchFamily="34" charset="0"/>
                        </a:rPr>
                        <a:t>vaccine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42.18%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5277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59.26%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-17.08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8789563"/>
                  </a:ext>
                </a:extLst>
              </a:tr>
              <a:tr h="197238">
                <a:tc>
                  <a:txBody>
                    <a:bodyPr/>
                    <a:lstStyle/>
                    <a:p>
                      <a:pPr algn="l" fontAlgn="b"/>
                      <a:r>
                        <a:rPr lang="en-CA" sz="1100" b="0" i="0" u="none" strike="noStrike">
                          <a:solidFill>
                            <a:srgbClr val="000000"/>
                          </a:solidFill>
                          <a:effectLst/>
                          <a:latin typeface="Calibri" panose="020F0502020204030204" pitchFamily="34" charset="0"/>
                        </a:rPr>
                        <a:t>people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157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57.09%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6424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72.14%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-15.05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0467378"/>
                  </a:ext>
                </a:extLst>
              </a:tr>
              <a:tr h="197238">
                <a:tc>
                  <a:txBody>
                    <a:bodyPr/>
                    <a:lstStyle/>
                    <a:p>
                      <a:pPr algn="l" fontAlgn="b"/>
                      <a:r>
                        <a:rPr lang="en-CA" sz="1100" b="0" i="0" u="none" strike="noStrike">
                          <a:solidFill>
                            <a:srgbClr val="000000"/>
                          </a:solidFill>
                          <a:effectLst/>
                          <a:latin typeface="Calibri" panose="020F0502020204030204" pitchFamily="34" charset="0"/>
                        </a:rPr>
                        <a:t>all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21.45%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2794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31.38%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-9.92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8647229"/>
                  </a:ext>
                </a:extLst>
              </a:tr>
              <a:tr h="197238">
                <a:tc>
                  <a:txBody>
                    <a:bodyPr/>
                    <a:lstStyle/>
                    <a:p>
                      <a:pPr algn="l" fontAlgn="b"/>
                      <a:r>
                        <a:rPr lang="en-CA" sz="1100" b="0" i="0" u="none" strike="noStrike">
                          <a:solidFill>
                            <a:srgbClr val="000000"/>
                          </a:solidFill>
                          <a:effectLst/>
                          <a:latin typeface="Calibri" panose="020F0502020204030204" pitchFamily="34" charset="0"/>
                        </a:rPr>
                        <a:t>like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20.36%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2682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30.12%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-9.75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1410139"/>
                  </a:ext>
                </a:extLst>
              </a:tr>
              <a:tr h="197238">
                <a:tc>
                  <a:txBody>
                    <a:bodyPr/>
                    <a:lstStyle/>
                    <a:p>
                      <a:pPr algn="l" fontAlgn="b"/>
                      <a:r>
                        <a:rPr lang="en-CA" sz="1100" b="0" i="0" u="none" strike="noStrike">
                          <a:solidFill>
                            <a:srgbClr val="000000"/>
                          </a:solidFill>
                          <a:effectLst/>
                          <a:latin typeface="Calibri" panose="020F0502020204030204" pitchFamily="34" charset="0"/>
                        </a:rPr>
                        <a:t>more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18.55%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2482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27.87%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-9.33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6378995"/>
                  </a:ext>
                </a:extLst>
              </a:tr>
              <a:tr h="197238">
                <a:tc>
                  <a:txBody>
                    <a:bodyPr/>
                    <a:lstStyle/>
                    <a:p>
                      <a:pPr algn="l" fontAlgn="b"/>
                      <a:r>
                        <a:rPr lang="en-CA" sz="1100" b="0" i="0" u="none" strike="noStrike">
                          <a:solidFill>
                            <a:srgbClr val="000000"/>
                          </a:solidFill>
                          <a:effectLst/>
                          <a:latin typeface="Calibri" panose="020F0502020204030204" pitchFamily="34" charset="0"/>
                        </a:rPr>
                        <a:t>one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10.91%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1731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19.44%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-8.53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3578370"/>
                  </a:ext>
                </a:extLst>
              </a:tr>
              <a:tr h="197238">
                <a:tc>
                  <a:txBody>
                    <a:bodyPr/>
                    <a:lstStyle/>
                    <a:p>
                      <a:pPr algn="l" fontAlgn="b"/>
                      <a:r>
                        <a:rPr lang="en-CA" sz="1100" b="0" i="0" u="none" strike="noStrike">
                          <a:solidFill>
                            <a:srgbClr val="000000"/>
                          </a:solidFill>
                          <a:effectLst/>
                          <a:latin typeface="Calibri" panose="020F0502020204030204" pitchFamily="34" charset="0"/>
                        </a:rPr>
                        <a:t>will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19.27%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2454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27.56%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-8.28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8427794"/>
                  </a:ext>
                </a:extLst>
              </a:tr>
              <a:tr h="197238">
                <a:tc>
                  <a:txBody>
                    <a:bodyPr/>
                    <a:lstStyle/>
                    <a:p>
                      <a:pPr algn="l" fontAlgn="b"/>
                      <a:r>
                        <a:rPr lang="en-CA" sz="1100" b="0" i="0" u="none" strike="noStrike">
                          <a:solidFill>
                            <a:srgbClr val="000000"/>
                          </a:solidFill>
                          <a:effectLst/>
                          <a:latin typeface="Calibri" panose="020F0502020204030204" pitchFamily="34" charset="0"/>
                        </a:rPr>
                        <a:t>any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10.18%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1343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15.08%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-4.90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1927114"/>
                  </a:ext>
                </a:extLst>
              </a:tr>
              <a:tr h="197238">
                <a:tc>
                  <a:txBody>
                    <a:bodyPr/>
                    <a:lstStyle/>
                    <a:p>
                      <a:pPr algn="l" fontAlgn="b"/>
                      <a:r>
                        <a:rPr lang="en-CA" sz="1100" b="0" i="0" u="none" strike="noStrike">
                          <a:solidFill>
                            <a:srgbClr val="000000"/>
                          </a:solidFill>
                          <a:effectLst/>
                          <a:latin typeface="Calibri" panose="020F0502020204030204" pitchFamily="34" charset="0"/>
                        </a:rPr>
                        <a:t>same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4.73%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843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9.47%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-4.74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8647454"/>
                  </a:ext>
                </a:extLst>
              </a:tr>
              <a:tr h="197238">
                <a:tc>
                  <a:txBody>
                    <a:bodyPr/>
                    <a:lstStyle/>
                    <a:p>
                      <a:pPr algn="l" fontAlgn="b"/>
                      <a:r>
                        <a:rPr lang="en-CA" sz="1100" b="0" i="0" u="none" strike="noStrike">
                          <a:solidFill>
                            <a:srgbClr val="000000"/>
                          </a:solidFill>
                          <a:effectLst/>
                          <a:latin typeface="Calibri" panose="020F0502020204030204" pitchFamily="34" charset="0"/>
                        </a:rPr>
                        <a:t>symptoms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443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4.97%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-4.61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5299699"/>
                  </a:ext>
                </a:extLst>
              </a:tr>
            </a:tbl>
          </a:graphicData>
        </a:graphic>
      </p:graphicFrame>
      <p:sp>
        <p:nvSpPr>
          <p:cNvPr id="21" name="TextBox 20">
            <a:extLst>
              <a:ext uri="{FF2B5EF4-FFF2-40B4-BE49-F238E27FC236}">
                <a16:creationId xmlns:a16="http://schemas.microsoft.com/office/drawing/2014/main" id="{59DC0210-CE8B-E818-E069-650DB0FE81E6}"/>
              </a:ext>
            </a:extLst>
          </p:cNvPr>
          <p:cNvSpPr txBox="1"/>
          <p:nvPr/>
        </p:nvSpPr>
        <p:spPr>
          <a:xfrm>
            <a:off x="7233950" y="193471"/>
            <a:ext cx="4098758" cy="307777"/>
          </a:xfrm>
          <a:prstGeom prst="rect">
            <a:avLst/>
          </a:prstGeom>
          <a:noFill/>
        </p:spPr>
        <p:txBody>
          <a:bodyPr wrap="square" rtlCol="0">
            <a:spAutoFit/>
          </a:bodyPr>
          <a:lstStyle/>
          <a:p>
            <a:pPr algn="ctr"/>
            <a:r>
              <a:rPr lang="en-US" sz="1400" dirty="0"/>
              <a:t>High Score Entity Frequency Over Low</a:t>
            </a:r>
            <a:endParaRPr lang="en-CA" sz="1400" dirty="0"/>
          </a:p>
        </p:txBody>
      </p:sp>
      <p:sp>
        <p:nvSpPr>
          <p:cNvPr id="24" name="TextBox 23">
            <a:extLst>
              <a:ext uri="{FF2B5EF4-FFF2-40B4-BE49-F238E27FC236}">
                <a16:creationId xmlns:a16="http://schemas.microsoft.com/office/drawing/2014/main" id="{0FBF7230-649E-D77F-180E-FD4C82C9A7B0}"/>
              </a:ext>
            </a:extLst>
          </p:cNvPr>
          <p:cNvSpPr txBox="1"/>
          <p:nvPr/>
        </p:nvSpPr>
        <p:spPr>
          <a:xfrm>
            <a:off x="7233950" y="2795707"/>
            <a:ext cx="4098758" cy="307777"/>
          </a:xfrm>
          <a:prstGeom prst="rect">
            <a:avLst/>
          </a:prstGeom>
          <a:noFill/>
        </p:spPr>
        <p:txBody>
          <a:bodyPr wrap="square" rtlCol="0">
            <a:spAutoFit/>
          </a:bodyPr>
          <a:lstStyle/>
          <a:p>
            <a:pPr algn="ctr"/>
            <a:r>
              <a:rPr lang="en-US" sz="1400" dirty="0"/>
              <a:t>Low Score Entity Frequency Over High</a:t>
            </a:r>
            <a:endParaRPr lang="en-CA" sz="1400" dirty="0"/>
          </a:p>
        </p:txBody>
      </p:sp>
      <p:graphicFrame>
        <p:nvGraphicFramePr>
          <p:cNvPr id="26" name="Table 25">
            <a:extLst>
              <a:ext uri="{FF2B5EF4-FFF2-40B4-BE49-F238E27FC236}">
                <a16:creationId xmlns:a16="http://schemas.microsoft.com/office/drawing/2014/main" id="{B620C389-E522-83F8-29B6-465955033DE7}"/>
              </a:ext>
            </a:extLst>
          </p:cNvPr>
          <p:cNvGraphicFramePr>
            <a:graphicFrameLocks noGrp="1"/>
          </p:cNvGraphicFramePr>
          <p:nvPr>
            <p:extLst>
              <p:ext uri="{D42A27DB-BD31-4B8C-83A1-F6EECF244321}">
                <p14:modId xmlns:p14="http://schemas.microsoft.com/office/powerpoint/2010/main" val="934700138"/>
              </p:ext>
            </p:extLst>
          </p:nvPr>
        </p:nvGraphicFramePr>
        <p:xfrm>
          <a:off x="6675171" y="3110964"/>
          <a:ext cx="5047002" cy="2160872"/>
        </p:xfrm>
        <a:graphic>
          <a:graphicData uri="http://schemas.openxmlformats.org/drawingml/2006/table">
            <a:tbl>
              <a:tblPr/>
              <a:tblGrid>
                <a:gridCol w="841167">
                  <a:extLst>
                    <a:ext uri="{9D8B030D-6E8A-4147-A177-3AD203B41FA5}">
                      <a16:colId xmlns:a16="http://schemas.microsoft.com/office/drawing/2014/main" val="4010042343"/>
                    </a:ext>
                  </a:extLst>
                </a:gridCol>
                <a:gridCol w="841167">
                  <a:extLst>
                    <a:ext uri="{9D8B030D-6E8A-4147-A177-3AD203B41FA5}">
                      <a16:colId xmlns:a16="http://schemas.microsoft.com/office/drawing/2014/main" val="1308278445"/>
                    </a:ext>
                  </a:extLst>
                </a:gridCol>
                <a:gridCol w="841167">
                  <a:extLst>
                    <a:ext uri="{9D8B030D-6E8A-4147-A177-3AD203B41FA5}">
                      <a16:colId xmlns:a16="http://schemas.microsoft.com/office/drawing/2014/main" val="3550158251"/>
                    </a:ext>
                  </a:extLst>
                </a:gridCol>
                <a:gridCol w="841167">
                  <a:extLst>
                    <a:ext uri="{9D8B030D-6E8A-4147-A177-3AD203B41FA5}">
                      <a16:colId xmlns:a16="http://schemas.microsoft.com/office/drawing/2014/main" val="1408914842"/>
                    </a:ext>
                  </a:extLst>
                </a:gridCol>
                <a:gridCol w="841167">
                  <a:extLst>
                    <a:ext uri="{9D8B030D-6E8A-4147-A177-3AD203B41FA5}">
                      <a16:colId xmlns:a16="http://schemas.microsoft.com/office/drawing/2014/main" val="632895634"/>
                    </a:ext>
                  </a:extLst>
                </a:gridCol>
                <a:gridCol w="841167">
                  <a:extLst>
                    <a:ext uri="{9D8B030D-6E8A-4147-A177-3AD203B41FA5}">
                      <a16:colId xmlns:a16="http://schemas.microsoft.com/office/drawing/2014/main" val="2490868725"/>
                    </a:ext>
                  </a:extLst>
                </a:gridCol>
              </a:tblGrid>
              <a:tr h="199042">
                <a:tc>
                  <a:txBody>
                    <a:bodyPr/>
                    <a:lstStyle/>
                    <a:p>
                      <a:pPr algn="l" fontAlgn="b"/>
                      <a:r>
                        <a:rPr lang="en-CA" sz="1100" b="0" i="0" u="none" strike="noStrike" dirty="0">
                          <a:solidFill>
                            <a:srgbClr val="000000"/>
                          </a:solidFill>
                          <a:effectLst/>
                          <a:latin typeface="Calibri" panose="020F0502020204030204" pitchFamily="34" charset="0"/>
                        </a:rPr>
                        <a:t>Entity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High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Normalized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Low</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Normalized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Difference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3997050"/>
                  </a:ext>
                </a:extLst>
              </a:tr>
              <a:tr h="196183">
                <a:tc>
                  <a:txBody>
                    <a:bodyPr/>
                    <a:lstStyle/>
                    <a:p>
                      <a:pPr algn="l" fontAlgn="b"/>
                      <a:r>
                        <a:rPr lang="en-CA" sz="1100" b="0" i="0" u="none" strike="noStrike">
                          <a:solidFill>
                            <a:srgbClr val="000000"/>
                          </a:solidFill>
                          <a:effectLst/>
                          <a:latin typeface="Calibri" panose="020F0502020204030204" pitchFamily="34" charset="0"/>
                        </a:rPr>
                        <a:t>all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21.45%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36.30%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-14.85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4031956"/>
                  </a:ext>
                </a:extLst>
              </a:tr>
              <a:tr h="196183">
                <a:tc>
                  <a:txBody>
                    <a:bodyPr/>
                    <a:lstStyle/>
                    <a:p>
                      <a:pPr algn="l" fontAlgn="b"/>
                      <a:r>
                        <a:rPr lang="en-CA" sz="1100" b="0" i="0" u="none" strike="noStrike">
                          <a:solidFill>
                            <a:srgbClr val="000000"/>
                          </a:solidFill>
                          <a:effectLst/>
                          <a:latin typeface="Calibri" panose="020F0502020204030204" pitchFamily="34" charset="0"/>
                        </a:rPr>
                        <a:t>vaccine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42.18%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56.16%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-13.98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5408753"/>
                  </a:ext>
                </a:extLst>
              </a:tr>
              <a:tr h="196183">
                <a:tc>
                  <a:txBody>
                    <a:bodyPr/>
                    <a:lstStyle/>
                    <a:p>
                      <a:pPr algn="l" fontAlgn="b"/>
                      <a:r>
                        <a:rPr lang="en-CA" sz="1100" b="0" i="0" u="none" strike="noStrike">
                          <a:solidFill>
                            <a:srgbClr val="000000"/>
                          </a:solidFill>
                          <a:effectLst/>
                          <a:latin typeface="Calibri" panose="020F0502020204030204" pitchFamily="34" charset="0"/>
                        </a:rPr>
                        <a:t>will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19.27%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30.82%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-11.55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0943814"/>
                  </a:ext>
                </a:extLst>
              </a:tr>
              <a:tr h="196183">
                <a:tc>
                  <a:txBody>
                    <a:bodyPr/>
                    <a:lstStyle/>
                    <a:p>
                      <a:pPr algn="l" fontAlgn="b"/>
                      <a:r>
                        <a:rPr lang="en-CA" sz="1100" b="0" i="0" u="none" strike="noStrike">
                          <a:solidFill>
                            <a:srgbClr val="000000"/>
                          </a:solidFill>
                          <a:effectLst/>
                          <a:latin typeface="Calibri" panose="020F0502020204030204" pitchFamily="34" charset="0"/>
                        </a:rPr>
                        <a:t>like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20.36%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28.77%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-8.40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0242573"/>
                  </a:ext>
                </a:extLst>
              </a:tr>
              <a:tr h="196183">
                <a:tc>
                  <a:txBody>
                    <a:bodyPr/>
                    <a:lstStyle/>
                    <a:p>
                      <a:pPr algn="l" fontAlgn="b"/>
                      <a:r>
                        <a:rPr lang="en-CA" sz="1100" b="0" i="0" u="none" strike="noStrike">
                          <a:solidFill>
                            <a:srgbClr val="000000"/>
                          </a:solidFill>
                          <a:effectLst/>
                          <a:latin typeface="Calibri" panose="020F0502020204030204" pitchFamily="34" charset="0"/>
                        </a:rPr>
                        <a:t>term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3.27%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10.96%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-7.69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522357"/>
                  </a:ext>
                </a:extLst>
              </a:tr>
              <a:tr h="196183">
                <a:tc>
                  <a:txBody>
                    <a:bodyPr/>
                    <a:lstStyle/>
                    <a:p>
                      <a:pPr algn="l" fontAlgn="b"/>
                      <a:r>
                        <a:rPr lang="en-CA" sz="1100" b="0" i="0" u="none" strike="noStrike">
                          <a:solidFill>
                            <a:srgbClr val="000000"/>
                          </a:solidFill>
                          <a:effectLst/>
                          <a:latin typeface="Calibri" panose="020F0502020204030204" pitchFamily="34" charset="0"/>
                        </a:rPr>
                        <a:t>many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10.18%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17.81%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-7.63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8791677"/>
                  </a:ext>
                </a:extLst>
              </a:tr>
              <a:tr h="196183">
                <a:tc>
                  <a:txBody>
                    <a:bodyPr/>
                    <a:lstStyle/>
                    <a:p>
                      <a:pPr algn="l" fontAlgn="b"/>
                      <a:r>
                        <a:rPr lang="en-CA" sz="1100" b="0" i="0" u="none" strike="noStrike">
                          <a:solidFill>
                            <a:srgbClr val="000000"/>
                          </a:solidFill>
                          <a:effectLst/>
                          <a:latin typeface="Calibri" panose="020F0502020204030204" pitchFamily="34" charset="0"/>
                        </a:rPr>
                        <a:t>flu</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4.36%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11.64%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-7.28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1472347"/>
                  </a:ext>
                </a:extLst>
              </a:tr>
              <a:tr h="196183">
                <a:tc>
                  <a:txBody>
                    <a:bodyPr/>
                    <a:lstStyle/>
                    <a:p>
                      <a:pPr algn="l" fontAlgn="b"/>
                      <a:r>
                        <a:rPr lang="en-CA" sz="1100" b="0" i="0" u="none" strike="noStrike">
                          <a:solidFill>
                            <a:srgbClr val="000000"/>
                          </a:solidFill>
                          <a:effectLst/>
                          <a:latin typeface="Calibri" panose="020F0502020204030204" pitchFamily="34" charset="0"/>
                        </a:rPr>
                        <a:t>people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157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57.09%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93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63.70%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-6.61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2181004"/>
                  </a:ext>
                </a:extLst>
              </a:tr>
              <a:tr h="196183">
                <a:tc>
                  <a:txBody>
                    <a:bodyPr/>
                    <a:lstStyle/>
                    <a:p>
                      <a:pPr algn="l" fontAlgn="b"/>
                      <a:r>
                        <a:rPr lang="en-CA" sz="1100" b="0" i="0" u="none" strike="noStrike">
                          <a:solidFill>
                            <a:srgbClr val="000000"/>
                          </a:solidFill>
                          <a:effectLst/>
                          <a:latin typeface="Calibri" panose="020F0502020204030204" pitchFamily="34" charset="0"/>
                        </a:rPr>
                        <a:t>covid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144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52.36%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58.22%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-5.86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2140544"/>
                  </a:ext>
                </a:extLst>
              </a:tr>
              <a:tr h="196183">
                <a:tc>
                  <a:txBody>
                    <a:bodyPr/>
                    <a:lstStyle/>
                    <a:p>
                      <a:pPr algn="l" fontAlgn="b"/>
                      <a:r>
                        <a:rPr lang="en-CA" sz="1100" b="0" i="0" u="none" strike="noStrike">
                          <a:solidFill>
                            <a:srgbClr val="000000"/>
                          </a:solidFill>
                          <a:effectLst/>
                          <a:latin typeface="Calibri" panose="020F0502020204030204" pitchFamily="34" charset="0"/>
                        </a:rPr>
                        <a:t>need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9.45%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15.07%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-5.61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8872052"/>
                  </a:ext>
                </a:extLst>
              </a:tr>
            </a:tbl>
          </a:graphicData>
        </a:graphic>
      </p:graphicFrame>
      <p:sp>
        <p:nvSpPr>
          <p:cNvPr id="27" name="TextBox 26">
            <a:extLst>
              <a:ext uri="{FF2B5EF4-FFF2-40B4-BE49-F238E27FC236}">
                <a16:creationId xmlns:a16="http://schemas.microsoft.com/office/drawing/2014/main" id="{69F77BB4-C4E7-2715-36FE-29FCE9592FBD}"/>
              </a:ext>
            </a:extLst>
          </p:cNvPr>
          <p:cNvSpPr txBox="1"/>
          <p:nvPr/>
        </p:nvSpPr>
        <p:spPr>
          <a:xfrm>
            <a:off x="912796" y="5529177"/>
            <a:ext cx="4291263" cy="923330"/>
          </a:xfrm>
          <a:prstGeom prst="rect">
            <a:avLst/>
          </a:prstGeom>
          <a:noFill/>
        </p:spPr>
        <p:txBody>
          <a:bodyPr wrap="square" rtlCol="0">
            <a:spAutoFit/>
          </a:bodyPr>
          <a:lstStyle/>
          <a:p>
            <a:pPr algn="ctr"/>
            <a:r>
              <a:rPr lang="en-US" dirty="0"/>
              <a:t>Here ‘vaccine’ and generic 3 to 4 letter words are associated with a moderate score</a:t>
            </a:r>
            <a:endParaRPr lang="en-CA" dirty="0"/>
          </a:p>
        </p:txBody>
      </p:sp>
      <p:sp>
        <p:nvSpPr>
          <p:cNvPr id="30" name="TextBox 29">
            <a:extLst>
              <a:ext uri="{FF2B5EF4-FFF2-40B4-BE49-F238E27FC236}">
                <a16:creationId xmlns:a16="http://schemas.microsoft.com/office/drawing/2014/main" id="{190BED0A-BD11-B2ED-3750-1CBD6EA8E8CC}"/>
              </a:ext>
            </a:extLst>
          </p:cNvPr>
          <p:cNvSpPr txBox="1"/>
          <p:nvPr/>
        </p:nvSpPr>
        <p:spPr>
          <a:xfrm>
            <a:off x="7053040" y="5473193"/>
            <a:ext cx="4291263" cy="646331"/>
          </a:xfrm>
          <a:prstGeom prst="rect">
            <a:avLst/>
          </a:prstGeom>
          <a:noFill/>
        </p:spPr>
        <p:txBody>
          <a:bodyPr wrap="square" rtlCol="0">
            <a:spAutoFit/>
          </a:bodyPr>
          <a:lstStyle/>
          <a:p>
            <a:pPr algn="ctr"/>
            <a:r>
              <a:rPr lang="en-US" dirty="0"/>
              <a:t>Here ‘vaccine’ and generic 3 to 4 letter words are associated with a low score</a:t>
            </a:r>
            <a:endParaRPr lang="en-CA" dirty="0"/>
          </a:p>
        </p:txBody>
      </p:sp>
    </p:spTree>
    <p:extLst>
      <p:ext uri="{BB962C8B-B14F-4D97-AF65-F5344CB8AC3E}">
        <p14:creationId xmlns:p14="http://schemas.microsoft.com/office/powerpoint/2010/main" val="3376218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2"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graph of blue and red bars&#10;&#10;Description automatically generated">
            <a:extLst>
              <a:ext uri="{FF2B5EF4-FFF2-40B4-BE49-F238E27FC236}">
                <a16:creationId xmlns:a16="http://schemas.microsoft.com/office/drawing/2014/main" id="{DC03224C-6882-4688-37FA-F4B8588B48CB}"/>
              </a:ext>
            </a:extLst>
          </p:cNvPr>
          <p:cNvPicPr>
            <a:picLocks noChangeAspect="1"/>
          </p:cNvPicPr>
          <p:nvPr/>
        </p:nvPicPr>
        <p:blipFill rotWithShape="1">
          <a:blip r:embed="rId2"/>
          <a:srcRect l="4984" t="6745" r="8019" b="6392"/>
          <a:stretch/>
        </p:blipFill>
        <p:spPr>
          <a:xfrm>
            <a:off x="160867" y="227741"/>
            <a:ext cx="5935132" cy="4148194"/>
          </a:xfrm>
          <a:prstGeom prst="rect">
            <a:avLst/>
          </a:prstGeom>
        </p:spPr>
      </p:pic>
      <p:pic>
        <p:nvPicPr>
          <p:cNvPr id="11" name="Picture 10" descr="A graph with red and blue bars&#10;&#10;Description automatically generated">
            <a:extLst>
              <a:ext uri="{FF2B5EF4-FFF2-40B4-BE49-F238E27FC236}">
                <a16:creationId xmlns:a16="http://schemas.microsoft.com/office/drawing/2014/main" id="{6598A3D0-6D84-BF5B-623D-C1A747EE06F4}"/>
              </a:ext>
            </a:extLst>
          </p:cNvPr>
          <p:cNvPicPr>
            <a:picLocks noChangeAspect="1"/>
          </p:cNvPicPr>
          <p:nvPr/>
        </p:nvPicPr>
        <p:blipFill rotWithShape="1">
          <a:blip r:embed="rId3"/>
          <a:srcRect l="5465" t="5196" r="8086" b="5200"/>
          <a:stretch/>
        </p:blipFill>
        <p:spPr>
          <a:xfrm>
            <a:off x="6096001" y="156696"/>
            <a:ext cx="5913120" cy="4290285"/>
          </a:xfrm>
          <a:prstGeom prst="rect">
            <a:avLst/>
          </a:prstGeom>
        </p:spPr>
      </p:pic>
      <p:graphicFrame>
        <p:nvGraphicFramePr>
          <p:cNvPr id="24" name="Object 23">
            <a:extLst>
              <a:ext uri="{FF2B5EF4-FFF2-40B4-BE49-F238E27FC236}">
                <a16:creationId xmlns:a16="http://schemas.microsoft.com/office/drawing/2014/main" id="{C14867ED-4CA5-3F12-9AF1-E787AB4E625D}"/>
              </a:ext>
            </a:extLst>
          </p:cNvPr>
          <p:cNvGraphicFramePr>
            <a:graphicFrameLocks noChangeAspect="1"/>
          </p:cNvGraphicFramePr>
          <p:nvPr>
            <p:extLst>
              <p:ext uri="{D42A27DB-BD31-4B8C-83A1-F6EECF244321}">
                <p14:modId xmlns:p14="http://schemas.microsoft.com/office/powerpoint/2010/main" val="2793290272"/>
              </p:ext>
            </p:extLst>
          </p:nvPr>
        </p:nvGraphicFramePr>
        <p:xfrm>
          <a:off x="1167707" y="4456143"/>
          <a:ext cx="3921452" cy="2160280"/>
        </p:xfrm>
        <a:graphic>
          <a:graphicData uri="http://schemas.openxmlformats.org/presentationml/2006/ole">
            <mc:AlternateContent xmlns:mc="http://schemas.openxmlformats.org/markup-compatibility/2006">
              <mc:Choice xmlns:v="urn:schemas-microsoft-com:vml" Requires="v">
                <p:oleObj name="Worksheet" r:id="rId4" imgW="3665326" imgH="2019191" progId="Excel.Sheet.12">
                  <p:embed/>
                </p:oleObj>
              </mc:Choice>
              <mc:Fallback>
                <p:oleObj name="Worksheet" r:id="rId4" imgW="3665326" imgH="2019191" progId="Excel.Sheet.12">
                  <p:embed/>
                  <p:pic>
                    <p:nvPicPr>
                      <p:cNvPr id="0" name=""/>
                      <p:cNvPicPr/>
                      <p:nvPr/>
                    </p:nvPicPr>
                    <p:blipFill>
                      <a:blip r:embed="rId5"/>
                      <a:stretch>
                        <a:fillRect/>
                      </a:stretch>
                    </p:blipFill>
                    <p:spPr>
                      <a:xfrm>
                        <a:off x="1167707" y="4456143"/>
                        <a:ext cx="3921452" cy="2160280"/>
                      </a:xfrm>
                      <a:prstGeom prst="rect">
                        <a:avLst/>
                      </a:prstGeom>
                    </p:spPr>
                  </p:pic>
                </p:oleObj>
              </mc:Fallback>
            </mc:AlternateContent>
          </a:graphicData>
        </a:graphic>
      </p:graphicFrame>
      <p:graphicFrame>
        <p:nvGraphicFramePr>
          <p:cNvPr id="29" name="Object 28">
            <a:extLst>
              <a:ext uri="{FF2B5EF4-FFF2-40B4-BE49-F238E27FC236}">
                <a16:creationId xmlns:a16="http://schemas.microsoft.com/office/drawing/2014/main" id="{1BA0ED64-7FC3-2C85-F1FB-647FA37C1B05}"/>
              </a:ext>
            </a:extLst>
          </p:cNvPr>
          <p:cNvGraphicFramePr>
            <a:graphicFrameLocks noChangeAspect="1"/>
          </p:cNvGraphicFramePr>
          <p:nvPr>
            <p:extLst>
              <p:ext uri="{D42A27DB-BD31-4B8C-83A1-F6EECF244321}">
                <p14:modId xmlns:p14="http://schemas.microsoft.com/office/powerpoint/2010/main" val="1208682716"/>
              </p:ext>
            </p:extLst>
          </p:nvPr>
        </p:nvGraphicFramePr>
        <p:xfrm>
          <a:off x="7262555" y="4456143"/>
          <a:ext cx="4222750" cy="2160587"/>
        </p:xfrm>
        <a:graphic>
          <a:graphicData uri="http://schemas.openxmlformats.org/presentationml/2006/ole">
            <mc:AlternateContent xmlns:mc="http://schemas.openxmlformats.org/markup-compatibility/2006">
              <mc:Choice xmlns:v="urn:schemas-microsoft-com:vml" Requires="v">
                <p:oleObj name="Worksheet" r:id="rId6" imgW="3947224" imgH="2019191" progId="Excel.Sheet.12">
                  <p:embed/>
                </p:oleObj>
              </mc:Choice>
              <mc:Fallback>
                <p:oleObj name="Worksheet" r:id="rId6" imgW="3947224" imgH="2019191" progId="Excel.Sheet.12">
                  <p:embed/>
                  <p:pic>
                    <p:nvPicPr>
                      <p:cNvPr id="0" name=""/>
                      <p:cNvPicPr/>
                      <p:nvPr/>
                    </p:nvPicPr>
                    <p:blipFill>
                      <a:blip r:embed="rId7"/>
                      <a:stretch>
                        <a:fillRect/>
                      </a:stretch>
                    </p:blipFill>
                    <p:spPr>
                      <a:xfrm>
                        <a:off x="7262555" y="4456143"/>
                        <a:ext cx="4222750" cy="2160587"/>
                      </a:xfrm>
                      <a:prstGeom prst="rect">
                        <a:avLst/>
                      </a:prstGeom>
                    </p:spPr>
                  </p:pic>
                </p:oleObj>
              </mc:Fallback>
            </mc:AlternateContent>
          </a:graphicData>
        </a:graphic>
      </p:graphicFrame>
    </p:spTree>
    <p:extLst>
      <p:ext uri="{BB962C8B-B14F-4D97-AF65-F5344CB8AC3E}">
        <p14:creationId xmlns:p14="http://schemas.microsoft.com/office/powerpoint/2010/main" val="3844288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2"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with red and blue bars&#10;&#10;Description automatically generated">
            <a:extLst>
              <a:ext uri="{FF2B5EF4-FFF2-40B4-BE49-F238E27FC236}">
                <a16:creationId xmlns:a16="http://schemas.microsoft.com/office/drawing/2014/main" id="{E91382DD-EA80-74C5-EFB2-56533EE26310}"/>
              </a:ext>
            </a:extLst>
          </p:cNvPr>
          <p:cNvPicPr>
            <a:picLocks noGrp="1" noChangeAspect="1"/>
          </p:cNvPicPr>
          <p:nvPr>
            <p:ph idx="1"/>
          </p:nvPr>
        </p:nvPicPr>
        <p:blipFill rotWithShape="1">
          <a:blip r:embed="rId2"/>
          <a:srcRect l="4457" t="5823" r="7749" b="5263"/>
          <a:stretch/>
        </p:blipFill>
        <p:spPr>
          <a:xfrm>
            <a:off x="160867" y="243350"/>
            <a:ext cx="5811734" cy="4120103"/>
          </a:xfrm>
        </p:spPr>
      </p:pic>
      <p:pic>
        <p:nvPicPr>
          <p:cNvPr id="6" name="Picture 5" descr="A graph with red and blue bars&#10;&#10;Description automatically generated">
            <a:extLst>
              <a:ext uri="{FF2B5EF4-FFF2-40B4-BE49-F238E27FC236}">
                <a16:creationId xmlns:a16="http://schemas.microsoft.com/office/drawing/2014/main" id="{14278AF0-680B-6146-1736-6F1976297192}"/>
              </a:ext>
            </a:extLst>
          </p:cNvPr>
          <p:cNvPicPr>
            <a:picLocks noChangeAspect="1"/>
          </p:cNvPicPr>
          <p:nvPr/>
        </p:nvPicPr>
        <p:blipFill rotWithShape="1">
          <a:blip r:embed="rId3"/>
          <a:srcRect l="5966" t="7207" r="8157" b="6579"/>
          <a:stretch/>
        </p:blipFill>
        <p:spPr>
          <a:xfrm>
            <a:off x="6289829" y="310300"/>
            <a:ext cx="5741302" cy="4034746"/>
          </a:xfrm>
          <a:prstGeom prst="rect">
            <a:avLst/>
          </a:prstGeom>
        </p:spPr>
      </p:pic>
    </p:spTree>
    <p:extLst>
      <p:ext uri="{BB962C8B-B14F-4D97-AF65-F5344CB8AC3E}">
        <p14:creationId xmlns:p14="http://schemas.microsoft.com/office/powerpoint/2010/main" val="2815497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2"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a bar chart&#10;&#10;Description automatically generated with medium confidence">
            <a:extLst>
              <a:ext uri="{FF2B5EF4-FFF2-40B4-BE49-F238E27FC236}">
                <a16:creationId xmlns:a16="http://schemas.microsoft.com/office/drawing/2014/main" id="{5884518C-366E-D869-E18B-7C2010CA620C}"/>
              </a:ext>
            </a:extLst>
          </p:cNvPr>
          <p:cNvPicPr>
            <a:picLocks noChangeAspect="1"/>
          </p:cNvPicPr>
          <p:nvPr/>
        </p:nvPicPr>
        <p:blipFill rotWithShape="1">
          <a:blip r:embed="rId2"/>
          <a:srcRect l="5526" t="7330" r="7895" b="5702"/>
          <a:stretch/>
        </p:blipFill>
        <p:spPr>
          <a:xfrm>
            <a:off x="770970" y="215944"/>
            <a:ext cx="4569578" cy="3213056"/>
          </a:xfrm>
          <a:prstGeom prst="rect">
            <a:avLst/>
          </a:prstGeom>
        </p:spPr>
      </p:pic>
      <p:pic>
        <p:nvPicPr>
          <p:cNvPr id="6" name="Picture 5" descr="A graph of a number of people&#10;&#10;Description automatically generated with medium confidence">
            <a:extLst>
              <a:ext uri="{FF2B5EF4-FFF2-40B4-BE49-F238E27FC236}">
                <a16:creationId xmlns:a16="http://schemas.microsoft.com/office/drawing/2014/main" id="{6F1F1B3D-0E9E-C47D-27CC-BDAF0B135158}"/>
              </a:ext>
            </a:extLst>
          </p:cNvPr>
          <p:cNvPicPr>
            <a:picLocks noChangeAspect="1"/>
          </p:cNvPicPr>
          <p:nvPr/>
        </p:nvPicPr>
        <p:blipFill rotWithShape="1">
          <a:blip r:embed="rId3"/>
          <a:srcRect l="4649" t="7207" r="8596" b="6077"/>
          <a:stretch/>
        </p:blipFill>
        <p:spPr>
          <a:xfrm>
            <a:off x="6710954" y="150878"/>
            <a:ext cx="4646409" cy="3251076"/>
          </a:xfrm>
          <a:prstGeom prst="rect">
            <a:avLst/>
          </a:prstGeom>
          <a:noFill/>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C6276E34-D661-404F-13BA-6F0F16B492C8}"/>
                  </a:ext>
                </a:extLst>
              </p14:cNvPr>
              <p14:cNvContentPartPr/>
              <p14:nvPr/>
            </p14:nvContentPartPr>
            <p14:xfrm>
              <a:off x="14204861" y="793566"/>
              <a:ext cx="360" cy="360"/>
            </p14:xfrm>
          </p:contentPart>
        </mc:Choice>
        <mc:Fallback xmlns="">
          <p:pic>
            <p:nvPicPr>
              <p:cNvPr id="9" name="Ink 8">
                <a:extLst>
                  <a:ext uri="{FF2B5EF4-FFF2-40B4-BE49-F238E27FC236}">
                    <a16:creationId xmlns:a16="http://schemas.microsoft.com/office/drawing/2014/main" id="{C6276E34-D661-404F-13BA-6F0F16B492C8}"/>
                  </a:ext>
                </a:extLst>
              </p:cNvPr>
              <p:cNvPicPr/>
              <p:nvPr/>
            </p:nvPicPr>
            <p:blipFill>
              <a:blip r:embed="rId5"/>
              <a:stretch>
                <a:fillRect/>
              </a:stretch>
            </p:blipFill>
            <p:spPr>
              <a:xfrm>
                <a:off x="14198741" y="787446"/>
                <a:ext cx="12600" cy="12600"/>
              </a:xfrm>
              <a:prstGeom prst="rect">
                <a:avLst/>
              </a:prstGeom>
            </p:spPr>
          </p:pic>
        </mc:Fallback>
      </mc:AlternateContent>
      <p:pic>
        <p:nvPicPr>
          <p:cNvPr id="13" name="Picture 12" descr="A graph of blue and red bars&#10;&#10;Description automatically generated">
            <a:extLst>
              <a:ext uri="{FF2B5EF4-FFF2-40B4-BE49-F238E27FC236}">
                <a16:creationId xmlns:a16="http://schemas.microsoft.com/office/drawing/2014/main" id="{F2AA7835-6C1F-0A7B-99E1-6813A1BA6F24}"/>
              </a:ext>
            </a:extLst>
          </p:cNvPr>
          <p:cNvPicPr>
            <a:picLocks noChangeAspect="1"/>
          </p:cNvPicPr>
          <p:nvPr/>
        </p:nvPicPr>
        <p:blipFill rotWithShape="1">
          <a:blip r:embed="rId6"/>
          <a:srcRect l="5292" t="6992" r="7760" b="6086"/>
          <a:stretch/>
        </p:blipFill>
        <p:spPr>
          <a:xfrm>
            <a:off x="770971" y="3607081"/>
            <a:ext cx="4410630" cy="3086547"/>
          </a:xfrm>
          <a:prstGeom prst="rect">
            <a:avLst/>
          </a:prstGeom>
        </p:spPr>
      </p:pic>
      <p:pic>
        <p:nvPicPr>
          <p:cNvPr id="17" name="Picture 16" descr="A screen shot of a graph&#10;&#10;Description automatically generated">
            <a:extLst>
              <a:ext uri="{FF2B5EF4-FFF2-40B4-BE49-F238E27FC236}">
                <a16:creationId xmlns:a16="http://schemas.microsoft.com/office/drawing/2014/main" id="{DA0F9369-CF83-B88E-304E-7B39CCFDA3D0}"/>
              </a:ext>
            </a:extLst>
          </p:cNvPr>
          <p:cNvPicPr>
            <a:picLocks noChangeAspect="1"/>
          </p:cNvPicPr>
          <p:nvPr/>
        </p:nvPicPr>
        <p:blipFill rotWithShape="1">
          <a:blip r:embed="rId7"/>
          <a:srcRect l="4825" t="7582" r="8597" b="5953"/>
          <a:stretch/>
        </p:blipFill>
        <p:spPr>
          <a:xfrm>
            <a:off x="6839299" y="3617881"/>
            <a:ext cx="4410630" cy="3083419"/>
          </a:xfrm>
          <a:prstGeom prst="rect">
            <a:avLst/>
          </a:prstGeom>
        </p:spPr>
      </p:pic>
      <p:pic>
        <p:nvPicPr>
          <p:cNvPr id="19" name="Picture 2">
            <a:extLst>
              <a:ext uri="{FF2B5EF4-FFF2-40B4-BE49-F238E27FC236}">
                <a16:creationId xmlns:a16="http://schemas.microsoft.com/office/drawing/2014/main" id="{74C8EBDF-712F-C3A5-C4FE-07A2295E41E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02996" y="3240119"/>
            <a:ext cx="251932" cy="25193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a:extLst>
              <a:ext uri="{FF2B5EF4-FFF2-40B4-BE49-F238E27FC236}">
                <a16:creationId xmlns:a16="http://schemas.microsoft.com/office/drawing/2014/main" id="{5EB5B1B0-1304-3733-4C57-B0D76C55E56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81862" y="6529532"/>
            <a:ext cx="271212" cy="27121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a:extLst>
              <a:ext uri="{FF2B5EF4-FFF2-40B4-BE49-F238E27FC236}">
                <a16:creationId xmlns:a16="http://schemas.microsoft.com/office/drawing/2014/main" id="{6FE0089E-C013-8194-6885-E258744D945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08192" y="3240119"/>
            <a:ext cx="251932" cy="251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2908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2"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of different colored bars&#10;&#10;Description automatically generated with medium confidence">
            <a:extLst>
              <a:ext uri="{FF2B5EF4-FFF2-40B4-BE49-F238E27FC236}">
                <a16:creationId xmlns:a16="http://schemas.microsoft.com/office/drawing/2014/main" id="{32A292F5-5610-5888-7F04-0C790E91661E}"/>
              </a:ext>
            </a:extLst>
          </p:cNvPr>
          <p:cNvPicPr>
            <a:picLocks noGrp="1" noChangeAspect="1"/>
          </p:cNvPicPr>
          <p:nvPr>
            <p:ph idx="1"/>
          </p:nvPr>
        </p:nvPicPr>
        <p:blipFill rotWithShape="1">
          <a:blip r:embed="rId2"/>
          <a:srcRect l="5935" t="5707" r="7001" b="2869"/>
          <a:stretch/>
        </p:blipFill>
        <p:spPr>
          <a:xfrm>
            <a:off x="160866" y="156697"/>
            <a:ext cx="5888473" cy="4328352"/>
          </a:xfrm>
        </p:spPr>
      </p:pic>
      <p:pic>
        <p:nvPicPr>
          <p:cNvPr id="6" name="Picture 5" descr="A graph of different colored columns&#10;&#10;Description automatically generated with medium confidence">
            <a:extLst>
              <a:ext uri="{FF2B5EF4-FFF2-40B4-BE49-F238E27FC236}">
                <a16:creationId xmlns:a16="http://schemas.microsoft.com/office/drawing/2014/main" id="{6E8BCF72-221C-CB09-E565-1CD72748BE26}"/>
              </a:ext>
            </a:extLst>
          </p:cNvPr>
          <p:cNvPicPr>
            <a:picLocks noChangeAspect="1"/>
          </p:cNvPicPr>
          <p:nvPr/>
        </p:nvPicPr>
        <p:blipFill rotWithShape="1">
          <a:blip r:embed="rId3"/>
          <a:srcRect l="5027" t="5707" r="7909" b="680"/>
          <a:stretch/>
        </p:blipFill>
        <p:spPr>
          <a:xfrm>
            <a:off x="6142660" y="156698"/>
            <a:ext cx="5876908" cy="4423324"/>
          </a:xfrm>
          <a:prstGeom prst="rect">
            <a:avLst/>
          </a:prstGeom>
        </p:spPr>
      </p:pic>
      <p:pic>
        <p:nvPicPr>
          <p:cNvPr id="2" name="Picture 2">
            <a:extLst>
              <a:ext uri="{FF2B5EF4-FFF2-40B4-BE49-F238E27FC236}">
                <a16:creationId xmlns:a16="http://schemas.microsoft.com/office/drawing/2014/main" id="{75D32FEE-4739-08CA-A1AC-4A35FC599C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8072" y="4109285"/>
            <a:ext cx="375764" cy="37576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BEED479-9C38-AAAD-6AAE-944E8624CB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4897" y="4109285"/>
            <a:ext cx="375764" cy="37576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31DF8E6B-2B44-6B03-7454-F448829205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97422" y="4129312"/>
            <a:ext cx="375764" cy="37576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C03B3772-C695-5ED5-93E9-9076FBB379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76472" y="4117255"/>
            <a:ext cx="375764" cy="375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370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2"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graph of blue and red bars&#10;&#10;Description automatically generated">
            <a:extLst>
              <a:ext uri="{FF2B5EF4-FFF2-40B4-BE49-F238E27FC236}">
                <a16:creationId xmlns:a16="http://schemas.microsoft.com/office/drawing/2014/main" id="{7C3FAAA3-B58B-A4DD-1B6A-089093BD232D}"/>
              </a:ext>
            </a:extLst>
          </p:cNvPr>
          <p:cNvPicPr>
            <a:picLocks noChangeAspect="1"/>
          </p:cNvPicPr>
          <p:nvPr/>
        </p:nvPicPr>
        <p:blipFill rotWithShape="1">
          <a:blip r:embed="rId2"/>
          <a:srcRect l="6036" t="6544" r="7525" b="2859"/>
          <a:stretch/>
        </p:blipFill>
        <p:spPr>
          <a:xfrm>
            <a:off x="182881" y="156697"/>
            <a:ext cx="6030500" cy="4424354"/>
          </a:xfrm>
          <a:prstGeom prst="rect">
            <a:avLst/>
          </a:prstGeom>
        </p:spPr>
      </p:pic>
      <p:pic>
        <p:nvPicPr>
          <p:cNvPr id="11" name="Picture 10" descr="A graph of different colored bars&#10;&#10;Description automatically generated with medium confidence">
            <a:extLst>
              <a:ext uri="{FF2B5EF4-FFF2-40B4-BE49-F238E27FC236}">
                <a16:creationId xmlns:a16="http://schemas.microsoft.com/office/drawing/2014/main" id="{8B221225-C7CE-DA85-A003-FD9CC05FB5C0}"/>
              </a:ext>
            </a:extLst>
          </p:cNvPr>
          <p:cNvPicPr>
            <a:picLocks noChangeAspect="1"/>
          </p:cNvPicPr>
          <p:nvPr/>
        </p:nvPicPr>
        <p:blipFill rotWithShape="1">
          <a:blip r:embed="rId3"/>
          <a:srcRect l="6671" t="6955" r="8158" b="313"/>
          <a:stretch/>
        </p:blipFill>
        <p:spPr>
          <a:xfrm>
            <a:off x="6374248" y="253377"/>
            <a:ext cx="5634872" cy="4294560"/>
          </a:xfrm>
          <a:prstGeom prst="rect">
            <a:avLst/>
          </a:prstGeom>
        </p:spPr>
      </p:pic>
      <p:pic>
        <p:nvPicPr>
          <p:cNvPr id="4098" name="Picture 2">
            <a:extLst>
              <a:ext uri="{FF2B5EF4-FFF2-40B4-BE49-F238E27FC236}">
                <a16:creationId xmlns:a16="http://schemas.microsoft.com/office/drawing/2014/main" id="{4D5ED6E8-F781-E114-6485-47B6DB574C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2346" y="4064975"/>
            <a:ext cx="375764" cy="375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91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27039-6E61-C72B-A83A-D830053DAA4A}"/>
              </a:ext>
            </a:extLst>
          </p:cNvPr>
          <p:cNvSpPr>
            <a:spLocks noGrp="1"/>
          </p:cNvSpPr>
          <p:nvPr>
            <p:ph type="title"/>
          </p:nvPr>
        </p:nvSpPr>
        <p:spPr>
          <a:xfrm>
            <a:off x="1433593" y="251848"/>
            <a:ext cx="3282695" cy="1485900"/>
          </a:xfrm>
        </p:spPr>
        <p:txBody>
          <a:bodyPr>
            <a:normAutofit/>
          </a:bodyPr>
          <a:lstStyle/>
          <a:p>
            <a:r>
              <a:rPr lang="en-US" dirty="0"/>
              <a:t>Conclusions</a:t>
            </a:r>
          </a:p>
        </p:txBody>
      </p:sp>
      <p:sp>
        <p:nvSpPr>
          <p:cNvPr id="3" name="Content Placeholder 2">
            <a:extLst>
              <a:ext uri="{FF2B5EF4-FFF2-40B4-BE49-F238E27FC236}">
                <a16:creationId xmlns:a16="http://schemas.microsoft.com/office/drawing/2014/main" id="{C6B62D51-3CF9-BCC7-DB8B-E204750FA37E}"/>
              </a:ext>
            </a:extLst>
          </p:cNvPr>
          <p:cNvSpPr>
            <a:spLocks noGrp="1"/>
          </p:cNvSpPr>
          <p:nvPr>
            <p:ph idx="1"/>
          </p:nvPr>
        </p:nvSpPr>
        <p:spPr>
          <a:xfrm>
            <a:off x="1431221" y="1102644"/>
            <a:ext cx="7542298" cy="5383397"/>
          </a:xfrm>
        </p:spPr>
        <p:txBody>
          <a:bodyPr>
            <a:normAutofit fontScale="92500" lnSpcReduction="10000"/>
          </a:bodyPr>
          <a:lstStyle/>
          <a:p>
            <a:r>
              <a:rPr lang="en-US" sz="1600" dirty="0"/>
              <a:t>Popularity and Sentiment </a:t>
            </a:r>
          </a:p>
          <a:p>
            <a:pPr lvl="1">
              <a:buFont typeface="Wingdings" pitchFamily="2" charset="2"/>
              <a:buChar char="§"/>
            </a:pPr>
            <a:r>
              <a:rPr lang="en-US" sz="1600" dirty="0"/>
              <a:t>No correlation </a:t>
            </a:r>
          </a:p>
          <a:p>
            <a:r>
              <a:rPr lang="en-US" sz="1600" dirty="0"/>
              <a:t>Popularity and Word Count</a:t>
            </a:r>
          </a:p>
          <a:p>
            <a:pPr lvl="1">
              <a:buFont typeface="Wingdings" pitchFamily="2" charset="2"/>
              <a:buChar char="§"/>
            </a:pPr>
            <a:r>
              <a:rPr lang="en-US" sz="1600" dirty="0"/>
              <a:t>No correlation</a:t>
            </a:r>
          </a:p>
          <a:p>
            <a:pPr lvl="1">
              <a:buFont typeface="Wingdings" pitchFamily="2" charset="2"/>
              <a:buChar char="§"/>
            </a:pPr>
            <a:r>
              <a:rPr lang="en-US" sz="1600" dirty="0"/>
              <a:t>Found a trend pertaining to social conformity </a:t>
            </a:r>
          </a:p>
          <a:p>
            <a:r>
              <a:rPr lang="en-US" sz="1600" dirty="0"/>
              <a:t>Popularity and Creation Time (Month)</a:t>
            </a:r>
          </a:p>
          <a:p>
            <a:pPr lvl="1">
              <a:buFont typeface="Wingdings" pitchFamily="2" charset="2"/>
              <a:buChar char="§"/>
            </a:pPr>
            <a:r>
              <a:rPr lang="en-US" sz="1600" dirty="0"/>
              <a:t>Over time the average popularity of a topic has a downward trend.</a:t>
            </a:r>
          </a:p>
          <a:p>
            <a:r>
              <a:rPr lang="en-US" sz="1600" dirty="0"/>
              <a:t>Popularity and Creation Time (Daily)</a:t>
            </a:r>
          </a:p>
          <a:p>
            <a:pPr lvl="1">
              <a:buFont typeface="Wingdings" pitchFamily="2" charset="2"/>
              <a:buChar char="§"/>
            </a:pPr>
            <a:r>
              <a:rPr lang="en-US" sz="1600" dirty="0"/>
              <a:t>Time of creation remain relatively consistent in what will gain greater popularity. </a:t>
            </a:r>
          </a:p>
          <a:p>
            <a:r>
              <a:rPr lang="en-US" sz="1600" dirty="0"/>
              <a:t>Popularity and Comments </a:t>
            </a:r>
          </a:p>
          <a:p>
            <a:pPr lvl="1">
              <a:buFont typeface="Wingdings" pitchFamily="2" charset="2"/>
              <a:buChar char="§"/>
            </a:pPr>
            <a:r>
              <a:rPr lang="en-US" sz="1600" dirty="0"/>
              <a:t>Found a trend pertaining to the most liked posts on average are the ones that are “medium” length. </a:t>
            </a:r>
          </a:p>
          <a:p>
            <a:pPr>
              <a:buFont typeface="Wingdings" pitchFamily="2" charset="2"/>
              <a:buChar char="§"/>
            </a:pPr>
            <a:r>
              <a:rPr lang="en-US" sz="1600" dirty="0"/>
              <a:t>Popularity and Entity Frequency</a:t>
            </a:r>
          </a:p>
          <a:p>
            <a:pPr lvl="1">
              <a:buFont typeface="Wingdings" pitchFamily="2" charset="2"/>
              <a:buChar char="§"/>
            </a:pPr>
            <a:r>
              <a:rPr lang="en-US" sz="1600" dirty="0"/>
              <a:t>In some cases, a correlation with entity frequency and score was found based on the stratum, for example the ‘antivaxxers’ subreddit</a:t>
            </a:r>
          </a:p>
          <a:p>
            <a:pPr lvl="1">
              <a:buFont typeface="Wingdings" pitchFamily="2" charset="2"/>
              <a:buChar char="§"/>
            </a:pPr>
            <a:r>
              <a:rPr lang="en-US" sz="1600" dirty="0"/>
              <a:t>Many times, spamming its not favored such as the entity “GME” in the ‘r/</a:t>
            </a:r>
            <a:r>
              <a:rPr lang="en-US" sz="1600" dirty="0" err="1"/>
              <a:t>Wallstreetbets</a:t>
            </a:r>
            <a:r>
              <a:rPr lang="en-US" sz="1600" dirty="0"/>
              <a:t>’ dataset.</a:t>
            </a:r>
          </a:p>
          <a:p>
            <a:pPr lvl="1">
              <a:buFont typeface="Wingdings" pitchFamily="2" charset="2"/>
              <a:buChar char="§"/>
            </a:pPr>
            <a:r>
              <a:rPr lang="en-US" sz="1600" dirty="0"/>
              <a:t>Clearly profanity is negatively correlated with score in half of the studied subreddits</a:t>
            </a:r>
          </a:p>
          <a:p>
            <a:endParaRPr lang="en-US" sz="1600" dirty="0"/>
          </a:p>
          <a:p>
            <a:endParaRPr lang="en-US" sz="1600" dirty="0"/>
          </a:p>
          <a:p>
            <a:endParaRPr lang="en-US" sz="1600" dirty="0"/>
          </a:p>
        </p:txBody>
      </p:sp>
      <p:pic>
        <p:nvPicPr>
          <p:cNvPr id="7" name="Graphic 6" descr="Upward trend">
            <a:extLst>
              <a:ext uri="{FF2B5EF4-FFF2-40B4-BE49-F238E27FC236}">
                <a16:creationId xmlns:a16="http://schemas.microsoft.com/office/drawing/2014/main" id="{9BD4D42B-2FFD-3888-B72D-AB990503B1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71414" y="-121081"/>
            <a:ext cx="3420586" cy="3420586"/>
          </a:xfrm>
          <a:prstGeom prst="rect">
            <a:avLst/>
          </a:prstGeom>
        </p:spPr>
      </p:pic>
    </p:spTree>
    <p:extLst>
      <p:ext uri="{BB962C8B-B14F-4D97-AF65-F5344CB8AC3E}">
        <p14:creationId xmlns:p14="http://schemas.microsoft.com/office/powerpoint/2010/main" val="3068166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55732-8E67-A7EE-59C8-624C5983BF9A}"/>
              </a:ext>
            </a:extLst>
          </p:cNvPr>
          <p:cNvSpPr>
            <a:spLocks noGrp="1"/>
          </p:cNvSpPr>
          <p:nvPr>
            <p:ph type="title"/>
          </p:nvPr>
        </p:nvSpPr>
        <p:spPr>
          <a:xfrm>
            <a:off x="1371600" y="685800"/>
            <a:ext cx="9601200" cy="600559"/>
          </a:xfrm>
        </p:spPr>
        <p:txBody>
          <a:bodyPr>
            <a:normAutofit/>
          </a:bodyPr>
          <a:lstStyle/>
          <a:p>
            <a:r>
              <a:rPr lang="en-US" sz="3200" dirty="0"/>
              <a:t>Challenges &amp; Issues</a:t>
            </a:r>
          </a:p>
        </p:txBody>
      </p:sp>
      <p:sp>
        <p:nvSpPr>
          <p:cNvPr id="3" name="Content Placeholder 2">
            <a:extLst>
              <a:ext uri="{FF2B5EF4-FFF2-40B4-BE49-F238E27FC236}">
                <a16:creationId xmlns:a16="http://schemas.microsoft.com/office/drawing/2014/main" id="{93F10BE4-62ED-C30E-ED44-1AF7C91DBE2A}"/>
              </a:ext>
            </a:extLst>
          </p:cNvPr>
          <p:cNvSpPr>
            <a:spLocks noGrp="1"/>
          </p:cNvSpPr>
          <p:nvPr>
            <p:ph idx="1"/>
          </p:nvPr>
        </p:nvSpPr>
        <p:spPr>
          <a:xfrm>
            <a:off x="1371599" y="1286358"/>
            <a:ext cx="10035153" cy="4657242"/>
          </a:xfrm>
        </p:spPr>
        <p:txBody>
          <a:bodyPr>
            <a:noAutofit/>
          </a:bodyPr>
          <a:lstStyle/>
          <a:p>
            <a:r>
              <a:rPr lang="en-US" sz="1800" dirty="0"/>
              <a:t>Data sets </a:t>
            </a:r>
          </a:p>
          <a:p>
            <a:pPr lvl="1"/>
            <a:r>
              <a:rPr lang="en-US" sz="1800" dirty="0"/>
              <a:t>Post data text bodies were missing.</a:t>
            </a:r>
          </a:p>
          <a:p>
            <a:pPr lvl="1"/>
            <a:r>
              <a:rPr lang="en-US" sz="1800" dirty="0"/>
              <a:t>Large dataset sizes proved be slow with standard python algorithms. The appropriate use of Pandas vectorized </a:t>
            </a:r>
            <a:r>
              <a:rPr lang="en-US" sz="1800" dirty="0" err="1"/>
              <a:t>DataFrame</a:t>
            </a:r>
            <a:r>
              <a:rPr lang="en-US" sz="1800" dirty="0"/>
              <a:t> operations were required.</a:t>
            </a:r>
          </a:p>
          <a:p>
            <a:r>
              <a:rPr lang="en-US" sz="1800" dirty="0"/>
              <a:t>Cloud and AI tools</a:t>
            </a:r>
          </a:p>
          <a:p>
            <a:pPr lvl="1"/>
            <a:r>
              <a:rPr lang="en-US" sz="1800" dirty="0"/>
              <a:t>Google Cloud offer exceptional products, however costs become considerably high with large datasets and in-depth study.</a:t>
            </a:r>
          </a:p>
          <a:p>
            <a:pPr lvl="1"/>
            <a:r>
              <a:rPr lang="en-US" sz="1800" dirty="0"/>
              <a:t>Sampling data was required (due to costs) which resulted in only 5% to 25% of total entities being analyzed.</a:t>
            </a:r>
          </a:p>
          <a:p>
            <a:r>
              <a:rPr lang="en-US" sz="1800" dirty="0"/>
              <a:t>Entity Frequency</a:t>
            </a:r>
          </a:p>
          <a:p>
            <a:pPr lvl="1"/>
            <a:r>
              <a:rPr lang="en-US" sz="1800" dirty="0"/>
              <a:t>Calculating entity frequency proved to be challenging due balancing cost constraints and accuracy when dealing with large datasets. </a:t>
            </a:r>
          </a:p>
          <a:p>
            <a:pPr lvl="1"/>
            <a:r>
              <a:rPr lang="en-US" sz="1800" dirty="0"/>
              <a:t>Entity frequency does not paint the entire picture of entity correlations with score.</a:t>
            </a:r>
          </a:p>
          <a:p>
            <a:pPr lvl="1"/>
            <a:r>
              <a:rPr lang="en-US" sz="1800" dirty="0"/>
              <a:t>Provides little context into the reason for word frequency relative to other stratums.</a:t>
            </a:r>
          </a:p>
          <a:p>
            <a:pPr lvl="1"/>
            <a:r>
              <a:rPr lang="en-US" sz="1800" dirty="0"/>
              <a:t>Only offers a broad view of a subreddits dominant conversation.</a:t>
            </a:r>
          </a:p>
          <a:p>
            <a:pPr marL="0" indent="0">
              <a:buNone/>
            </a:pPr>
            <a:endParaRPr lang="en-US" sz="1800" dirty="0"/>
          </a:p>
        </p:txBody>
      </p:sp>
    </p:spTree>
    <p:extLst>
      <p:ext uri="{BB962C8B-B14F-4D97-AF65-F5344CB8AC3E}">
        <p14:creationId xmlns:p14="http://schemas.microsoft.com/office/powerpoint/2010/main" val="919828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55732-8E67-A7EE-59C8-624C5983BF9A}"/>
              </a:ext>
            </a:extLst>
          </p:cNvPr>
          <p:cNvSpPr>
            <a:spLocks noGrp="1"/>
          </p:cNvSpPr>
          <p:nvPr>
            <p:ph type="title"/>
          </p:nvPr>
        </p:nvSpPr>
        <p:spPr>
          <a:xfrm>
            <a:off x="1371600" y="685800"/>
            <a:ext cx="9601200" cy="600559"/>
          </a:xfrm>
        </p:spPr>
        <p:txBody>
          <a:bodyPr>
            <a:normAutofit/>
          </a:bodyPr>
          <a:lstStyle/>
          <a:p>
            <a:r>
              <a:rPr lang="en-US" sz="3200" dirty="0"/>
              <a:t>Improvements</a:t>
            </a:r>
          </a:p>
        </p:txBody>
      </p:sp>
      <p:sp>
        <p:nvSpPr>
          <p:cNvPr id="3" name="Content Placeholder 2">
            <a:extLst>
              <a:ext uri="{FF2B5EF4-FFF2-40B4-BE49-F238E27FC236}">
                <a16:creationId xmlns:a16="http://schemas.microsoft.com/office/drawing/2014/main" id="{93F10BE4-62ED-C30E-ED44-1AF7C91DBE2A}"/>
              </a:ext>
            </a:extLst>
          </p:cNvPr>
          <p:cNvSpPr>
            <a:spLocks noGrp="1"/>
          </p:cNvSpPr>
          <p:nvPr>
            <p:ph idx="1"/>
          </p:nvPr>
        </p:nvSpPr>
        <p:spPr>
          <a:xfrm>
            <a:off x="1371599" y="1286358"/>
            <a:ext cx="10035153" cy="4657242"/>
          </a:xfrm>
        </p:spPr>
        <p:txBody>
          <a:bodyPr>
            <a:noAutofit/>
          </a:bodyPr>
          <a:lstStyle/>
          <a:p>
            <a:r>
              <a:rPr lang="en-US" sz="1800" dirty="0"/>
              <a:t>Data sets </a:t>
            </a:r>
          </a:p>
          <a:p>
            <a:pPr lvl="1"/>
            <a:r>
              <a:rPr lang="en-US" sz="1800" dirty="0"/>
              <a:t>Searching for larger and more complete data sets would yield more accurate results and make analysis easier to perform.</a:t>
            </a:r>
          </a:p>
          <a:p>
            <a:pPr lvl="1"/>
            <a:r>
              <a:rPr lang="en-US" sz="1800" dirty="0"/>
              <a:t>Searching for a high quantity of data sets across more diverse subreddits.</a:t>
            </a:r>
          </a:p>
          <a:p>
            <a:r>
              <a:rPr lang="en-US" sz="1800" dirty="0"/>
              <a:t>Cloud and AI tools</a:t>
            </a:r>
          </a:p>
          <a:p>
            <a:pPr lvl="1"/>
            <a:r>
              <a:rPr lang="en-US" sz="1800" dirty="0"/>
              <a:t>An in depth look into more advanced Google AI language tools</a:t>
            </a:r>
          </a:p>
          <a:p>
            <a:pPr lvl="1"/>
            <a:r>
              <a:rPr lang="en-US" sz="1800" dirty="0"/>
              <a:t>Advanced generative LLM’s may be fruitful in providing added context to text data.</a:t>
            </a:r>
          </a:p>
          <a:p>
            <a:pPr lvl="1"/>
            <a:r>
              <a:rPr lang="en-US" sz="1800" dirty="0"/>
              <a:t>Investigate other platforms besides Google that may offer tailored and/or cheaper tools for textual analysis relative to score.</a:t>
            </a:r>
          </a:p>
          <a:p>
            <a:r>
              <a:rPr lang="en-US" sz="1800" dirty="0"/>
              <a:t>Google Natural Language API</a:t>
            </a:r>
          </a:p>
          <a:p>
            <a:pPr lvl="1"/>
            <a:r>
              <a:rPr lang="en-US" sz="1800" dirty="0"/>
              <a:t>Begin by using the natural language API instead of building custom tools first.</a:t>
            </a:r>
          </a:p>
          <a:p>
            <a:pPr lvl="1"/>
            <a:r>
              <a:rPr lang="en-US" sz="1800" dirty="0"/>
              <a:t>Look into entity sentiment relative to score in addition to entity frequency.</a:t>
            </a:r>
          </a:p>
          <a:p>
            <a:pPr marL="0" indent="0">
              <a:buNone/>
            </a:pPr>
            <a:endParaRPr lang="en-US" sz="1800" dirty="0"/>
          </a:p>
        </p:txBody>
      </p:sp>
    </p:spTree>
    <p:extLst>
      <p:ext uri="{BB962C8B-B14F-4D97-AF65-F5344CB8AC3E}">
        <p14:creationId xmlns:p14="http://schemas.microsoft.com/office/powerpoint/2010/main" val="3123502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62CBD-00DB-457A-495E-0E61A2BAB8C6}"/>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4221353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8AF8-ACFE-5711-B511-6C6DF39C2009}"/>
              </a:ext>
            </a:extLst>
          </p:cNvPr>
          <p:cNvSpPr>
            <a:spLocks noGrp="1"/>
          </p:cNvSpPr>
          <p:nvPr>
            <p:ph type="title"/>
          </p:nvPr>
        </p:nvSpPr>
        <p:spPr/>
        <p:txBody>
          <a:bodyPr/>
          <a:lstStyle/>
          <a:p>
            <a:r>
              <a:rPr lang="en-US" dirty="0"/>
              <a:t>Main Research Questions:</a:t>
            </a:r>
          </a:p>
        </p:txBody>
      </p:sp>
      <p:graphicFrame>
        <p:nvGraphicFramePr>
          <p:cNvPr id="5" name="Content Placeholder 2">
            <a:extLst>
              <a:ext uri="{FF2B5EF4-FFF2-40B4-BE49-F238E27FC236}">
                <a16:creationId xmlns:a16="http://schemas.microsoft.com/office/drawing/2014/main" id="{5E5AACC9-A902-2EBF-76F1-3126C1598A2A}"/>
              </a:ext>
            </a:extLst>
          </p:cNvPr>
          <p:cNvGraphicFramePr>
            <a:graphicFrameLocks noGrp="1"/>
          </p:cNvGraphicFramePr>
          <p:nvPr>
            <p:ph idx="1"/>
            <p:extLst>
              <p:ext uri="{D42A27DB-BD31-4B8C-83A1-F6EECF244321}">
                <p14:modId xmlns:p14="http://schemas.microsoft.com/office/powerpoint/2010/main" val="332573397"/>
              </p:ext>
            </p:extLst>
          </p:nvPr>
        </p:nvGraphicFramePr>
        <p:xfrm>
          <a:off x="1371600" y="1660848"/>
          <a:ext cx="9601200" cy="4511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0898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7CCC0-B877-B680-2029-CEA9A3C4B95C}"/>
              </a:ext>
            </a:extLst>
          </p:cNvPr>
          <p:cNvSpPr>
            <a:spLocks noGrp="1"/>
          </p:cNvSpPr>
          <p:nvPr>
            <p:ph type="title"/>
          </p:nvPr>
        </p:nvSpPr>
        <p:spPr>
          <a:xfrm>
            <a:off x="1390650" y="685800"/>
            <a:ext cx="9886950" cy="1485900"/>
          </a:xfrm>
        </p:spPr>
        <p:txBody>
          <a:bodyPr>
            <a:normAutofit/>
          </a:bodyPr>
          <a:lstStyle/>
          <a:p>
            <a:r>
              <a:rPr lang="en-US" dirty="0"/>
              <a:t>Data Sets</a:t>
            </a:r>
          </a:p>
        </p:txBody>
      </p:sp>
      <p:sp>
        <p:nvSpPr>
          <p:cNvPr id="3" name="Content Placeholder 2">
            <a:extLst>
              <a:ext uri="{FF2B5EF4-FFF2-40B4-BE49-F238E27FC236}">
                <a16:creationId xmlns:a16="http://schemas.microsoft.com/office/drawing/2014/main" id="{82AF1F39-5E8A-5ECE-F09B-47069D8248F6}"/>
              </a:ext>
            </a:extLst>
          </p:cNvPr>
          <p:cNvSpPr>
            <a:spLocks noGrp="1"/>
          </p:cNvSpPr>
          <p:nvPr>
            <p:ph idx="1"/>
          </p:nvPr>
        </p:nvSpPr>
        <p:spPr>
          <a:xfrm>
            <a:off x="1390649" y="1638299"/>
            <a:ext cx="6453939" cy="3888205"/>
          </a:xfrm>
        </p:spPr>
        <p:txBody>
          <a:bodyPr>
            <a:normAutofit fontScale="70000" lnSpcReduction="20000"/>
          </a:bodyPr>
          <a:lstStyle/>
          <a:p>
            <a:r>
              <a:rPr lang="en-US" dirty="0" err="1"/>
              <a:t>SocailGrep</a:t>
            </a:r>
            <a:r>
              <a:rPr lang="en-US" dirty="0"/>
              <a:t> (https://</a:t>
            </a:r>
            <a:r>
              <a:rPr lang="en-US" dirty="0" err="1"/>
              <a:t>socialgrep.com</a:t>
            </a:r>
            <a:r>
              <a:rPr lang="en-US" dirty="0"/>
              <a:t>/datasets)</a:t>
            </a:r>
          </a:p>
          <a:p>
            <a:pPr lvl="1">
              <a:buFont typeface="Wingdings" pitchFamily="2" charset="2"/>
              <a:buChar char="§"/>
            </a:pPr>
            <a:r>
              <a:rPr lang="en-US" b="1" dirty="0"/>
              <a:t>NoNewNormal dataset on Reddit</a:t>
            </a:r>
          </a:p>
          <a:p>
            <a:pPr lvl="2">
              <a:buFont typeface="Wingdings" pitchFamily="2" charset="2"/>
              <a:buChar char="§"/>
            </a:pPr>
            <a:r>
              <a:rPr lang="en-US" dirty="0"/>
              <a:t>Comments on the now banned subreddit /r/NoNewNormal</a:t>
            </a:r>
          </a:p>
          <a:p>
            <a:pPr lvl="1">
              <a:buFont typeface="Wingdings" pitchFamily="2" charset="2"/>
              <a:buChar char="§"/>
            </a:pPr>
            <a:r>
              <a:rPr lang="en-US" b="1" dirty="0"/>
              <a:t>One year of Doge on Reddit</a:t>
            </a:r>
          </a:p>
          <a:p>
            <a:pPr lvl="2">
              <a:buFont typeface="Wingdings" pitchFamily="2" charset="2"/>
              <a:buChar char="§"/>
            </a:pPr>
            <a:r>
              <a:rPr lang="en-US" dirty="0"/>
              <a:t>All varied mentions of the term “Doge” on reddit</a:t>
            </a:r>
          </a:p>
          <a:p>
            <a:pPr lvl="1">
              <a:buFont typeface="Wingdings" pitchFamily="2" charset="2"/>
              <a:buChar char="§"/>
            </a:pPr>
            <a:r>
              <a:rPr lang="en-US" b="1" dirty="0"/>
              <a:t>June 2022 Bitcoin on Reddit</a:t>
            </a:r>
          </a:p>
          <a:p>
            <a:pPr lvl="2">
              <a:buFont typeface="Wingdings" pitchFamily="2" charset="2"/>
              <a:buChar char="§"/>
            </a:pPr>
            <a:r>
              <a:rPr lang="en-US" dirty="0"/>
              <a:t>Comments on the /r/Bitcoin subreddit</a:t>
            </a:r>
          </a:p>
          <a:p>
            <a:pPr lvl="1">
              <a:buFont typeface="Wingdings" pitchFamily="2" charset="2"/>
              <a:buChar char="§"/>
            </a:pPr>
            <a:r>
              <a:rPr lang="en-US" b="1" dirty="0"/>
              <a:t>2022 Freedom Convoy on Reddit </a:t>
            </a:r>
          </a:p>
          <a:p>
            <a:pPr lvl="2">
              <a:buFont typeface="Wingdings" pitchFamily="2" charset="2"/>
              <a:buChar char="§"/>
            </a:pPr>
            <a:r>
              <a:rPr lang="en-US" dirty="0"/>
              <a:t>Comments on the /r/Ottawa subreddit</a:t>
            </a:r>
          </a:p>
          <a:p>
            <a:pPr lvl="2">
              <a:buFont typeface="Wingdings" pitchFamily="2" charset="2"/>
              <a:buChar char="§"/>
            </a:pPr>
            <a:r>
              <a:rPr lang="en-US" dirty="0"/>
              <a:t>Entity frequency analysis on comments for /r/Ottawa subreddit</a:t>
            </a:r>
          </a:p>
          <a:p>
            <a:pPr lvl="1">
              <a:buFont typeface="Wingdings" pitchFamily="2" charset="2"/>
              <a:buChar char="§"/>
            </a:pPr>
            <a:r>
              <a:rPr lang="en-US" b="1" dirty="0"/>
              <a:t>The Reddit COVID Dataset</a:t>
            </a:r>
          </a:p>
          <a:p>
            <a:pPr lvl="2">
              <a:buFont typeface="Wingdings" pitchFamily="2" charset="2"/>
              <a:buChar char="§"/>
            </a:pPr>
            <a:r>
              <a:rPr lang="en-US" dirty="0"/>
              <a:t>Entity frequency analysis on comments for /r/Antivaxxers subreddit</a:t>
            </a:r>
          </a:p>
          <a:p>
            <a:pPr lvl="1">
              <a:buFont typeface="Wingdings" pitchFamily="2" charset="2"/>
              <a:buChar char="§"/>
            </a:pPr>
            <a:r>
              <a:rPr lang="en-US" b="1" dirty="0"/>
              <a:t>Ten Million Reddit Answers</a:t>
            </a:r>
          </a:p>
          <a:p>
            <a:pPr lvl="2">
              <a:buFont typeface="Wingdings" pitchFamily="2" charset="2"/>
              <a:buChar char="§"/>
            </a:pPr>
            <a:r>
              <a:rPr lang="en-US" dirty="0"/>
              <a:t>Entity frequency analysis on comments for /r/</a:t>
            </a:r>
            <a:r>
              <a:rPr lang="en-US" dirty="0" err="1"/>
              <a:t>Meirl</a:t>
            </a:r>
            <a:r>
              <a:rPr lang="en-US" dirty="0"/>
              <a:t> subreddit</a:t>
            </a:r>
          </a:p>
          <a:p>
            <a:pPr lvl="1">
              <a:buFont typeface="Wingdings" pitchFamily="2" charset="2"/>
              <a:buChar char="§"/>
            </a:pPr>
            <a:r>
              <a:rPr lang="en-US" b="1" dirty="0"/>
              <a:t>Six Months of GME on Reddit</a:t>
            </a:r>
          </a:p>
          <a:p>
            <a:pPr lvl="2">
              <a:buFont typeface="Wingdings" pitchFamily="2" charset="2"/>
              <a:buChar char="§"/>
            </a:pPr>
            <a:r>
              <a:rPr lang="en-US" dirty="0"/>
              <a:t>Entity frequency analysis on comments for /r/</a:t>
            </a:r>
            <a:r>
              <a:rPr lang="en-US" dirty="0" err="1"/>
              <a:t>Wallstreetbets</a:t>
            </a:r>
            <a:r>
              <a:rPr lang="en-US" dirty="0"/>
              <a:t> subreddit</a:t>
            </a:r>
          </a:p>
          <a:p>
            <a:pPr marL="987552" lvl="2" indent="0">
              <a:buNone/>
            </a:pPr>
            <a:endParaRPr lang="en-US" b="1" dirty="0"/>
          </a:p>
        </p:txBody>
      </p:sp>
      <p:pic>
        <p:nvPicPr>
          <p:cNvPr id="4" name="Picture 3" descr="A black and pink logo&#10;&#10;Description automatically generated">
            <a:extLst>
              <a:ext uri="{FF2B5EF4-FFF2-40B4-BE49-F238E27FC236}">
                <a16:creationId xmlns:a16="http://schemas.microsoft.com/office/drawing/2014/main" id="{9EAC6375-F0B9-04AD-51D1-74F53832C786}"/>
              </a:ext>
            </a:extLst>
          </p:cNvPr>
          <p:cNvPicPr>
            <a:picLocks noChangeAspect="1"/>
          </p:cNvPicPr>
          <p:nvPr/>
        </p:nvPicPr>
        <p:blipFill rotWithShape="1">
          <a:blip r:embed="rId3"/>
          <a:srcRect l="7361" r="-3" b="-3"/>
          <a:stretch/>
        </p:blipFill>
        <p:spPr>
          <a:xfrm>
            <a:off x="7928950" y="1428750"/>
            <a:ext cx="3348650" cy="3614735"/>
          </a:xfrm>
          <a:prstGeom prst="rect">
            <a:avLst/>
          </a:prstGeom>
        </p:spPr>
      </p:pic>
    </p:spTree>
    <p:extLst>
      <p:ext uri="{BB962C8B-B14F-4D97-AF65-F5344CB8AC3E}">
        <p14:creationId xmlns:p14="http://schemas.microsoft.com/office/powerpoint/2010/main" val="3804250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CB706-3F5A-A333-934D-14ADDB0930F7}"/>
              </a:ext>
            </a:extLst>
          </p:cNvPr>
          <p:cNvSpPr>
            <a:spLocks noGrp="1"/>
          </p:cNvSpPr>
          <p:nvPr>
            <p:ph type="title"/>
          </p:nvPr>
        </p:nvSpPr>
        <p:spPr/>
        <p:txBody>
          <a:bodyPr/>
          <a:lstStyle/>
          <a:p>
            <a:endParaRPr lang="en-CA" dirty="0"/>
          </a:p>
        </p:txBody>
      </p:sp>
      <p:pic>
        <p:nvPicPr>
          <p:cNvPr id="7" name="Picture 6">
            <a:extLst>
              <a:ext uri="{FF2B5EF4-FFF2-40B4-BE49-F238E27FC236}">
                <a16:creationId xmlns:a16="http://schemas.microsoft.com/office/drawing/2014/main" id="{1E1CDA0D-1B6B-B464-503E-765E71757D03}"/>
              </a:ext>
            </a:extLst>
          </p:cNvPr>
          <p:cNvPicPr>
            <a:picLocks noChangeAspect="1"/>
          </p:cNvPicPr>
          <p:nvPr/>
        </p:nvPicPr>
        <p:blipFill>
          <a:blip r:embed="rId2"/>
          <a:stretch>
            <a:fillRect/>
          </a:stretch>
        </p:blipFill>
        <p:spPr>
          <a:xfrm>
            <a:off x="1219200" y="0"/>
            <a:ext cx="10138461" cy="6858000"/>
          </a:xfrm>
          <a:prstGeom prst="rect">
            <a:avLst/>
          </a:prstGeom>
        </p:spPr>
      </p:pic>
      <p:sp>
        <p:nvSpPr>
          <p:cNvPr id="9" name="Content Placeholder 8">
            <a:extLst>
              <a:ext uri="{FF2B5EF4-FFF2-40B4-BE49-F238E27FC236}">
                <a16:creationId xmlns:a16="http://schemas.microsoft.com/office/drawing/2014/main" id="{C755F38B-E2E7-A9CF-9F5C-EBF2C1F18E52}"/>
              </a:ext>
            </a:extLst>
          </p:cNvPr>
          <p:cNvSpPr>
            <a:spLocks noGrp="1"/>
          </p:cNvSpPr>
          <p:nvPr>
            <p:ph idx="1"/>
          </p:nvPr>
        </p:nvSpPr>
        <p:spPr/>
        <p:txBody>
          <a:bodyPr/>
          <a:lstStyle/>
          <a:p>
            <a:pPr marL="0" indent="0">
              <a:buNone/>
            </a:pPr>
            <a:endParaRPr lang="en-CA" dirty="0"/>
          </a:p>
        </p:txBody>
      </p:sp>
    </p:spTree>
    <p:extLst>
      <p:ext uri="{BB962C8B-B14F-4D97-AF65-F5344CB8AC3E}">
        <p14:creationId xmlns:p14="http://schemas.microsoft.com/office/powerpoint/2010/main" val="620827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5" name="Rectangle 1044">
            <a:extLst>
              <a:ext uri="{FF2B5EF4-FFF2-40B4-BE49-F238E27FC236}">
                <a16:creationId xmlns:a16="http://schemas.microsoft.com/office/drawing/2014/main" id="{825E602A-53EB-4CB1-9633-3EC058740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BFA0A7-D13D-690F-B699-06D14A444F48}"/>
              </a:ext>
            </a:extLst>
          </p:cNvPr>
          <p:cNvSpPr>
            <a:spLocks noGrp="1"/>
          </p:cNvSpPr>
          <p:nvPr>
            <p:ph type="title"/>
          </p:nvPr>
        </p:nvSpPr>
        <p:spPr>
          <a:xfrm>
            <a:off x="4878435" y="685800"/>
            <a:ext cx="6399165" cy="1485900"/>
          </a:xfrm>
        </p:spPr>
        <p:txBody>
          <a:bodyPr>
            <a:normAutofit/>
          </a:bodyPr>
          <a:lstStyle/>
          <a:p>
            <a:r>
              <a:rPr lang="en-US" dirty="0"/>
              <a:t>Methods</a:t>
            </a:r>
          </a:p>
        </p:txBody>
      </p:sp>
      <p:pic>
        <p:nvPicPr>
          <p:cNvPr id="5" name="Picture 4">
            <a:extLst>
              <a:ext uri="{FF2B5EF4-FFF2-40B4-BE49-F238E27FC236}">
                <a16:creationId xmlns:a16="http://schemas.microsoft.com/office/drawing/2014/main" id="{B8778E46-FBE2-5562-D9D4-BF999F519F4B}"/>
              </a:ext>
            </a:extLst>
          </p:cNvPr>
          <p:cNvPicPr>
            <a:picLocks noChangeAspect="1"/>
          </p:cNvPicPr>
          <p:nvPr/>
        </p:nvPicPr>
        <p:blipFill>
          <a:blip r:embed="rId3"/>
          <a:stretch>
            <a:fillRect/>
          </a:stretch>
        </p:blipFill>
        <p:spPr>
          <a:xfrm>
            <a:off x="367707" y="247414"/>
            <a:ext cx="3369097" cy="1364817"/>
          </a:xfrm>
          <a:prstGeom prst="rect">
            <a:avLst/>
          </a:prstGeom>
        </p:spPr>
      </p:pic>
      <p:pic>
        <p:nvPicPr>
          <p:cNvPr id="6" name="Picture 5">
            <a:extLst>
              <a:ext uri="{FF2B5EF4-FFF2-40B4-BE49-F238E27FC236}">
                <a16:creationId xmlns:a16="http://schemas.microsoft.com/office/drawing/2014/main" id="{F2465E2D-AE67-67F5-773E-F18E07610D24}"/>
              </a:ext>
            </a:extLst>
          </p:cNvPr>
          <p:cNvPicPr>
            <a:picLocks noChangeAspect="1"/>
          </p:cNvPicPr>
          <p:nvPr/>
        </p:nvPicPr>
        <p:blipFill>
          <a:blip r:embed="rId4"/>
          <a:stretch>
            <a:fillRect/>
          </a:stretch>
        </p:blipFill>
        <p:spPr>
          <a:xfrm>
            <a:off x="367707" y="2045378"/>
            <a:ext cx="3308320" cy="657717"/>
          </a:xfrm>
          <a:prstGeom prst="rect">
            <a:avLst/>
          </a:prstGeom>
          <a:ln>
            <a:noFill/>
          </a:ln>
          <a:effectLst/>
        </p:spPr>
      </p:pic>
      <p:pic>
        <p:nvPicPr>
          <p:cNvPr id="4" name="Picture 3">
            <a:extLst>
              <a:ext uri="{FF2B5EF4-FFF2-40B4-BE49-F238E27FC236}">
                <a16:creationId xmlns:a16="http://schemas.microsoft.com/office/drawing/2014/main" id="{BE1613E5-AD8F-C8D9-5535-CA8B734D7B49}"/>
              </a:ext>
            </a:extLst>
          </p:cNvPr>
          <p:cNvPicPr>
            <a:picLocks noChangeAspect="1"/>
          </p:cNvPicPr>
          <p:nvPr/>
        </p:nvPicPr>
        <p:blipFill>
          <a:blip r:embed="rId5"/>
          <a:stretch>
            <a:fillRect/>
          </a:stretch>
        </p:blipFill>
        <p:spPr>
          <a:xfrm>
            <a:off x="1106905" y="3047020"/>
            <a:ext cx="1646451" cy="1808020"/>
          </a:xfrm>
          <a:prstGeom prst="rect">
            <a:avLst/>
          </a:prstGeom>
        </p:spPr>
      </p:pic>
      <p:pic>
        <p:nvPicPr>
          <p:cNvPr id="1026" name="Picture 2" descr="Google Natural Language API | Drupal.org">
            <a:extLst>
              <a:ext uri="{FF2B5EF4-FFF2-40B4-BE49-F238E27FC236}">
                <a16:creationId xmlns:a16="http://schemas.microsoft.com/office/drawing/2014/main" id="{8EC33AD6-D9CE-677C-7A82-D2F95B2588B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489" t="24554" r="7805" b="33653"/>
          <a:stretch/>
        </p:blipFill>
        <p:spPr bwMode="auto">
          <a:xfrm>
            <a:off x="223703" y="5119638"/>
            <a:ext cx="3596328" cy="1473763"/>
          </a:xfrm>
          <a:prstGeom prst="rect">
            <a:avLst/>
          </a:prstGeom>
          <a:noFill/>
          <a:ln>
            <a:noFill/>
          </a:ln>
          <a:effectLst/>
          <a:extLst>
            <a:ext uri="{909E8E84-426E-40DD-AFC4-6F175D3DCCD1}">
              <a14:hiddenFill xmlns:a14="http://schemas.microsoft.com/office/drawing/2010/main">
                <a:solidFill>
                  <a:srgbClr val="FFFFFF"/>
                </a:solidFill>
              </a14:hiddenFill>
            </a:ext>
          </a:extLst>
        </p:spPr>
      </p:pic>
      <p:sp>
        <p:nvSpPr>
          <p:cNvPr id="1047" name="Rectangle 1046">
            <a:extLst>
              <a:ext uri="{FF2B5EF4-FFF2-40B4-BE49-F238E27FC236}">
                <a16:creationId xmlns:a16="http://schemas.microsoft.com/office/drawing/2014/main" id="{E832F3F2-2294-4A8D-ABDC-234B853C7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547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3" name="Content Placeholder 2">
            <a:extLst>
              <a:ext uri="{FF2B5EF4-FFF2-40B4-BE49-F238E27FC236}">
                <a16:creationId xmlns:a16="http://schemas.microsoft.com/office/drawing/2014/main" id="{4F41F19F-1C48-AC2D-C4E0-02705BFEAC99}"/>
              </a:ext>
            </a:extLst>
          </p:cNvPr>
          <p:cNvSpPr>
            <a:spLocks noGrp="1"/>
          </p:cNvSpPr>
          <p:nvPr>
            <p:ph idx="1"/>
          </p:nvPr>
        </p:nvSpPr>
        <p:spPr>
          <a:xfrm>
            <a:off x="4878435" y="2286000"/>
            <a:ext cx="6399165" cy="3581400"/>
          </a:xfrm>
        </p:spPr>
        <p:txBody>
          <a:bodyPr>
            <a:normAutofit/>
          </a:bodyPr>
          <a:lstStyle/>
          <a:p>
            <a:r>
              <a:rPr lang="en-US" b="1" dirty="0"/>
              <a:t>Python </a:t>
            </a:r>
          </a:p>
          <a:p>
            <a:pPr lvl="1">
              <a:buFont typeface="Wingdings" pitchFamily="2" charset="2"/>
              <a:buChar char="§"/>
            </a:pPr>
            <a:r>
              <a:rPr lang="en-US" b="1" dirty="0"/>
              <a:t>pandas</a:t>
            </a:r>
          </a:p>
          <a:p>
            <a:pPr lvl="2">
              <a:buFont typeface="Wingdings" pitchFamily="2" charset="2"/>
              <a:buChar char="§"/>
            </a:pPr>
            <a:r>
              <a:rPr lang="en-US" dirty="0"/>
              <a:t>Used for file reading and data manipulation</a:t>
            </a:r>
          </a:p>
          <a:p>
            <a:pPr lvl="1">
              <a:buFont typeface="Wingdings" pitchFamily="2" charset="2"/>
              <a:buChar char="§"/>
            </a:pPr>
            <a:r>
              <a:rPr lang="en-US" b="1" dirty="0"/>
              <a:t>Matplotlib</a:t>
            </a:r>
          </a:p>
          <a:p>
            <a:pPr lvl="2">
              <a:buFont typeface="Wingdings" pitchFamily="2" charset="2"/>
              <a:buChar char="§"/>
            </a:pPr>
            <a:r>
              <a:rPr lang="en-US" dirty="0"/>
              <a:t>Used for all graphing purposes </a:t>
            </a:r>
          </a:p>
          <a:p>
            <a:pPr lvl="1">
              <a:buFont typeface="Wingdings" pitchFamily="2" charset="2"/>
              <a:buChar char="§"/>
            </a:pPr>
            <a:r>
              <a:rPr lang="en-US" b="1" dirty="0"/>
              <a:t>Google Cloud Natural Language API</a:t>
            </a:r>
          </a:p>
          <a:p>
            <a:pPr lvl="2">
              <a:buFont typeface="Wingdings" pitchFamily="2" charset="2"/>
              <a:buChar char="§"/>
            </a:pPr>
            <a:r>
              <a:rPr lang="en-US" dirty="0"/>
              <a:t>Used to identify entities within text (explained later).</a:t>
            </a:r>
          </a:p>
        </p:txBody>
      </p:sp>
    </p:spTree>
    <p:extLst>
      <p:ext uri="{BB962C8B-B14F-4D97-AF65-F5344CB8AC3E}">
        <p14:creationId xmlns:p14="http://schemas.microsoft.com/office/powerpoint/2010/main" val="965682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0E039-6A04-96C0-9FED-BF589E4E1DD2}"/>
              </a:ext>
            </a:extLst>
          </p:cNvPr>
          <p:cNvSpPr>
            <a:spLocks noGrp="1"/>
          </p:cNvSpPr>
          <p:nvPr>
            <p:ph type="title"/>
          </p:nvPr>
        </p:nvSpPr>
        <p:spPr/>
        <p:txBody>
          <a:bodyPr/>
          <a:lstStyle/>
          <a:p>
            <a:r>
              <a:rPr lang="en-US" dirty="0"/>
              <a:t>Popularity and Sentiment</a:t>
            </a:r>
          </a:p>
        </p:txBody>
      </p:sp>
      <p:sp>
        <p:nvSpPr>
          <p:cNvPr id="4" name="Text Placeholder 3">
            <a:extLst>
              <a:ext uri="{FF2B5EF4-FFF2-40B4-BE49-F238E27FC236}">
                <a16:creationId xmlns:a16="http://schemas.microsoft.com/office/drawing/2014/main" id="{1A450488-2419-1276-EC33-17362653612B}"/>
              </a:ext>
            </a:extLst>
          </p:cNvPr>
          <p:cNvSpPr>
            <a:spLocks noGrp="1"/>
          </p:cNvSpPr>
          <p:nvPr>
            <p:ph type="body" sz="half" idx="2"/>
          </p:nvPr>
        </p:nvSpPr>
        <p:spPr>
          <a:xfrm>
            <a:off x="723900" y="2855967"/>
            <a:ext cx="3855720" cy="3677567"/>
          </a:xfrm>
        </p:spPr>
        <p:txBody>
          <a:bodyPr>
            <a:normAutofit lnSpcReduction="10000"/>
          </a:bodyPr>
          <a:lstStyle/>
          <a:p>
            <a:pPr marL="285750" indent="-285750">
              <a:buFont typeface="Arial" panose="020B0604020202020204" pitchFamily="34" charset="0"/>
              <a:buChar char="•"/>
            </a:pPr>
            <a:r>
              <a:rPr lang="en-US" dirty="0"/>
              <a:t>Popularity of a comment and the sentiment attached to it does not have a strong correlation. Contrary to our thesis.</a:t>
            </a:r>
          </a:p>
          <a:p>
            <a:pPr marL="285750" indent="-285750">
              <a:buFont typeface="Arial" panose="020B0604020202020204" pitchFamily="34" charset="0"/>
              <a:buChar char="•"/>
            </a:pPr>
            <a:r>
              <a:rPr lang="en-US" dirty="0"/>
              <a:t>Graph 1 shows the most popular comments made on a Freedom Convoy subreddit and its sentiment. </a:t>
            </a:r>
            <a:br>
              <a:rPr lang="en-US" dirty="0"/>
            </a:br>
            <a:r>
              <a:rPr lang="en-US" sz="1400" b="1" dirty="0">
                <a:latin typeface="Roboto" panose="02000000000000000000" pitchFamily="2" charset="0"/>
                <a:ea typeface="Roboto" panose="02000000000000000000" pitchFamily="2" charset="0"/>
                <a:cs typeface="Roboto" panose="02000000000000000000" pitchFamily="2" charset="0"/>
              </a:rPr>
              <a:t>Correlation Coefficient= -0.044265</a:t>
            </a:r>
          </a:p>
          <a:p>
            <a:pPr marL="285750" indent="-285750">
              <a:buFont typeface="Arial" panose="020B0604020202020204" pitchFamily="34" charset="0"/>
              <a:buChar char="•"/>
            </a:pPr>
            <a:r>
              <a:rPr lang="en-US" dirty="0"/>
              <a:t>Graph 2 shows the most popular comments made on a Bitcoin subreddit and its sentiment. </a:t>
            </a:r>
            <a:br>
              <a:rPr lang="en-US" dirty="0"/>
            </a:br>
            <a:r>
              <a:rPr lang="en-US" sz="1400" b="1" dirty="0">
                <a:latin typeface="Roboto" panose="02000000000000000000" pitchFamily="2" charset="0"/>
                <a:ea typeface="Roboto" panose="02000000000000000000" pitchFamily="2" charset="0"/>
                <a:cs typeface="Roboto" panose="02000000000000000000" pitchFamily="2" charset="0"/>
              </a:rPr>
              <a:t>Correlation Coefficient= -</a:t>
            </a:r>
            <a:endParaRPr lang="en-US" sz="1400" dirty="0"/>
          </a:p>
        </p:txBody>
      </p:sp>
      <p:pic>
        <p:nvPicPr>
          <p:cNvPr id="10" name="Picture 9" descr="A graph with red lines and numbers&#10;&#10;Description automatically generated">
            <a:extLst>
              <a:ext uri="{FF2B5EF4-FFF2-40B4-BE49-F238E27FC236}">
                <a16:creationId xmlns:a16="http://schemas.microsoft.com/office/drawing/2014/main" id="{27222B04-54FF-F965-3820-50A3308CCDD7}"/>
              </a:ext>
            </a:extLst>
          </p:cNvPr>
          <p:cNvPicPr>
            <a:picLocks noChangeAspect="1"/>
          </p:cNvPicPr>
          <p:nvPr/>
        </p:nvPicPr>
        <p:blipFill>
          <a:blip r:embed="rId3"/>
          <a:stretch>
            <a:fillRect/>
          </a:stretch>
        </p:blipFill>
        <p:spPr>
          <a:xfrm>
            <a:off x="5611168" y="46474"/>
            <a:ext cx="6580832" cy="3290416"/>
          </a:xfrm>
          <a:prstGeom prst="rect">
            <a:avLst/>
          </a:prstGeom>
        </p:spPr>
      </p:pic>
      <p:pic>
        <p:nvPicPr>
          <p:cNvPr id="12" name="Picture 11" descr="A graph of a graph with red lines&#10;&#10;Description automatically generated with medium confidence">
            <a:extLst>
              <a:ext uri="{FF2B5EF4-FFF2-40B4-BE49-F238E27FC236}">
                <a16:creationId xmlns:a16="http://schemas.microsoft.com/office/drawing/2014/main" id="{CD77052F-F169-12FC-34CB-5E1908F690AA}"/>
              </a:ext>
            </a:extLst>
          </p:cNvPr>
          <p:cNvPicPr>
            <a:picLocks noChangeAspect="1"/>
          </p:cNvPicPr>
          <p:nvPr/>
        </p:nvPicPr>
        <p:blipFill>
          <a:blip r:embed="rId4"/>
          <a:stretch>
            <a:fillRect/>
          </a:stretch>
        </p:blipFill>
        <p:spPr>
          <a:xfrm>
            <a:off x="5611168" y="3429000"/>
            <a:ext cx="6580832" cy="3290416"/>
          </a:xfrm>
          <a:prstGeom prst="rect">
            <a:avLst/>
          </a:prstGeom>
        </p:spPr>
      </p:pic>
    </p:spTree>
    <p:extLst>
      <p:ext uri="{BB962C8B-B14F-4D97-AF65-F5344CB8AC3E}">
        <p14:creationId xmlns:p14="http://schemas.microsoft.com/office/powerpoint/2010/main" val="3673535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2EB3F-8365-F51C-7475-16DD26EADA23}"/>
              </a:ext>
            </a:extLst>
          </p:cNvPr>
          <p:cNvSpPr>
            <a:spLocks noGrp="1"/>
          </p:cNvSpPr>
          <p:nvPr>
            <p:ph type="title"/>
          </p:nvPr>
        </p:nvSpPr>
        <p:spPr/>
        <p:txBody>
          <a:bodyPr/>
          <a:lstStyle/>
          <a:p>
            <a:r>
              <a:rPr lang="en-US" dirty="0"/>
              <a:t>Popularity and Word count</a:t>
            </a:r>
          </a:p>
        </p:txBody>
      </p:sp>
      <p:sp>
        <p:nvSpPr>
          <p:cNvPr id="4" name="Text Placeholder 3">
            <a:extLst>
              <a:ext uri="{FF2B5EF4-FFF2-40B4-BE49-F238E27FC236}">
                <a16:creationId xmlns:a16="http://schemas.microsoft.com/office/drawing/2014/main" id="{6102F07F-64F7-8D68-688E-11A814D79C91}"/>
              </a:ext>
            </a:extLst>
          </p:cNvPr>
          <p:cNvSpPr>
            <a:spLocks noGrp="1"/>
          </p:cNvSpPr>
          <p:nvPr>
            <p:ph type="body" sz="half" idx="2"/>
          </p:nvPr>
        </p:nvSpPr>
        <p:spPr/>
        <p:txBody>
          <a:bodyPr>
            <a:normAutofit fontScale="92500" lnSpcReduction="10000"/>
          </a:bodyPr>
          <a:lstStyle/>
          <a:p>
            <a:pPr marL="285750" indent="-285750">
              <a:buFont typeface="Arial" panose="020B0604020202020204" pitchFamily="34" charset="0"/>
              <a:buChar char="•"/>
            </a:pPr>
            <a:r>
              <a:rPr lang="en-US" dirty="0"/>
              <a:t>Popularity of a comment and the number of words in the comment has an interesting trend. The number of words in a comment is generally centralized. The score varies.</a:t>
            </a:r>
          </a:p>
          <a:p>
            <a:pPr marL="285750" indent="-285750">
              <a:buFont typeface="Arial" panose="020B0604020202020204" pitchFamily="34" charset="0"/>
              <a:buChar char="•"/>
            </a:pPr>
            <a:r>
              <a:rPr lang="en-US" dirty="0"/>
              <a:t>Graph 1 displays the average scores for all the posts from Doge comments.</a:t>
            </a:r>
          </a:p>
          <a:p>
            <a:pPr marL="285750" indent="-285750">
              <a:buFont typeface="Arial" panose="020B0604020202020204" pitchFamily="34" charset="0"/>
              <a:buChar char="•"/>
            </a:pPr>
            <a:r>
              <a:rPr lang="en-US" dirty="0"/>
              <a:t>Graph 2 displays the average scores for all posts from Freedom Convoy comments</a:t>
            </a:r>
          </a:p>
          <a:p>
            <a:pPr marL="285750" indent="-285750">
              <a:buFont typeface="Arial" panose="020B0604020202020204" pitchFamily="34" charset="0"/>
              <a:buChar char="•"/>
            </a:pPr>
            <a:r>
              <a:rPr lang="en-US" dirty="0"/>
              <a:t>Correlation coefficient = </a:t>
            </a:r>
          </a:p>
        </p:txBody>
      </p:sp>
      <p:pic>
        <p:nvPicPr>
          <p:cNvPr id="6" name="Picture 5" descr="A graph with red lines and a point&#10;&#10;Description automatically generated">
            <a:extLst>
              <a:ext uri="{FF2B5EF4-FFF2-40B4-BE49-F238E27FC236}">
                <a16:creationId xmlns:a16="http://schemas.microsoft.com/office/drawing/2014/main" id="{E5C2D1F2-5F7A-3A68-A285-DCB5F60DB1A8}"/>
              </a:ext>
            </a:extLst>
          </p:cNvPr>
          <p:cNvPicPr>
            <a:picLocks noChangeAspect="1"/>
          </p:cNvPicPr>
          <p:nvPr/>
        </p:nvPicPr>
        <p:blipFill>
          <a:blip r:embed="rId3"/>
          <a:stretch>
            <a:fillRect/>
          </a:stretch>
        </p:blipFill>
        <p:spPr>
          <a:xfrm>
            <a:off x="6095999" y="0"/>
            <a:ext cx="5578685" cy="3347211"/>
          </a:xfrm>
          <a:prstGeom prst="rect">
            <a:avLst/>
          </a:prstGeom>
        </p:spPr>
      </p:pic>
      <p:pic>
        <p:nvPicPr>
          <p:cNvPr id="8" name="Picture 7" descr="A graph with red lines&#10;&#10;Description automatically generated">
            <a:extLst>
              <a:ext uri="{FF2B5EF4-FFF2-40B4-BE49-F238E27FC236}">
                <a16:creationId xmlns:a16="http://schemas.microsoft.com/office/drawing/2014/main" id="{551663B7-D39A-63D1-B055-858E54DC7C86}"/>
              </a:ext>
            </a:extLst>
          </p:cNvPr>
          <p:cNvPicPr>
            <a:picLocks noChangeAspect="1"/>
          </p:cNvPicPr>
          <p:nvPr/>
        </p:nvPicPr>
        <p:blipFill>
          <a:blip r:embed="rId4"/>
          <a:stretch>
            <a:fillRect/>
          </a:stretch>
        </p:blipFill>
        <p:spPr>
          <a:xfrm>
            <a:off x="6096000" y="3429000"/>
            <a:ext cx="5578685" cy="3347211"/>
          </a:xfrm>
          <a:prstGeom prst="rect">
            <a:avLst/>
          </a:prstGeom>
        </p:spPr>
      </p:pic>
    </p:spTree>
    <p:extLst>
      <p:ext uri="{BB962C8B-B14F-4D97-AF65-F5344CB8AC3E}">
        <p14:creationId xmlns:p14="http://schemas.microsoft.com/office/powerpoint/2010/main" val="7774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D1CD-A117-08F6-220D-D063E506C182}"/>
              </a:ext>
            </a:extLst>
          </p:cNvPr>
          <p:cNvSpPr>
            <a:spLocks noGrp="1"/>
          </p:cNvSpPr>
          <p:nvPr>
            <p:ph type="title"/>
          </p:nvPr>
        </p:nvSpPr>
        <p:spPr>
          <a:xfrm>
            <a:off x="723900" y="658090"/>
            <a:ext cx="4055918" cy="2542309"/>
          </a:xfrm>
        </p:spPr>
        <p:txBody>
          <a:bodyPr>
            <a:normAutofit/>
          </a:bodyPr>
          <a:lstStyle/>
          <a:p>
            <a:r>
              <a:rPr lang="en-US" dirty="0"/>
              <a:t>Popularity and Creation Time (Monthly)</a:t>
            </a:r>
          </a:p>
        </p:txBody>
      </p:sp>
      <p:sp>
        <p:nvSpPr>
          <p:cNvPr id="4" name="Text Placeholder 3">
            <a:extLst>
              <a:ext uri="{FF2B5EF4-FFF2-40B4-BE49-F238E27FC236}">
                <a16:creationId xmlns:a16="http://schemas.microsoft.com/office/drawing/2014/main" id="{6797FB20-DA8D-D1B1-4DBD-954B97FB86FD}"/>
              </a:ext>
            </a:extLst>
          </p:cNvPr>
          <p:cNvSpPr>
            <a:spLocks noGrp="1"/>
          </p:cNvSpPr>
          <p:nvPr>
            <p:ph type="body" sz="half" idx="2"/>
          </p:nvPr>
        </p:nvSpPr>
        <p:spPr>
          <a:xfrm>
            <a:off x="723900" y="2855967"/>
            <a:ext cx="3855720" cy="3467559"/>
          </a:xfrm>
        </p:spPr>
        <p:txBody>
          <a:bodyPr>
            <a:normAutofit/>
          </a:bodyPr>
          <a:lstStyle/>
          <a:p>
            <a:pPr marL="285750" indent="-285750">
              <a:buFont typeface="Arial" panose="020B0604020202020204" pitchFamily="34" charset="0"/>
              <a:buChar char="•"/>
            </a:pPr>
            <a:r>
              <a:rPr lang="en-US" dirty="0"/>
              <a:t>Popularity of a comments over time shows a trend that follows our hypothesis. The number of average likes in a subreddit tends to decreased overtime. </a:t>
            </a:r>
          </a:p>
          <a:p>
            <a:pPr marL="285750" indent="-285750">
              <a:buFont typeface="Arial" panose="020B0604020202020204" pitchFamily="34" charset="0"/>
              <a:buChar char="•"/>
            </a:pPr>
            <a:r>
              <a:rPr lang="en-US" dirty="0"/>
              <a:t>Graph 1 Doge comments over the span on one year. </a:t>
            </a:r>
          </a:p>
          <a:p>
            <a:pPr marL="285750" indent="-285750">
              <a:buFont typeface="Arial" panose="020B0604020202020204" pitchFamily="34" charset="0"/>
              <a:buChar char="•"/>
            </a:pPr>
            <a:r>
              <a:rPr lang="en-US" dirty="0"/>
              <a:t>Graph 2 NoNewNormal comments over the span of 15 months.</a:t>
            </a:r>
          </a:p>
          <a:p>
            <a:pPr marL="285750" indent="-285750">
              <a:buFont typeface="Arial" panose="020B0604020202020204" pitchFamily="34" charset="0"/>
              <a:buChar char="•"/>
            </a:pPr>
            <a:r>
              <a:rPr lang="en-US" dirty="0"/>
              <a:t>Correlation Coefficient = </a:t>
            </a:r>
          </a:p>
        </p:txBody>
      </p:sp>
      <p:pic>
        <p:nvPicPr>
          <p:cNvPr id="5" name="Picture 4" descr="A graph of a bar graph&#10;&#10;Description automatically generated with medium confidence">
            <a:extLst>
              <a:ext uri="{FF2B5EF4-FFF2-40B4-BE49-F238E27FC236}">
                <a16:creationId xmlns:a16="http://schemas.microsoft.com/office/drawing/2014/main" id="{4CCA6A8E-9030-6D97-3FEA-F7789F18FAD0}"/>
              </a:ext>
            </a:extLst>
          </p:cNvPr>
          <p:cNvPicPr>
            <a:picLocks noChangeAspect="1"/>
          </p:cNvPicPr>
          <p:nvPr/>
        </p:nvPicPr>
        <p:blipFill>
          <a:blip r:embed="rId3"/>
          <a:stretch>
            <a:fillRect/>
          </a:stretch>
        </p:blipFill>
        <p:spPr>
          <a:xfrm>
            <a:off x="5555060" y="3471204"/>
            <a:ext cx="6651008" cy="3325504"/>
          </a:xfrm>
          <a:prstGeom prst="rect">
            <a:avLst/>
          </a:prstGeom>
        </p:spPr>
      </p:pic>
      <p:pic>
        <p:nvPicPr>
          <p:cNvPr id="7" name="Picture 6" descr="A graph of a bar&#10;&#10;Description automatically generated with medium confidence">
            <a:extLst>
              <a:ext uri="{FF2B5EF4-FFF2-40B4-BE49-F238E27FC236}">
                <a16:creationId xmlns:a16="http://schemas.microsoft.com/office/drawing/2014/main" id="{37E418FF-D9F1-FDF1-0C64-F513220953CD}"/>
              </a:ext>
            </a:extLst>
          </p:cNvPr>
          <p:cNvPicPr>
            <a:picLocks noChangeAspect="1"/>
          </p:cNvPicPr>
          <p:nvPr/>
        </p:nvPicPr>
        <p:blipFill>
          <a:blip r:embed="rId4"/>
          <a:stretch>
            <a:fillRect/>
          </a:stretch>
        </p:blipFill>
        <p:spPr>
          <a:xfrm>
            <a:off x="5540992" y="103496"/>
            <a:ext cx="6651008" cy="3325504"/>
          </a:xfrm>
          <a:prstGeom prst="rect">
            <a:avLst/>
          </a:prstGeom>
        </p:spPr>
      </p:pic>
    </p:spTree>
    <p:extLst>
      <p:ext uri="{BB962C8B-B14F-4D97-AF65-F5344CB8AC3E}">
        <p14:creationId xmlns:p14="http://schemas.microsoft.com/office/powerpoint/2010/main" val="155512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p:bldLst>
  </p:timing>
</p:sld>
</file>

<file path=ppt/theme/theme1.xml><?xml version="1.0" encoding="utf-8"?>
<a:theme xmlns:a="http://schemas.openxmlformats.org/drawingml/2006/main" name="Crop">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{4A9F3D20-621E-B747-BBDF-BBEFEC517CD4}tf10001072</Template>
  <TotalTime>863</TotalTime>
  <Words>3355</Words>
  <Application>Microsoft Office PowerPoint</Application>
  <PresentationFormat>Widescreen</PresentationFormat>
  <Paragraphs>610</Paragraphs>
  <Slides>29</Slides>
  <Notes>14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6" baseType="lpstr">
      <vt:lpstr>Arial</vt:lpstr>
      <vt:lpstr>Calibri</vt:lpstr>
      <vt:lpstr>Franklin Gothic Book</vt:lpstr>
      <vt:lpstr>Roboto</vt:lpstr>
      <vt:lpstr>Wingdings</vt:lpstr>
      <vt:lpstr>Crop</vt:lpstr>
      <vt:lpstr>Microsoft Excel Worksheet</vt:lpstr>
      <vt:lpstr>Analysis of the popularity of reddit posts &amp; Comments</vt:lpstr>
      <vt:lpstr>Definitions</vt:lpstr>
      <vt:lpstr>Main Research Questions:</vt:lpstr>
      <vt:lpstr>Data Sets</vt:lpstr>
      <vt:lpstr>PowerPoint Presentation</vt:lpstr>
      <vt:lpstr>Methods</vt:lpstr>
      <vt:lpstr>Popularity and Sentiment</vt:lpstr>
      <vt:lpstr>Popularity and Word count</vt:lpstr>
      <vt:lpstr>Popularity and Creation Time (Monthly)</vt:lpstr>
      <vt:lpstr>Popularity and Creation Time (Daily)</vt:lpstr>
      <vt:lpstr>Popularity and Comments</vt:lpstr>
      <vt:lpstr>The Google Natural Language API</vt:lpstr>
      <vt:lpstr>Natural Language API Overview</vt:lpstr>
      <vt:lpstr>What are Entities?</vt:lpstr>
      <vt:lpstr>Entity and Sentiment Analysis On Website Survey Text Data Example</vt:lpstr>
      <vt:lpstr>Entity Analysis on Reddit Comments</vt:lpstr>
      <vt:lpstr>Entity Analysis on Reddit Comments</vt:lpstr>
      <vt:lpstr>Entity Analysis on Reddit Comments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lpstr>Challenges &amp; Issues</vt:lpstr>
      <vt:lpstr>Improvements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Reddit social contagion</dc:title>
  <dc:creator>Tarr, Eva</dc:creator>
  <cp:lastModifiedBy>Kyle Krawec</cp:lastModifiedBy>
  <cp:revision>45</cp:revision>
  <dcterms:created xsi:type="dcterms:W3CDTF">2023-11-18T03:45:16Z</dcterms:created>
  <dcterms:modified xsi:type="dcterms:W3CDTF">2023-11-26T14:21:22Z</dcterms:modified>
</cp:coreProperties>
</file>