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6" r:id="rId6"/>
    <p:sldId id="263" r:id="rId7"/>
    <p:sldId id="268" r:id="rId8"/>
    <p:sldId id="269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2B1"/>
    <a:srgbClr val="FF7900"/>
    <a:srgbClr val="31A38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feature_importance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961F-6041-9EA7-A6A59F9F86C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961F-6041-9EA7-A6A59F9F86C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961F-6041-9EA7-A6A59F9F86C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961F-6041-9EA7-A6A59F9F86C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961F-6041-9EA7-A6A59F9F86C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961F-6041-9EA7-A6A59F9F86C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961F-6041-9EA7-A6A59F9F86C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961F-6041-9EA7-A6A59F9F86CC}"/>
              </c:ext>
            </c:extLst>
          </c:dPt>
          <c:cat>
            <c:strRef>
              <c:f>Sheet1!$A$2:$A$12</c:f>
              <c:strCache>
                <c:ptCount val="11"/>
                <c:pt idx="0">
                  <c:v>Married w Spouse</c:v>
                </c:pt>
                <c:pt idx="1">
                  <c:v>Married W Civilian Spouse</c:v>
                </c:pt>
                <c:pt idx="2">
                  <c:v>Education Year</c:v>
                </c:pt>
                <c:pt idx="3">
                  <c:v>Executive/Managerial</c:v>
                </c:pt>
                <c:pt idx="4">
                  <c:v>Other-Service</c:v>
                </c:pt>
                <c:pt idx="5">
                  <c:v>Prof-specialty</c:v>
                </c:pt>
                <c:pt idx="6">
                  <c:v>Age</c:v>
                </c:pt>
                <c:pt idx="7">
                  <c:v>Own Child</c:v>
                </c:pt>
                <c:pt idx="8">
                  <c:v>Work hour/week</c:v>
                </c:pt>
                <c:pt idx="9">
                  <c:v>Farming-Fishing</c:v>
                </c:pt>
                <c:pt idx="10">
                  <c:v>Male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0.54976994000000001</c:v>
                </c:pt>
                <c:pt idx="1">
                  <c:v>0.11051832</c:v>
                </c:pt>
                <c:pt idx="2">
                  <c:v>5.7145737000000002E-2</c:v>
                </c:pt>
                <c:pt idx="3">
                  <c:v>2.6557796000000002E-2</c:v>
                </c:pt>
                <c:pt idx="4">
                  <c:v>2.2802362E-2</c:v>
                </c:pt>
                <c:pt idx="5">
                  <c:v>1.8711228E-2</c:v>
                </c:pt>
                <c:pt idx="6">
                  <c:v>1.8444061000000001E-2</c:v>
                </c:pt>
                <c:pt idx="7">
                  <c:v>1.8442053E-2</c:v>
                </c:pt>
                <c:pt idx="8">
                  <c:v>1.4886163000000001E-2</c:v>
                </c:pt>
                <c:pt idx="9">
                  <c:v>1.2520679E-2</c:v>
                </c:pt>
                <c:pt idx="10">
                  <c:v>1.0170652000000001E-2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F-6041-9EA7-A6A59F9F8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60230480"/>
        <c:axId val="260226624"/>
      </c:barChart>
      <c:catAx>
        <c:axId val="260230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26624"/>
        <c:crosses val="autoZero"/>
        <c:auto val="0"/>
        <c:lblAlgn val="ctr"/>
        <c:lblOffset val="100"/>
        <c:noMultiLvlLbl val="0"/>
      </c:catAx>
      <c:valAx>
        <c:axId val="260226624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3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b="1" i="0" u="none" strike="noStrike" kern="1200" spc="100" baseline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Marital Status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/>
                </a:solidFill>
              </a:defRPr>
            </a:pPr>
            <a:r>
              <a:rPr lang="en-US" sz="1800" b="1" i="0" baseline="0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 Income Probability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spc="100" baseline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31A380"/>
              </a:solidFill>
              <a:ln>
                <a:solidFill>
                  <a:srgbClr val="31A38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4B6-154B-9868-E5BEA0E4015C}"/>
              </c:ext>
            </c:extLst>
          </c:dPt>
          <c:dPt>
            <c:idx val="1"/>
            <c:invertIfNegative val="0"/>
            <c:bubble3D val="0"/>
            <c:spPr>
              <a:solidFill>
                <a:srgbClr val="31A380"/>
              </a:solidFill>
              <a:ln>
                <a:solidFill>
                  <a:srgbClr val="31A38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B6-154B-9868-E5BEA0E401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Others*</c:v>
                </c:pt>
                <c:pt idx="1">
                  <c:v>In Marriage*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0.06</c:v>
                </c:pt>
                <c:pt idx="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6-154B-9868-E5BEA0E401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3288736"/>
        <c:axId val="234018800"/>
      </c:barChart>
      <c:catAx>
        <c:axId val="26328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18800"/>
        <c:crosses val="autoZero"/>
        <c:auto val="1"/>
        <c:lblAlgn val="ctr"/>
        <c:lblOffset val="100"/>
        <c:noMultiLvlLbl val="0"/>
      </c:catAx>
      <c:valAx>
        <c:axId val="2340188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632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Status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/>
                </a:solidFill>
              </a:defRPr>
            </a:pP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 Income Probability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spc="100" baseline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Bachelor or Advanced Degree</c:v>
                </c:pt>
                <c:pt idx="1">
                  <c:v>College/Associate</c:v>
                </c:pt>
                <c:pt idx="2">
                  <c:v>High Shcool or less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0.480591344566</c:v>
                </c:pt>
                <c:pt idx="1">
                  <c:v>0.181413448537</c:v>
                </c:pt>
                <c:pt idx="2">
                  <c:v>5.7125019509900003E-2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F-4843-8E8B-D721F852A0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3288736"/>
        <c:axId val="234018800"/>
      </c:barChart>
      <c:catAx>
        <c:axId val="26328873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18800"/>
        <c:crosses val="autoZero"/>
        <c:auto val="1"/>
        <c:lblAlgn val="ctr"/>
        <c:lblOffset val="100"/>
        <c:noMultiLvlLbl val="0"/>
      </c:catAx>
      <c:valAx>
        <c:axId val="234018800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2632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Hours/Week (WH)</a:t>
            </a:r>
          </a:p>
          <a:p>
            <a:pPr>
              <a:defRPr>
                <a:solidFill>
                  <a:schemeClr val="bg1"/>
                </a:solidFill>
              </a:defRPr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Income Probability</a:t>
            </a:r>
          </a:p>
        </c:rich>
      </c:tx>
      <c:layout>
        <c:manualLayout>
          <c:xMode val="edge"/>
          <c:yMode val="edge"/>
          <c:x val="0.18061709278657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050571513642486E-2"/>
          <c:y val="0.35572265669236819"/>
          <c:w val="0.90955869349907825"/>
          <c:h val="0.44969978957767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&lt;40</c:v>
                </c:pt>
                <c:pt idx="1">
                  <c:v>=40</c:v>
                </c:pt>
                <c:pt idx="2">
                  <c:v>&gt;40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0.01</c:v>
                </c:pt>
                <c:pt idx="1">
                  <c:v>0.21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1-C546-91B2-3CD23718D6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3288736"/>
        <c:axId val="234018800"/>
      </c:barChart>
      <c:catAx>
        <c:axId val="26328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18800"/>
        <c:crosses val="autoZero"/>
        <c:auto val="1"/>
        <c:lblAlgn val="ctr"/>
        <c:lblOffset val="100"/>
        <c:noMultiLvlLbl val="0"/>
      </c:catAx>
      <c:valAx>
        <c:axId val="2340188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632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/>
                </a:solidFill>
              </a:defRPr>
            </a:pP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High Income Probability</a:t>
            </a:r>
            <a:endParaRPr lang="en-US" sz="2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spc="100" baseline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6-154B-9868-E5BEA0E401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3288736"/>
        <c:axId val="234018800"/>
      </c:barChart>
      <c:catAx>
        <c:axId val="26328873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4018800"/>
        <c:crosses val="autoZero"/>
        <c:auto val="1"/>
        <c:lblAlgn val="ctr"/>
        <c:lblOffset val="100"/>
        <c:noMultiLvlLbl val="0"/>
      </c:catAx>
      <c:valAx>
        <c:axId val="234018800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2632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ED1FF-3744-4145-AFE5-B7EBD98DB040}" type="doc">
      <dgm:prSet loTypeId="urn:microsoft.com/office/officeart/2005/8/layout/vList5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A0658E-2E9F-9B4E-A553-63D1806C180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/Managerial</a:t>
          </a:r>
        </a:p>
      </dgm:t>
    </dgm:pt>
    <dgm:pt modelId="{6F23E658-5154-F445-B468-A6900459813F}" type="parTrans" cxnId="{18CD2898-B438-3641-AB78-574980A44D02}">
      <dgm:prSet/>
      <dgm:spPr/>
      <dgm:t>
        <a:bodyPr/>
        <a:lstStyle/>
        <a:p>
          <a:endParaRPr lang="en-US"/>
        </a:p>
      </dgm:t>
    </dgm:pt>
    <dgm:pt modelId="{37D7C5C8-6AAB-824F-BAE9-B8075CCC11DD}" type="sibTrans" cxnId="{18CD2898-B438-3641-AB78-574980A44D02}">
      <dgm:prSet/>
      <dgm:spPr/>
      <dgm:t>
        <a:bodyPr/>
        <a:lstStyle/>
        <a:p>
          <a:endParaRPr lang="en-US"/>
        </a:p>
      </dgm:t>
    </dgm:pt>
    <dgm:pt modelId="{148EC6C1-CECB-DE42-B0D5-78D57B1E81CA}">
      <dgm:prSet phldrT="[Text]"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3K(48%) </a:t>
          </a:r>
        </a:p>
      </dgm:t>
    </dgm:pt>
    <dgm:pt modelId="{D8883EFD-6B87-F84A-A79A-3E5B483D11A9}" type="parTrans" cxnId="{E0F092A1-0E68-0E46-8B42-01CA6FB35AFD}">
      <dgm:prSet/>
      <dgm:spPr/>
      <dgm:t>
        <a:bodyPr/>
        <a:lstStyle/>
        <a:p>
          <a:endParaRPr lang="en-US"/>
        </a:p>
      </dgm:t>
    </dgm:pt>
    <dgm:pt modelId="{F4BE930B-78A8-1543-A985-15D7F74775D4}" type="sibTrans" cxnId="{E0F092A1-0E68-0E46-8B42-01CA6FB35AFD}">
      <dgm:prSet/>
      <dgm:spPr/>
      <dgm:t>
        <a:bodyPr/>
        <a:lstStyle/>
        <a:p>
          <a:endParaRPr lang="en-US"/>
        </a:p>
      </dgm:t>
    </dgm:pt>
    <dgm:pt modelId="{54AFDECC-B7FF-A743-85FE-99A5F6E973EC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Prof-specialty</a:t>
          </a:r>
        </a:p>
      </dgm:t>
    </dgm:pt>
    <dgm:pt modelId="{AC1DD01C-9A6D-D048-BA6E-9FB1D0E4175F}" type="parTrans" cxnId="{77E9FD4C-EF23-7F4A-8163-CA33FA4838C7}">
      <dgm:prSet/>
      <dgm:spPr/>
      <dgm:t>
        <a:bodyPr/>
        <a:lstStyle/>
        <a:p>
          <a:endParaRPr lang="en-US"/>
        </a:p>
      </dgm:t>
    </dgm:pt>
    <dgm:pt modelId="{B257003C-9C87-8847-AB69-AB25D866080A}" type="sibTrans" cxnId="{77E9FD4C-EF23-7F4A-8163-CA33FA4838C7}">
      <dgm:prSet/>
      <dgm:spPr/>
      <dgm:t>
        <a:bodyPr/>
        <a:lstStyle/>
        <a:p>
          <a:endParaRPr lang="en-US"/>
        </a:p>
      </dgm:t>
    </dgm:pt>
    <dgm:pt modelId="{7CB02C0A-E532-9544-898B-EC1A5778645B}">
      <dgm:prSet phldrT="[Text]"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2K(39%)</a:t>
          </a:r>
        </a:p>
      </dgm:t>
    </dgm:pt>
    <dgm:pt modelId="{1365655E-8F7E-9549-8841-75A0847DDF88}" type="parTrans" cxnId="{B4023904-48F2-A047-B7D9-4A700259A250}">
      <dgm:prSet/>
      <dgm:spPr/>
      <dgm:t>
        <a:bodyPr/>
        <a:lstStyle/>
        <a:p>
          <a:endParaRPr lang="en-US"/>
        </a:p>
      </dgm:t>
    </dgm:pt>
    <dgm:pt modelId="{52888761-FB36-A744-A721-FEBE359C3CC9}" type="sibTrans" cxnId="{B4023904-48F2-A047-B7D9-4A700259A250}">
      <dgm:prSet/>
      <dgm:spPr/>
      <dgm:t>
        <a:bodyPr/>
        <a:lstStyle/>
        <a:p>
          <a:endParaRPr lang="en-US"/>
        </a:p>
      </dgm:t>
    </dgm:pt>
    <dgm:pt modelId="{2DEB739C-26AA-DC49-A188-33A517DABD5E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Others</a:t>
          </a:r>
        </a:p>
      </dgm:t>
    </dgm:pt>
    <dgm:pt modelId="{C42650D3-8379-5F47-BC8A-0CF0917DE374}" type="parTrans" cxnId="{A7C310B5-85B1-9244-A649-4C9101E33EBA}">
      <dgm:prSet/>
      <dgm:spPr/>
      <dgm:t>
        <a:bodyPr/>
        <a:lstStyle/>
        <a:p>
          <a:endParaRPr lang="en-US"/>
        </a:p>
      </dgm:t>
    </dgm:pt>
    <dgm:pt modelId="{3D6ED5FA-122C-2646-90D4-7442EDCDB974}" type="sibTrans" cxnId="{A7C310B5-85B1-9244-A649-4C9101E33EBA}">
      <dgm:prSet/>
      <dgm:spPr/>
      <dgm:t>
        <a:bodyPr/>
        <a:lstStyle/>
        <a:p>
          <a:endParaRPr lang="en-US"/>
        </a:p>
      </dgm:t>
    </dgm:pt>
    <dgm:pt modelId="{7728E6F1-5506-184B-910F-ACA0B8C944A0}">
      <dgm:prSet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HIP: 16%</a:t>
          </a:r>
        </a:p>
      </dgm:t>
    </dgm:pt>
    <dgm:pt modelId="{CA9FF5C2-CD32-A246-A336-7587A2365A36}" type="parTrans" cxnId="{A849ABC0-FA57-B346-821F-A36751908FA9}">
      <dgm:prSet/>
      <dgm:spPr/>
      <dgm:t>
        <a:bodyPr/>
        <a:lstStyle/>
        <a:p>
          <a:endParaRPr lang="en-US"/>
        </a:p>
      </dgm:t>
    </dgm:pt>
    <dgm:pt modelId="{10E27C05-1E03-974A-BB7D-ED22E902681A}" type="sibTrans" cxnId="{A849ABC0-FA57-B346-821F-A36751908FA9}">
      <dgm:prSet/>
      <dgm:spPr/>
      <dgm:t>
        <a:bodyPr/>
        <a:lstStyle/>
        <a:p>
          <a:endParaRPr lang="en-US"/>
        </a:p>
      </dgm:t>
    </dgm:pt>
    <dgm:pt modelId="{791B69B7-E896-E943-81F9-AD03AD39FA5C}">
      <dgm:prSet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9K(25%) </a:t>
          </a:r>
          <a:endParaRPr lang="en-US" sz="1600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7C18647-EFA2-C548-98C5-EF50425783F8}" type="parTrans" cxnId="{17D90DB5-183B-3349-9009-59E069505270}">
      <dgm:prSet/>
      <dgm:spPr/>
      <dgm:t>
        <a:bodyPr/>
        <a:lstStyle/>
        <a:p>
          <a:endParaRPr lang="en-US"/>
        </a:p>
      </dgm:t>
    </dgm:pt>
    <dgm:pt modelId="{604C1919-B5C7-D947-BCCC-92463722FDA3}" type="sibTrans" cxnId="{17D90DB5-183B-3349-9009-59E069505270}">
      <dgm:prSet/>
      <dgm:spPr/>
      <dgm:t>
        <a:bodyPr/>
        <a:lstStyle/>
        <a:p>
          <a:endParaRPr lang="en-US"/>
        </a:p>
      </dgm:t>
    </dgm:pt>
    <dgm:pt modelId="{253AB500-6D02-564E-8910-EC40E5BEF78C}">
      <dgm:prSet phldrT="[Text]"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HIP: 48%</a:t>
          </a:r>
        </a:p>
      </dgm:t>
    </dgm:pt>
    <dgm:pt modelId="{4AE922D5-DC61-3947-954D-543EFE1F25C7}" type="parTrans" cxnId="{7F903589-5958-D545-AF62-E902AA0151DB}">
      <dgm:prSet/>
      <dgm:spPr/>
      <dgm:t>
        <a:bodyPr/>
        <a:lstStyle/>
        <a:p>
          <a:endParaRPr lang="en-US"/>
        </a:p>
      </dgm:t>
    </dgm:pt>
    <dgm:pt modelId="{800FF8BF-9CA7-F342-807E-4FAC52646788}" type="sibTrans" cxnId="{7F903589-5958-D545-AF62-E902AA0151DB}">
      <dgm:prSet/>
      <dgm:spPr/>
      <dgm:t>
        <a:bodyPr/>
        <a:lstStyle/>
        <a:p>
          <a:endParaRPr lang="en-US"/>
        </a:p>
      </dgm:t>
    </dgm:pt>
    <dgm:pt modelId="{216E3AAA-314A-D54F-9CC0-E073635870A3}">
      <dgm:prSet phldrT="[Text]" custT="1"/>
      <dgm:spPr>
        <a:solidFill>
          <a:schemeClr val="bg1">
            <a:lumMod val="50000"/>
            <a:alpha val="90000"/>
          </a:schemeClr>
        </a:solidFill>
        <a:ln w="3175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HIP: 45% </a:t>
          </a:r>
        </a:p>
      </dgm:t>
    </dgm:pt>
    <dgm:pt modelId="{6539849F-9743-9146-9632-B0132C440572}" type="parTrans" cxnId="{18A102E1-6A40-5C42-A60B-5A825F8EEB17}">
      <dgm:prSet/>
      <dgm:spPr/>
      <dgm:t>
        <a:bodyPr/>
        <a:lstStyle/>
        <a:p>
          <a:endParaRPr lang="en-US"/>
        </a:p>
      </dgm:t>
    </dgm:pt>
    <dgm:pt modelId="{BACE20FC-16D8-AC4F-9D9C-E7E548B8CF0E}" type="sibTrans" cxnId="{18A102E1-6A40-5C42-A60B-5A825F8EEB17}">
      <dgm:prSet/>
      <dgm:spPr/>
      <dgm:t>
        <a:bodyPr/>
        <a:lstStyle/>
        <a:p>
          <a:endParaRPr lang="en-US"/>
        </a:p>
      </dgm:t>
    </dgm:pt>
    <dgm:pt modelId="{23A687B8-D0AC-C54E-82E2-20F3B88AA290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Occupation</a:t>
          </a:r>
        </a:p>
      </dgm:t>
    </dgm:pt>
    <dgm:pt modelId="{4FE9FEF0-BA32-CD4C-AF7A-0A171448CD96}" type="parTrans" cxnId="{3FEFE729-FF59-CA4C-8F41-BF34361519C0}">
      <dgm:prSet/>
      <dgm:spPr/>
      <dgm:t>
        <a:bodyPr/>
        <a:lstStyle/>
        <a:p>
          <a:endParaRPr lang="en-US"/>
        </a:p>
      </dgm:t>
    </dgm:pt>
    <dgm:pt modelId="{3F2FDB6E-1BCC-FA42-A05C-095DC5B6709B}" type="sibTrans" cxnId="{3FEFE729-FF59-CA4C-8F41-BF34361519C0}">
      <dgm:prSet/>
      <dgm:spPr/>
      <dgm:t>
        <a:bodyPr/>
        <a:lstStyle/>
        <a:p>
          <a:endParaRPr lang="en-US"/>
        </a:p>
      </dgm:t>
    </dgm:pt>
    <dgm:pt modelId="{C808AE53-E797-DC45-A218-7EA1134073AF}">
      <dgm:prSet custT="1"/>
      <dgm:spPr>
        <a:solidFill>
          <a:prstClr val="white">
            <a:lumMod val="50000"/>
            <a:alpha val="90000"/>
          </a:prstClr>
        </a:solidFill>
        <a:ln w="31750" cap="flat" cmpd="sng" algn="ctr">
          <a:solidFill>
            <a:prstClr val="white">
              <a:alpha val="90000"/>
            </a:prstClr>
          </a:solidFill>
          <a:prstDash val="solid"/>
          <a:miter lim="800000"/>
        </a:ln>
        <a:effectLst/>
      </dgm:spPr>
      <dgm:t>
        <a:bodyPr spcFirstLastPara="0" vert="horz" wrap="square" lIns="53340" tIns="26670" rIns="53340" bIns="26670" numCol="1" spcCol="1270" anchor="ctr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HIP: High Income Probability</a:t>
          </a:r>
        </a:p>
      </dgm:t>
    </dgm:pt>
    <dgm:pt modelId="{65A3CFDE-374C-9D46-B4BA-8C71C950D89F}" type="parTrans" cxnId="{CA19917B-C5BF-A04E-8ABC-A37168ED6B9C}">
      <dgm:prSet/>
      <dgm:spPr/>
      <dgm:t>
        <a:bodyPr/>
        <a:lstStyle/>
        <a:p>
          <a:endParaRPr lang="en-US"/>
        </a:p>
      </dgm:t>
    </dgm:pt>
    <dgm:pt modelId="{BEE4DA86-1CBE-2F4F-8090-8156E9EC6AC7}" type="sibTrans" cxnId="{CA19917B-C5BF-A04E-8ABC-A37168ED6B9C}">
      <dgm:prSet/>
      <dgm:spPr/>
      <dgm:t>
        <a:bodyPr/>
        <a:lstStyle/>
        <a:p>
          <a:endParaRPr lang="en-US"/>
        </a:p>
      </dgm:t>
    </dgm:pt>
    <dgm:pt modelId="{678C765A-AF6F-5048-B49E-3774C6176A47}">
      <dgm:prSet custT="1"/>
      <dgm:spPr>
        <a:solidFill>
          <a:prstClr val="white">
            <a:lumMod val="50000"/>
            <a:alpha val="90000"/>
          </a:prstClr>
        </a:solidFill>
        <a:ln w="31750" cap="flat" cmpd="sng" algn="ctr">
          <a:solidFill>
            <a:prstClr val="white">
              <a:alpha val="90000"/>
            </a:prstClr>
          </a:solidFill>
          <a:prstDash val="solid"/>
          <a:miter lim="800000"/>
        </a:ln>
        <a:effectLst/>
      </dgm:spPr>
      <dgm:t>
        <a:bodyPr spcFirstLastPara="0" vert="horz" wrap="square" lIns="53340" tIns="26670" rIns="53340" bIns="26670" numCol="1" spcCol="1270" anchor="ctr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 &gt;40: Population(%Distribution)</a:t>
          </a:r>
        </a:p>
      </dgm:t>
    </dgm:pt>
    <dgm:pt modelId="{320DB64B-6204-2544-A305-79D1D0EC4745}" type="parTrans" cxnId="{DB9C0508-CF17-A742-99A3-9E365F7D1EDC}">
      <dgm:prSet/>
      <dgm:spPr/>
      <dgm:t>
        <a:bodyPr/>
        <a:lstStyle/>
        <a:p>
          <a:endParaRPr lang="en-US"/>
        </a:p>
      </dgm:t>
    </dgm:pt>
    <dgm:pt modelId="{0EF65ECC-A9D3-B54B-BB90-A895A2D76FF9}" type="sibTrans" cxnId="{DB9C0508-CF17-A742-99A3-9E365F7D1EDC}">
      <dgm:prSet/>
      <dgm:spPr/>
      <dgm:t>
        <a:bodyPr/>
        <a:lstStyle/>
        <a:p>
          <a:endParaRPr lang="en-US"/>
        </a:p>
      </dgm:t>
    </dgm:pt>
    <dgm:pt modelId="{436980A1-F724-B747-AB68-EB8806044CD0}" type="pres">
      <dgm:prSet presAssocID="{D48ED1FF-3744-4145-AFE5-B7EBD98DB040}" presName="Name0" presStyleCnt="0">
        <dgm:presLayoutVars>
          <dgm:dir/>
          <dgm:animLvl val="lvl"/>
          <dgm:resizeHandles val="exact"/>
        </dgm:presLayoutVars>
      </dgm:prSet>
      <dgm:spPr/>
    </dgm:pt>
    <dgm:pt modelId="{05905A04-2966-9C42-9D54-AC0B654CE357}" type="pres">
      <dgm:prSet presAssocID="{23A687B8-D0AC-C54E-82E2-20F3B88AA290}" presName="linNode" presStyleCnt="0"/>
      <dgm:spPr/>
    </dgm:pt>
    <dgm:pt modelId="{2F863EC1-50D8-D644-8566-ED160AF87820}" type="pres">
      <dgm:prSet presAssocID="{23A687B8-D0AC-C54E-82E2-20F3B88AA29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2CAD3ED-0842-594D-898E-1ECDD23544E5}" type="pres">
      <dgm:prSet presAssocID="{23A687B8-D0AC-C54E-82E2-20F3B88AA290}" presName="descendantText" presStyleLbl="alignAccFollowNode1" presStyleIdx="0" presStyleCnt="4">
        <dgm:presLayoutVars>
          <dgm:bulletEnabled val="1"/>
        </dgm:presLayoutVars>
      </dgm:prSet>
      <dgm:spPr>
        <a:xfrm rot="5400000">
          <a:off x="2697652" y="-1049380"/>
          <a:ext cx="561050" cy="2802991"/>
        </a:xfrm>
        <a:prstGeom prst="round2SameRect">
          <a:avLst/>
        </a:prstGeom>
      </dgm:spPr>
    </dgm:pt>
    <dgm:pt modelId="{BA96CF0A-F8F3-B549-BC51-87E6004DDEC8}" type="pres">
      <dgm:prSet presAssocID="{3F2FDB6E-1BCC-FA42-A05C-095DC5B6709B}" presName="sp" presStyleCnt="0"/>
      <dgm:spPr/>
    </dgm:pt>
    <dgm:pt modelId="{F5ADE110-5B4D-E842-8771-E0DF6FF4F568}" type="pres">
      <dgm:prSet presAssocID="{7FA0658E-2E9F-9B4E-A553-63D1806C1809}" presName="linNode" presStyleCnt="0"/>
      <dgm:spPr/>
    </dgm:pt>
    <dgm:pt modelId="{3794F69B-4949-6544-99FB-A6B21F3DB392}" type="pres">
      <dgm:prSet presAssocID="{7FA0658E-2E9F-9B4E-A553-63D1806C180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F5C66FE-42F9-7247-8996-661384F56320}" type="pres">
      <dgm:prSet presAssocID="{7FA0658E-2E9F-9B4E-A553-63D1806C1809}" presName="descendantText" presStyleLbl="alignAccFollowNode1" presStyleIdx="1" presStyleCnt="4">
        <dgm:presLayoutVars>
          <dgm:bulletEnabled val="1"/>
        </dgm:presLayoutVars>
      </dgm:prSet>
      <dgm:spPr/>
    </dgm:pt>
    <dgm:pt modelId="{6FB4F24F-4060-FF4A-A7E9-DF6262DDDDF6}" type="pres">
      <dgm:prSet presAssocID="{37D7C5C8-6AAB-824F-BAE9-B8075CCC11DD}" presName="sp" presStyleCnt="0"/>
      <dgm:spPr/>
    </dgm:pt>
    <dgm:pt modelId="{CE7153D9-CAE2-E441-B3EF-BE557D5ED506}" type="pres">
      <dgm:prSet presAssocID="{54AFDECC-B7FF-A743-85FE-99A5F6E973EC}" presName="linNode" presStyleCnt="0"/>
      <dgm:spPr/>
    </dgm:pt>
    <dgm:pt modelId="{C000229C-208D-9C48-956E-27F476D6F511}" type="pres">
      <dgm:prSet presAssocID="{54AFDECC-B7FF-A743-85FE-99A5F6E973E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C19DBDD-526D-9A48-B0B0-BA57D0EC9F04}" type="pres">
      <dgm:prSet presAssocID="{54AFDECC-B7FF-A743-85FE-99A5F6E973EC}" presName="descendantText" presStyleLbl="alignAccFollowNode1" presStyleIdx="2" presStyleCnt="4">
        <dgm:presLayoutVars>
          <dgm:bulletEnabled val="1"/>
        </dgm:presLayoutVars>
      </dgm:prSet>
      <dgm:spPr/>
    </dgm:pt>
    <dgm:pt modelId="{9B5F8256-2CD6-9D4F-910D-345039D3980F}" type="pres">
      <dgm:prSet presAssocID="{B257003C-9C87-8847-AB69-AB25D866080A}" presName="sp" presStyleCnt="0"/>
      <dgm:spPr/>
    </dgm:pt>
    <dgm:pt modelId="{9681949C-F828-A245-AE9A-3DD27675D33B}" type="pres">
      <dgm:prSet presAssocID="{2DEB739C-26AA-DC49-A188-33A517DABD5E}" presName="linNode" presStyleCnt="0"/>
      <dgm:spPr/>
    </dgm:pt>
    <dgm:pt modelId="{CA36E1C9-58D2-C545-BF58-409822E13A6C}" type="pres">
      <dgm:prSet presAssocID="{2DEB739C-26AA-DC49-A188-33A517DABD5E}" presName="parentText" presStyleLbl="node1" presStyleIdx="3" presStyleCnt="4" custLinFactNeighborY="1149">
        <dgm:presLayoutVars>
          <dgm:chMax val="1"/>
          <dgm:bulletEnabled val="1"/>
        </dgm:presLayoutVars>
      </dgm:prSet>
      <dgm:spPr/>
    </dgm:pt>
    <dgm:pt modelId="{3B22CCE3-CBB7-514E-AAB8-50A636DBC8E1}" type="pres">
      <dgm:prSet presAssocID="{2DEB739C-26AA-DC49-A188-33A517DABD5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4023904-48F2-A047-B7D9-4A700259A250}" srcId="{54AFDECC-B7FF-A743-85FE-99A5F6E973EC}" destId="{7CB02C0A-E532-9544-898B-EC1A5778645B}" srcOrd="1" destOrd="0" parTransId="{1365655E-8F7E-9549-8841-75A0847DDF88}" sibTransId="{52888761-FB36-A744-A721-FEBE359C3CC9}"/>
    <dgm:cxn modelId="{3D2D0D06-CD0F-0C4E-8FF4-A316695666F3}" type="presOf" srcId="{216E3AAA-314A-D54F-9CC0-E073635870A3}" destId="{7C19DBDD-526D-9A48-B0B0-BA57D0EC9F04}" srcOrd="0" destOrd="0" presId="urn:microsoft.com/office/officeart/2005/8/layout/vList5"/>
    <dgm:cxn modelId="{DB9C0508-CF17-A742-99A3-9E365F7D1EDC}" srcId="{23A687B8-D0AC-C54E-82E2-20F3B88AA290}" destId="{678C765A-AF6F-5048-B49E-3774C6176A47}" srcOrd="1" destOrd="0" parTransId="{320DB64B-6204-2544-A305-79D1D0EC4745}" sibTransId="{0EF65ECC-A9D3-B54B-BB90-A895A2D76FF9}"/>
    <dgm:cxn modelId="{1D161A0B-27DC-9147-9691-74160A8E48C3}" type="presOf" srcId="{2DEB739C-26AA-DC49-A188-33A517DABD5E}" destId="{CA36E1C9-58D2-C545-BF58-409822E13A6C}" srcOrd="0" destOrd="0" presId="urn:microsoft.com/office/officeart/2005/8/layout/vList5"/>
    <dgm:cxn modelId="{3FEFE729-FF59-CA4C-8F41-BF34361519C0}" srcId="{D48ED1FF-3744-4145-AFE5-B7EBD98DB040}" destId="{23A687B8-D0AC-C54E-82E2-20F3B88AA290}" srcOrd="0" destOrd="0" parTransId="{4FE9FEF0-BA32-CD4C-AF7A-0A171448CD96}" sibTransId="{3F2FDB6E-1BCC-FA42-A05C-095DC5B6709B}"/>
    <dgm:cxn modelId="{20541F31-5BE9-814B-AD6A-512CA98DE219}" type="presOf" srcId="{23A687B8-D0AC-C54E-82E2-20F3B88AA290}" destId="{2F863EC1-50D8-D644-8566-ED160AF87820}" srcOrd="0" destOrd="0" presId="urn:microsoft.com/office/officeart/2005/8/layout/vList5"/>
    <dgm:cxn modelId="{8C6A5B40-D020-3347-BA56-072E56AFADFE}" type="presOf" srcId="{791B69B7-E896-E943-81F9-AD03AD39FA5C}" destId="{3B22CCE3-CBB7-514E-AAB8-50A636DBC8E1}" srcOrd="0" destOrd="1" presId="urn:microsoft.com/office/officeart/2005/8/layout/vList5"/>
    <dgm:cxn modelId="{BE8F2249-95A5-1349-830A-B0BB785DA74A}" type="presOf" srcId="{253AB500-6D02-564E-8910-EC40E5BEF78C}" destId="{5F5C66FE-42F9-7247-8996-661384F56320}" srcOrd="0" destOrd="0" presId="urn:microsoft.com/office/officeart/2005/8/layout/vList5"/>
    <dgm:cxn modelId="{7ACD024B-AC9B-9A4F-9F51-B69AA054827D}" type="presOf" srcId="{D48ED1FF-3744-4145-AFE5-B7EBD98DB040}" destId="{436980A1-F724-B747-AB68-EB8806044CD0}" srcOrd="0" destOrd="0" presId="urn:microsoft.com/office/officeart/2005/8/layout/vList5"/>
    <dgm:cxn modelId="{77E9FD4C-EF23-7F4A-8163-CA33FA4838C7}" srcId="{D48ED1FF-3744-4145-AFE5-B7EBD98DB040}" destId="{54AFDECC-B7FF-A743-85FE-99A5F6E973EC}" srcOrd="2" destOrd="0" parTransId="{AC1DD01C-9A6D-D048-BA6E-9FB1D0E4175F}" sibTransId="{B257003C-9C87-8847-AB69-AB25D866080A}"/>
    <dgm:cxn modelId="{C2FC3F59-2511-B84A-9EE9-CF7E3612654D}" type="presOf" srcId="{7728E6F1-5506-184B-910F-ACA0B8C944A0}" destId="{3B22CCE3-CBB7-514E-AAB8-50A636DBC8E1}" srcOrd="0" destOrd="0" presId="urn:microsoft.com/office/officeart/2005/8/layout/vList5"/>
    <dgm:cxn modelId="{CA19917B-C5BF-A04E-8ABC-A37168ED6B9C}" srcId="{23A687B8-D0AC-C54E-82E2-20F3B88AA290}" destId="{C808AE53-E797-DC45-A218-7EA1134073AF}" srcOrd="0" destOrd="0" parTransId="{65A3CFDE-374C-9D46-B4BA-8C71C950D89F}" sibTransId="{BEE4DA86-1CBE-2F4F-8090-8156E9EC6AC7}"/>
    <dgm:cxn modelId="{7F903589-5958-D545-AF62-E902AA0151DB}" srcId="{7FA0658E-2E9F-9B4E-A553-63D1806C1809}" destId="{253AB500-6D02-564E-8910-EC40E5BEF78C}" srcOrd="0" destOrd="0" parTransId="{4AE922D5-DC61-3947-954D-543EFE1F25C7}" sibTransId="{800FF8BF-9CA7-F342-807E-4FAC52646788}"/>
    <dgm:cxn modelId="{CF25ED8E-751F-4849-ACF6-0236F676D134}" type="presOf" srcId="{148EC6C1-CECB-DE42-B0D5-78D57B1E81CA}" destId="{5F5C66FE-42F9-7247-8996-661384F56320}" srcOrd="0" destOrd="1" presId="urn:microsoft.com/office/officeart/2005/8/layout/vList5"/>
    <dgm:cxn modelId="{0CAB9894-2E04-F84A-8081-B519062E0953}" type="presOf" srcId="{C808AE53-E797-DC45-A218-7EA1134073AF}" destId="{22CAD3ED-0842-594D-898E-1ECDD23544E5}" srcOrd="0" destOrd="0" presId="urn:microsoft.com/office/officeart/2005/8/layout/vList5"/>
    <dgm:cxn modelId="{18CD2898-B438-3641-AB78-574980A44D02}" srcId="{D48ED1FF-3744-4145-AFE5-B7EBD98DB040}" destId="{7FA0658E-2E9F-9B4E-A553-63D1806C1809}" srcOrd="1" destOrd="0" parTransId="{6F23E658-5154-F445-B468-A6900459813F}" sibTransId="{37D7C5C8-6AAB-824F-BAE9-B8075CCC11DD}"/>
    <dgm:cxn modelId="{E0F092A1-0E68-0E46-8B42-01CA6FB35AFD}" srcId="{7FA0658E-2E9F-9B4E-A553-63D1806C1809}" destId="{148EC6C1-CECB-DE42-B0D5-78D57B1E81CA}" srcOrd="1" destOrd="0" parTransId="{D8883EFD-6B87-F84A-A79A-3E5B483D11A9}" sibTransId="{F4BE930B-78A8-1543-A985-15D7F74775D4}"/>
    <dgm:cxn modelId="{7387D1AD-8E7F-034C-8263-70982896129C}" type="presOf" srcId="{678C765A-AF6F-5048-B49E-3774C6176A47}" destId="{22CAD3ED-0842-594D-898E-1ECDD23544E5}" srcOrd="0" destOrd="1" presId="urn:microsoft.com/office/officeart/2005/8/layout/vList5"/>
    <dgm:cxn modelId="{17D90DB5-183B-3349-9009-59E069505270}" srcId="{2DEB739C-26AA-DC49-A188-33A517DABD5E}" destId="{791B69B7-E896-E943-81F9-AD03AD39FA5C}" srcOrd="1" destOrd="0" parTransId="{77C18647-EFA2-C548-98C5-EF50425783F8}" sibTransId="{604C1919-B5C7-D947-BCCC-92463722FDA3}"/>
    <dgm:cxn modelId="{A7C310B5-85B1-9244-A649-4C9101E33EBA}" srcId="{D48ED1FF-3744-4145-AFE5-B7EBD98DB040}" destId="{2DEB739C-26AA-DC49-A188-33A517DABD5E}" srcOrd="3" destOrd="0" parTransId="{C42650D3-8379-5F47-BC8A-0CF0917DE374}" sibTransId="{3D6ED5FA-122C-2646-90D4-7442EDCDB974}"/>
    <dgm:cxn modelId="{A849ABC0-FA57-B346-821F-A36751908FA9}" srcId="{2DEB739C-26AA-DC49-A188-33A517DABD5E}" destId="{7728E6F1-5506-184B-910F-ACA0B8C944A0}" srcOrd="0" destOrd="0" parTransId="{CA9FF5C2-CD32-A246-A336-7587A2365A36}" sibTransId="{10E27C05-1E03-974A-BB7D-ED22E902681A}"/>
    <dgm:cxn modelId="{21B183CC-8F2D-3340-A6DE-829E5438E99E}" type="presOf" srcId="{7FA0658E-2E9F-9B4E-A553-63D1806C1809}" destId="{3794F69B-4949-6544-99FB-A6B21F3DB392}" srcOrd="0" destOrd="0" presId="urn:microsoft.com/office/officeart/2005/8/layout/vList5"/>
    <dgm:cxn modelId="{D480CCCE-B631-9443-8D13-F9AD61C8BFF3}" type="presOf" srcId="{54AFDECC-B7FF-A743-85FE-99A5F6E973EC}" destId="{C000229C-208D-9C48-956E-27F476D6F511}" srcOrd="0" destOrd="0" presId="urn:microsoft.com/office/officeart/2005/8/layout/vList5"/>
    <dgm:cxn modelId="{18A102E1-6A40-5C42-A60B-5A825F8EEB17}" srcId="{54AFDECC-B7FF-A743-85FE-99A5F6E973EC}" destId="{216E3AAA-314A-D54F-9CC0-E073635870A3}" srcOrd="0" destOrd="0" parTransId="{6539849F-9743-9146-9632-B0132C440572}" sibTransId="{BACE20FC-16D8-AC4F-9D9C-E7E548B8CF0E}"/>
    <dgm:cxn modelId="{3D7C42E4-378E-2A42-9236-2FA2FBCB42B0}" type="presOf" srcId="{7CB02C0A-E532-9544-898B-EC1A5778645B}" destId="{7C19DBDD-526D-9A48-B0B0-BA57D0EC9F04}" srcOrd="0" destOrd="1" presId="urn:microsoft.com/office/officeart/2005/8/layout/vList5"/>
    <dgm:cxn modelId="{B4528A57-472B-1C43-B09D-C06E277683CC}" type="presParOf" srcId="{436980A1-F724-B747-AB68-EB8806044CD0}" destId="{05905A04-2966-9C42-9D54-AC0B654CE357}" srcOrd="0" destOrd="0" presId="urn:microsoft.com/office/officeart/2005/8/layout/vList5"/>
    <dgm:cxn modelId="{5CA006CB-5696-2E41-8BDB-6228C1CF7302}" type="presParOf" srcId="{05905A04-2966-9C42-9D54-AC0B654CE357}" destId="{2F863EC1-50D8-D644-8566-ED160AF87820}" srcOrd="0" destOrd="0" presId="urn:microsoft.com/office/officeart/2005/8/layout/vList5"/>
    <dgm:cxn modelId="{65BFB2CB-9654-F64D-ACC2-34B549978534}" type="presParOf" srcId="{05905A04-2966-9C42-9D54-AC0B654CE357}" destId="{22CAD3ED-0842-594D-898E-1ECDD23544E5}" srcOrd="1" destOrd="0" presId="urn:microsoft.com/office/officeart/2005/8/layout/vList5"/>
    <dgm:cxn modelId="{4C83B282-87B9-044D-8094-F39EB6A4178F}" type="presParOf" srcId="{436980A1-F724-B747-AB68-EB8806044CD0}" destId="{BA96CF0A-F8F3-B549-BC51-87E6004DDEC8}" srcOrd="1" destOrd="0" presId="urn:microsoft.com/office/officeart/2005/8/layout/vList5"/>
    <dgm:cxn modelId="{D7024C28-A455-5048-8E81-DA7E8664355F}" type="presParOf" srcId="{436980A1-F724-B747-AB68-EB8806044CD0}" destId="{F5ADE110-5B4D-E842-8771-E0DF6FF4F568}" srcOrd="2" destOrd="0" presId="urn:microsoft.com/office/officeart/2005/8/layout/vList5"/>
    <dgm:cxn modelId="{9CD84746-FB7A-704B-9008-E83AB3AAB9EA}" type="presParOf" srcId="{F5ADE110-5B4D-E842-8771-E0DF6FF4F568}" destId="{3794F69B-4949-6544-99FB-A6B21F3DB392}" srcOrd="0" destOrd="0" presId="urn:microsoft.com/office/officeart/2005/8/layout/vList5"/>
    <dgm:cxn modelId="{A89EC486-2875-0648-9413-6F88721961FC}" type="presParOf" srcId="{F5ADE110-5B4D-E842-8771-E0DF6FF4F568}" destId="{5F5C66FE-42F9-7247-8996-661384F56320}" srcOrd="1" destOrd="0" presId="urn:microsoft.com/office/officeart/2005/8/layout/vList5"/>
    <dgm:cxn modelId="{1F74E422-C2AE-554F-AFE7-96561EA68B49}" type="presParOf" srcId="{436980A1-F724-B747-AB68-EB8806044CD0}" destId="{6FB4F24F-4060-FF4A-A7E9-DF6262DDDDF6}" srcOrd="3" destOrd="0" presId="urn:microsoft.com/office/officeart/2005/8/layout/vList5"/>
    <dgm:cxn modelId="{1BAA90B8-F3FA-A346-BC94-6FA8CB02CD72}" type="presParOf" srcId="{436980A1-F724-B747-AB68-EB8806044CD0}" destId="{CE7153D9-CAE2-E441-B3EF-BE557D5ED506}" srcOrd="4" destOrd="0" presId="urn:microsoft.com/office/officeart/2005/8/layout/vList5"/>
    <dgm:cxn modelId="{932CDCC9-3669-F84C-8F99-03D7801F177B}" type="presParOf" srcId="{CE7153D9-CAE2-E441-B3EF-BE557D5ED506}" destId="{C000229C-208D-9C48-956E-27F476D6F511}" srcOrd="0" destOrd="0" presId="urn:microsoft.com/office/officeart/2005/8/layout/vList5"/>
    <dgm:cxn modelId="{7908325A-250A-9C47-863A-A62C6066AA02}" type="presParOf" srcId="{CE7153D9-CAE2-E441-B3EF-BE557D5ED506}" destId="{7C19DBDD-526D-9A48-B0B0-BA57D0EC9F04}" srcOrd="1" destOrd="0" presId="urn:microsoft.com/office/officeart/2005/8/layout/vList5"/>
    <dgm:cxn modelId="{A09AE26F-A930-9D4C-B097-DC7BFEB945B0}" type="presParOf" srcId="{436980A1-F724-B747-AB68-EB8806044CD0}" destId="{9B5F8256-2CD6-9D4F-910D-345039D3980F}" srcOrd="5" destOrd="0" presId="urn:microsoft.com/office/officeart/2005/8/layout/vList5"/>
    <dgm:cxn modelId="{718A62C7-7D8D-7E49-A118-431A40198985}" type="presParOf" srcId="{436980A1-F724-B747-AB68-EB8806044CD0}" destId="{9681949C-F828-A245-AE9A-3DD27675D33B}" srcOrd="6" destOrd="0" presId="urn:microsoft.com/office/officeart/2005/8/layout/vList5"/>
    <dgm:cxn modelId="{70BFB18E-61D1-9846-A5FC-550E35C6F38B}" type="presParOf" srcId="{9681949C-F828-A245-AE9A-3DD27675D33B}" destId="{CA36E1C9-58D2-C545-BF58-409822E13A6C}" srcOrd="0" destOrd="0" presId="urn:microsoft.com/office/officeart/2005/8/layout/vList5"/>
    <dgm:cxn modelId="{BB5A3033-38B8-1B48-B5F5-A31D61417EF6}" type="presParOf" srcId="{9681949C-F828-A245-AE9A-3DD27675D33B}" destId="{3B22CCE3-CBB7-514E-AAB8-50A636DBC8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7DF0B-E9AD-644C-8F27-B4C30EA9D361}" type="doc">
      <dgm:prSet loTypeId="urn:microsoft.com/office/officeart/2005/8/layout/radial4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6E9C92FC-B9DA-F042-9680-79C47B1F0CA4}">
      <dgm:prSet phldrT="[Text]"/>
      <dgm:spPr/>
      <dgm:t>
        <a:bodyPr/>
        <a:lstStyle/>
        <a:p>
          <a:r>
            <a:rPr lang="en-US" dirty="0"/>
            <a:t>Successful Investor Profile</a:t>
          </a:r>
        </a:p>
      </dgm:t>
    </dgm:pt>
    <dgm:pt modelId="{3F815320-BA8B-AB47-8573-69D6D147F7CC}" type="parTrans" cxnId="{70B2E6ED-C50C-024A-823E-C55962465680}">
      <dgm:prSet/>
      <dgm:spPr/>
      <dgm:t>
        <a:bodyPr/>
        <a:lstStyle/>
        <a:p>
          <a:endParaRPr lang="en-US"/>
        </a:p>
      </dgm:t>
    </dgm:pt>
    <dgm:pt modelId="{7B37E32D-7559-0E43-BBB8-EF874CC28B21}" type="sibTrans" cxnId="{70B2E6ED-C50C-024A-823E-C55962465680}">
      <dgm:prSet/>
      <dgm:spPr/>
      <dgm:t>
        <a:bodyPr/>
        <a:lstStyle/>
        <a:p>
          <a:endParaRPr lang="en-US"/>
        </a:p>
      </dgm:t>
    </dgm:pt>
    <dgm:pt modelId="{76FB7BF3-E828-E04B-A809-47B269066842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Income &gt; 50K</a:t>
          </a:r>
        </a:p>
      </dgm:t>
    </dgm:pt>
    <dgm:pt modelId="{8DA77AEB-5EAA-D341-9F97-A9EBA47E1F9A}" type="parTrans" cxnId="{FB073F31-A830-174F-A3F6-2875206549B8}">
      <dgm:prSet/>
      <dgm:spPr/>
      <dgm:t>
        <a:bodyPr/>
        <a:lstStyle/>
        <a:p>
          <a:endParaRPr lang="en-US"/>
        </a:p>
      </dgm:t>
    </dgm:pt>
    <dgm:pt modelId="{CD4B98FF-82D5-774B-937D-8B4532C5192E}" type="sibTrans" cxnId="{FB073F31-A830-174F-A3F6-2875206549B8}">
      <dgm:prSet/>
      <dgm:spPr/>
      <dgm:t>
        <a:bodyPr/>
        <a:lstStyle/>
        <a:p>
          <a:endParaRPr lang="en-US"/>
        </a:p>
      </dgm:t>
    </dgm:pt>
    <dgm:pt modelId="{C6DC30ED-5C28-914A-A00D-8D9394E75A2D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Married W Spouse</a:t>
          </a:r>
        </a:p>
      </dgm:t>
    </dgm:pt>
    <dgm:pt modelId="{AA581FAC-706E-9C44-BCA0-1C96C2C66AC2}" type="parTrans" cxnId="{6DFBED57-0429-4345-9E68-044C119ABE5B}">
      <dgm:prSet/>
      <dgm:spPr/>
      <dgm:t>
        <a:bodyPr/>
        <a:lstStyle/>
        <a:p>
          <a:endParaRPr lang="en-US"/>
        </a:p>
      </dgm:t>
    </dgm:pt>
    <dgm:pt modelId="{8DD00B0F-BD2C-C648-B805-75FC707B0CC2}" type="sibTrans" cxnId="{6DFBED57-0429-4345-9E68-044C119ABE5B}">
      <dgm:prSet/>
      <dgm:spPr/>
      <dgm:t>
        <a:bodyPr/>
        <a:lstStyle/>
        <a:p>
          <a:endParaRPr lang="en-US"/>
        </a:p>
      </dgm:t>
    </dgm:pt>
    <dgm:pt modelId="{3531CF89-B64E-E342-9C03-43B307429EA8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Work Hours/ Week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&gt;40</a:t>
          </a:r>
        </a:p>
      </dgm:t>
    </dgm:pt>
    <dgm:pt modelId="{8D2F6CED-2A6B-634F-B3A5-62CB6315B50C}" type="parTrans" cxnId="{08074DEF-DCA6-CA43-9323-CDC0A408211B}">
      <dgm:prSet/>
      <dgm:spPr/>
      <dgm:t>
        <a:bodyPr/>
        <a:lstStyle/>
        <a:p>
          <a:endParaRPr lang="en-US"/>
        </a:p>
      </dgm:t>
    </dgm:pt>
    <dgm:pt modelId="{15B125C8-6069-9E48-A212-9B45A9D90985}" type="sibTrans" cxnId="{08074DEF-DCA6-CA43-9323-CDC0A408211B}">
      <dgm:prSet/>
      <dgm:spPr/>
      <dgm:t>
        <a:bodyPr/>
        <a:lstStyle/>
        <a:p>
          <a:endParaRPr lang="en-US"/>
        </a:p>
      </dgm:t>
    </dgm:pt>
    <dgm:pt modelId="{22507E8F-0930-2E43-B8A5-6F40E3491775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College or Above Education</a:t>
          </a:r>
        </a:p>
      </dgm:t>
    </dgm:pt>
    <dgm:pt modelId="{F8529767-B4E7-1A40-A27F-1C0DA7D6573A}" type="parTrans" cxnId="{846839F9-1D99-8B4E-9F0A-B30BF9762095}">
      <dgm:prSet/>
      <dgm:spPr/>
      <dgm:t>
        <a:bodyPr/>
        <a:lstStyle/>
        <a:p>
          <a:endParaRPr lang="en-US"/>
        </a:p>
      </dgm:t>
    </dgm:pt>
    <dgm:pt modelId="{0055713F-E344-8640-9D0A-4AD68FB182D4}" type="sibTrans" cxnId="{846839F9-1D99-8B4E-9F0A-B30BF9762095}">
      <dgm:prSet/>
      <dgm:spPr/>
      <dgm:t>
        <a:bodyPr/>
        <a:lstStyle/>
        <a:p>
          <a:endParaRPr lang="en-US"/>
        </a:p>
      </dgm:t>
    </dgm:pt>
    <dgm:pt modelId="{364FB7CA-DAB1-874C-B0C4-314E0DBD760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Self-employment</a:t>
          </a:r>
        </a:p>
      </dgm:t>
    </dgm:pt>
    <dgm:pt modelId="{F184C1D5-C925-734F-A614-7D560B82F040}" type="parTrans" cxnId="{AB5C6701-51A1-CC43-A8F3-05E95FCEB93B}">
      <dgm:prSet/>
      <dgm:spPr/>
      <dgm:t>
        <a:bodyPr/>
        <a:lstStyle/>
        <a:p>
          <a:endParaRPr lang="en-US"/>
        </a:p>
      </dgm:t>
    </dgm:pt>
    <dgm:pt modelId="{A13C1AAF-E669-4244-A666-8C231D011BF2}" type="sibTrans" cxnId="{AB5C6701-51A1-CC43-A8F3-05E95FCEB93B}">
      <dgm:prSet/>
      <dgm:spPr/>
      <dgm:t>
        <a:bodyPr/>
        <a:lstStyle/>
        <a:p>
          <a:endParaRPr lang="en-US"/>
        </a:p>
      </dgm:t>
    </dgm:pt>
    <dgm:pt modelId="{B2D572AE-B7FC-5844-B426-68B3FAAE7346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Prof-specialty or Executive/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Managerial</a:t>
          </a:r>
        </a:p>
      </dgm:t>
    </dgm:pt>
    <dgm:pt modelId="{1DC580CA-00B3-734E-9864-B7AC51467247}" type="parTrans" cxnId="{7F2F7525-8E28-5742-BAD1-50C1B237C9C0}">
      <dgm:prSet/>
      <dgm:spPr/>
      <dgm:t>
        <a:bodyPr/>
        <a:lstStyle/>
        <a:p>
          <a:endParaRPr lang="en-US"/>
        </a:p>
      </dgm:t>
    </dgm:pt>
    <dgm:pt modelId="{58A013EA-3087-F248-8B2F-2993AF57039D}" type="sibTrans" cxnId="{7F2F7525-8E28-5742-BAD1-50C1B237C9C0}">
      <dgm:prSet/>
      <dgm:spPr/>
      <dgm:t>
        <a:bodyPr/>
        <a:lstStyle/>
        <a:p>
          <a:endParaRPr lang="en-US"/>
        </a:p>
      </dgm:t>
    </dgm:pt>
    <dgm:pt modelId="{895D4B71-4E41-FE4C-9AFC-BB047614BEF8}" type="pres">
      <dgm:prSet presAssocID="{5A17DF0B-E9AD-644C-8F27-B4C30EA9D3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63B6C7-EBD5-F344-872D-9A5C322D976A}" type="pres">
      <dgm:prSet presAssocID="{6E9C92FC-B9DA-F042-9680-79C47B1F0CA4}" presName="centerShape" presStyleLbl="node0" presStyleIdx="0" presStyleCnt="1"/>
      <dgm:spPr/>
    </dgm:pt>
    <dgm:pt modelId="{FC7CA4DC-5FEA-674B-A3DF-877D8B0BC57A}" type="pres">
      <dgm:prSet presAssocID="{AA581FAC-706E-9C44-BCA0-1C96C2C66AC2}" presName="parTrans" presStyleLbl="bgSibTrans2D1" presStyleIdx="0" presStyleCnt="6"/>
      <dgm:spPr/>
    </dgm:pt>
    <dgm:pt modelId="{F7A7C665-C286-6D41-A0F1-A5D0BC58A91D}" type="pres">
      <dgm:prSet presAssocID="{C6DC30ED-5C28-914A-A00D-8D9394E75A2D}" presName="node" presStyleLbl="node1" presStyleIdx="0" presStyleCnt="6">
        <dgm:presLayoutVars>
          <dgm:bulletEnabled val="1"/>
        </dgm:presLayoutVars>
      </dgm:prSet>
      <dgm:spPr/>
    </dgm:pt>
    <dgm:pt modelId="{AA48008E-69C4-4546-A94C-D80CB5DAA7C3}" type="pres">
      <dgm:prSet presAssocID="{F8529767-B4E7-1A40-A27F-1C0DA7D6573A}" presName="parTrans" presStyleLbl="bgSibTrans2D1" presStyleIdx="1" presStyleCnt="6"/>
      <dgm:spPr/>
    </dgm:pt>
    <dgm:pt modelId="{F8A34551-AF26-1840-BD28-9AB5F782F856}" type="pres">
      <dgm:prSet presAssocID="{22507E8F-0930-2E43-B8A5-6F40E3491775}" presName="node" presStyleLbl="node1" presStyleIdx="1" presStyleCnt="6">
        <dgm:presLayoutVars>
          <dgm:bulletEnabled val="1"/>
        </dgm:presLayoutVars>
      </dgm:prSet>
      <dgm:spPr/>
    </dgm:pt>
    <dgm:pt modelId="{D10CE890-3CAC-5C4E-BC4F-2B1204706E78}" type="pres">
      <dgm:prSet presAssocID="{8D2F6CED-2A6B-634F-B3A5-62CB6315B50C}" presName="parTrans" presStyleLbl="bgSibTrans2D1" presStyleIdx="2" presStyleCnt="6"/>
      <dgm:spPr/>
    </dgm:pt>
    <dgm:pt modelId="{BC347A0D-A288-854F-B590-D44CA2A2BD6D}" type="pres">
      <dgm:prSet presAssocID="{3531CF89-B64E-E342-9C03-43B307429EA8}" presName="node" presStyleLbl="node1" presStyleIdx="2" presStyleCnt="6">
        <dgm:presLayoutVars>
          <dgm:bulletEnabled val="1"/>
        </dgm:presLayoutVars>
      </dgm:prSet>
      <dgm:spPr/>
    </dgm:pt>
    <dgm:pt modelId="{648D4A62-76C0-B14D-9B46-D46B81410F74}" type="pres">
      <dgm:prSet presAssocID="{F184C1D5-C925-734F-A614-7D560B82F040}" presName="parTrans" presStyleLbl="bgSibTrans2D1" presStyleIdx="3" presStyleCnt="6"/>
      <dgm:spPr/>
    </dgm:pt>
    <dgm:pt modelId="{289A8604-C2E1-4841-8D1B-794FB861B0CC}" type="pres">
      <dgm:prSet presAssocID="{364FB7CA-DAB1-874C-B0C4-314E0DBD7603}" presName="node" presStyleLbl="node1" presStyleIdx="3" presStyleCnt="6" custRadScaleRad="94369" custRadScaleInc="-21845">
        <dgm:presLayoutVars>
          <dgm:bulletEnabled val="1"/>
        </dgm:presLayoutVars>
      </dgm:prSet>
      <dgm:spPr/>
    </dgm:pt>
    <dgm:pt modelId="{C730B430-8409-FC4C-BEFC-6E12A2A53D07}" type="pres">
      <dgm:prSet presAssocID="{1DC580CA-00B3-734E-9864-B7AC51467247}" presName="parTrans" presStyleLbl="bgSibTrans2D1" presStyleIdx="4" presStyleCnt="6"/>
      <dgm:spPr/>
    </dgm:pt>
    <dgm:pt modelId="{CC85F74E-DC6A-CB42-A22B-97E46B869461}" type="pres">
      <dgm:prSet presAssocID="{B2D572AE-B7FC-5844-B426-68B3FAAE7346}" presName="node" presStyleLbl="node1" presStyleIdx="4" presStyleCnt="6">
        <dgm:presLayoutVars>
          <dgm:bulletEnabled val="1"/>
        </dgm:presLayoutVars>
      </dgm:prSet>
      <dgm:spPr/>
    </dgm:pt>
    <dgm:pt modelId="{6E977E8F-207D-474C-A919-53890FB356CD}" type="pres">
      <dgm:prSet presAssocID="{8DA77AEB-5EAA-D341-9F97-A9EBA47E1F9A}" presName="parTrans" presStyleLbl="bgSibTrans2D1" presStyleIdx="5" presStyleCnt="6"/>
      <dgm:spPr/>
    </dgm:pt>
    <dgm:pt modelId="{34233D4F-2818-974D-A2F6-E722038F6F61}" type="pres">
      <dgm:prSet presAssocID="{76FB7BF3-E828-E04B-A809-47B269066842}" presName="node" presStyleLbl="node1" presStyleIdx="5" presStyleCnt="6">
        <dgm:presLayoutVars>
          <dgm:bulletEnabled val="1"/>
        </dgm:presLayoutVars>
      </dgm:prSet>
      <dgm:spPr/>
    </dgm:pt>
  </dgm:ptLst>
  <dgm:cxnLst>
    <dgm:cxn modelId="{C9619200-0E3F-1C4D-962D-3B08D255B4F2}" type="presOf" srcId="{364FB7CA-DAB1-874C-B0C4-314E0DBD7603}" destId="{289A8604-C2E1-4841-8D1B-794FB861B0CC}" srcOrd="0" destOrd="0" presId="urn:microsoft.com/office/officeart/2005/8/layout/radial4"/>
    <dgm:cxn modelId="{AB5C6701-51A1-CC43-A8F3-05E95FCEB93B}" srcId="{6E9C92FC-B9DA-F042-9680-79C47B1F0CA4}" destId="{364FB7CA-DAB1-874C-B0C4-314E0DBD7603}" srcOrd="3" destOrd="0" parTransId="{F184C1D5-C925-734F-A614-7D560B82F040}" sibTransId="{A13C1AAF-E669-4244-A666-8C231D011BF2}"/>
    <dgm:cxn modelId="{FF1A580C-0E2F-BC42-A3C1-4C933BA4FD52}" type="presOf" srcId="{22507E8F-0930-2E43-B8A5-6F40E3491775}" destId="{F8A34551-AF26-1840-BD28-9AB5F782F856}" srcOrd="0" destOrd="0" presId="urn:microsoft.com/office/officeart/2005/8/layout/radial4"/>
    <dgm:cxn modelId="{FBF5770D-F5ED-3549-AC4F-8AF590A4E672}" type="presOf" srcId="{6E9C92FC-B9DA-F042-9680-79C47B1F0CA4}" destId="{6363B6C7-EBD5-F344-872D-9A5C322D976A}" srcOrd="0" destOrd="0" presId="urn:microsoft.com/office/officeart/2005/8/layout/radial4"/>
    <dgm:cxn modelId="{C3E17D0D-4009-2842-A55B-5B09954F2B1F}" type="presOf" srcId="{8D2F6CED-2A6B-634F-B3A5-62CB6315B50C}" destId="{D10CE890-3CAC-5C4E-BC4F-2B1204706E78}" srcOrd="0" destOrd="0" presId="urn:microsoft.com/office/officeart/2005/8/layout/radial4"/>
    <dgm:cxn modelId="{7851C81B-A90C-1947-857E-3DB252322D4D}" type="presOf" srcId="{8DA77AEB-5EAA-D341-9F97-A9EBA47E1F9A}" destId="{6E977E8F-207D-474C-A919-53890FB356CD}" srcOrd="0" destOrd="0" presId="urn:microsoft.com/office/officeart/2005/8/layout/radial4"/>
    <dgm:cxn modelId="{7F2F7525-8E28-5742-BAD1-50C1B237C9C0}" srcId="{6E9C92FC-B9DA-F042-9680-79C47B1F0CA4}" destId="{B2D572AE-B7FC-5844-B426-68B3FAAE7346}" srcOrd="4" destOrd="0" parTransId="{1DC580CA-00B3-734E-9864-B7AC51467247}" sibTransId="{58A013EA-3087-F248-8B2F-2993AF57039D}"/>
    <dgm:cxn modelId="{21A5BA27-E8EA-2D41-B97D-CB3FBF44D871}" type="presOf" srcId="{C6DC30ED-5C28-914A-A00D-8D9394E75A2D}" destId="{F7A7C665-C286-6D41-A0F1-A5D0BC58A91D}" srcOrd="0" destOrd="0" presId="urn:microsoft.com/office/officeart/2005/8/layout/radial4"/>
    <dgm:cxn modelId="{FB073F31-A830-174F-A3F6-2875206549B8}" srcId="{6E9C92FC-B9DA-F042-9680-79C47B1F0CA4}" destId="{76FB7BF3-E828-E04B-A809-47B269066842}" srcOrd="5" destOrd="0" parTransId="{8DA77AEB-5EAA-D341-9F97-A9EBA47E1F9A}" sibTransId="{CD4B98FF-82D5-774B-937D-8B4532C5192E}"/>
    <dgm:cxn modelId="{36C48A43-73C2-E04F-BAA4-23EE1C8A630F}" type="presOf" srcId="{AA581FAC-706E-9C44-BCA0-1C96C2C66AC2}" destId="{FC7CA4DC-5FEA-674B-A3DF-877D8B0BC57A}" srcOrd="0" destOrd="0" presId="urn:microsoft.com/office/officeart/2005/8/layout/radial4"/>
    <dgm:cxn modelId="{C6548744-6827-6347-B53D-CD316A2E12D3}" type="presOf" srcId="{F184C1D5-C925-734F-A614-7D560B82F040}" destId="{648D4A62-76C0-B14D-9B46-D46B81410F74}" srcOrd="0" destOrd="0" presId="urn:microsoft.com/office/officeart/2005/8/layout/radial4"/>
    <dgm:cxn modelId="{F90E9157-46D6-2F4C-9508-960CBDC499F7}" type="presOf" srcId="{76FB7BF3-E828-E04B-A809-47B269066842}" destId="{34233D4F-2818-974D-A2F6-E722038F6F61}" srcOrd="0" destOrd="0" presId="urn:microsoft.com/office/officeart/2005/8/layout/radial4"/>
    <dgm:cxn modelId="{6DFBED57-0429-4345-9E68-044C119ABE5B}" srcId="{6E9C92FC-B9DA-F042-9680-79C47B1F0CA4}" destId="{C6DC30ED-5C28-914A-A00D-8D9394E75A2D}" srcOrd="0" destOrd="0" parTransId="{AA581FAC-706E-9C44-BCA0-1C96C2C66AC2}" sibTransId="{8DD00B0F-BD2C-C648-B805-75FC707B0CC2}"/>
    <dgm:cxn modelId="{2C3EF760-6642-0042-9487-BE79D4A123D8}" type="presOf" srcId="{1DC580CA-00B3-734E-9864-B7AC51467247}" destId="{C730B430-8409-FC4C-BEFC-6E12A2A53D07}" srcOrd="0" destOrd="0" presId="urn:microsoft.com/office/officeart/2005/8/layout/radial4"/>
    <dgm:cxn modelId="{7F766799-0C94-A54F-AA34-E08898EF79E9}" type="presOf" srcId="{F8529767-B4E7-1A40-A27F-1C0DA7D6573A}" destId="{AA48008E-69C4-4546-A94C-D80CB5DAA7C3}" srcOrd="0" destOrd="0" presId="urn:microsoft.com/office/officeart/2005/8/layout/radial4"/>
    <dgm:cxn modelId="{44304B9D-DB72-9842-8C54-A29C7150C72D}" type="presOf" srcId="{3531CF89-B64E-E342-9C03-43B307429EA8}" destId="{BC347A0D-A288-854F-B590-D44CA2A2BD6D}" srcOrd="0" destOrd="0" presId="urn:microsoft.com/office/officeart/2005/8/layout/radial4"/>
    <dgm:cxn modelId="{BDE4A3D8-58D9-6C42-B460-9B0BB057469D}" type="presOf" srcId="{B2D572AE-B7FC-5844-B426-68B3FAAE7346}" destId="{CC85F74E-DC6A-CB42-A22B-97E46B869461}" srcOrd="0" destOrd="0" presId="urn:microsoft.com/office/officeart/2005/8/layout/radial4"/>
    <dgm:cxn modelId="{A4DAB8E6-5ED1-0A49-AFDD-B0046E7A59FB}" type="presOf" srcId="{5A17DF0B-E9AD-644C-8F27-B4C30EA9D361}" destId="{895D4B71-4E41-FE4C-9AFC-BB047614BEF8}" srcOrd="0" destOrd="0" presId="urn:microsoft.com/office/officeart/2005/8/layout/radial4"/>
    <dgm:cxn modelId="{70B2E6ED-C50C-024A-823E-C55962465680}" srcId="{5A17DF0B-E9AD-644C-8F27-B4C30EA9D361}" destId="{6E9C92FC-B9DA-F042-9680-79C47B1F0CA4}" srcOrd="0" destOrd="0" parTransId="{3F815320-BA8B-AB47-8573-69D6D147F7CC}" sibTransId="{7B37E32D-7559-0E43-BBB8-EF874CC28B21}"/>
    <dgm:cxn modelId="{08074DEF-DCA6-CA43-9323-CDC0A408211B}" srcId="{6E9C92FC-B9DA-F042-9680-79C47B1F0CA4}" destId="{3531CF89-B64E-E342-9C03-43B307429EA8}" srcOrd="2" destOrd="0" parTransId="{8D2F6CED-2A6B-634F-B3A5-62CB6315B50C}" sibTransId="{15B125C8-6069-9E48-A212-9B45A9D90985}"/>
    <dgm:cxn modelId="{846839F9-1D99-8B4E-9F0A-B30BF9762095}" srcId="{6E9C92FC-B9DA-F042-9680-79C47B1F0CA4}" destId="{22507E8F-0930-2E43-B8A5-6F40E3491775}" srcOrd="1" destOrd="0" parTransId="{F8529767-B4E7-1A40-A27F-1C0DA7D6573A}" sibTransId="{0055713F-E344-8640-9D0A-4AD68FB182D4}"/>
    <dgm:cxn modelId="{D2565A68-6D42-2E41-A629-A75466F7162D}" type="presParOf" srcId="{895D4B71-4E41-FE4C-9AFC-BB047614BEF8}" destId="{6363B6C7-EBD5-F344-872D-9A5C322D976A}" srcOrd="0" destOrd="0" presId="urn:microsoft.com/office/officeart/2005/8/layout/radial4"/>
    <dgm:cxn modelId="{C803D264-1077-844A-962E-512A948205B8}" type="presParOf" srcId="{895D4B71-4E41-FE4C-9AFC-BB047614BEF8}" destId="{FC7CA4DC-5FEA-674B-A3DF-877D8B0BC57A}" srcOrd="1" destOrd="0" presId="urn:microsoft.com/office/officeart/2005/8/layout/radial4"/>
    <dgm:cxn modelId="{A8432B5B-5EA3-354F-BF5B-F401ABF24287}" type="presParOf" srcId="{895D4B71-4E41-FE4C-9AFC-BB047614BEF8}" destId="{F7A7C665-C286-6D41-A0F1-A5D0BC58A91D}" srcOrd="2" destOrd="0" presId="urn:microsoft.com/office/officeart/2005/8/layout/radial4"/>
    <dgm:cxn modelId="{365BA97C-D061-064A-B628-C73CE2AD0D54}" type="presParOf" srcId="{895D4B71-4E41-FE4C-9AFC-BB047614BEF8}" destId="{AA48008E-69C4-4546-A94C-D80CB5DAA7C3}" srcOrd="3" destOrd="0" presId="urn:microsoft.com/office/officeart/2005/8/layout/radial4"/>
    <dgm:cxn modelId="{A1225E7D-913D-7D43-9818-21A0113CBFF4}" type="presParOf" srcId="{895D4B71-4E41-FE4C-9AFC-BB047614BEF8}" destId="{F8A34551-AF26-1840-BD28-9AB5F782F856}" srcOrd="4" destOrd="0" presId="urn:microsoft.com/office/officeart/2005/8/layout/radial4"/>
    <dgm:cxn modelId="{C135B1F9-8DD5-1143-89CB-49424A056A85}" type="presParOf" srcId="{895D4B71-4E41-FE4C-9AFC-BB047614BEF8}" destId="{D10CE890-3CAC-5C4E-BC4F-2B1204706E78}" srcOrd="5" destOrd="0" presId="urn:microsoft.com/office/officeart/2005/8/layout/radial4"/>
    <dgm:cxn modelId="{8AB811E4-7742-8348-9584-A1D47933F89B}" type="presParOf" srcId="{895D4B71-4E41-FE4C-9AFC-BB047614BEF8}" destId="{BC347A0D-A288-854F-B590-D44CA2A2BD6D}" srcOrd="6" destOrd="0" presId="urn:microsoft.com/office/officeart/2005/8/layout/radial4"/>
    <dgm:cxn modelId="{E725DF66-3A81-5A4A-9987-5FF400F25322}" type="presParOf" srcId="{895D4B71-4E41-FE4C-9AFC-BB047614BEF8}" destId="{648D4A62-76C0-B14D-9B46-D46B81410F74}" srcOrd="7" destOrd="0" presId="urn:microsoft.com/office/officeart/2005/8/layout/radial4"/>
    <dgm:cxn modelId="{386D0A3A-61A5-1246-AD3D-548B97527EC6}" type="presParOf" srcId="{895D4B71-4E41-FE4C-9AFC-BB047614BEF8}" destId="{289A8604-C2E1-4841-8D1B-794FB861B0CC}" srcOrd="8" destOrd="0" presId="urn:microsoft.com/office/officeart/2005/8/layout/radial4"/>
    <dgm:cxn modelId="{D414ADD1-1113-D848-BBC2-2BC3E2E31AE7}" type="presParOf" srcId="{895D4B71-4E41-FE4C-9AFC-BB047614BEF8}" destId="{C730B430-8409-FC4C-BEFC-6E12A2A53D07}" srcOrd="9" destOrd="0" presId="urn:microsoft.com/office/officeart/2005/8/layout/radial4"/>
    <dgm:cxn modelId="{B1F379D2-435C-434A-91AB-58EF8FFB217F}" type="presParOf" srcId="{895D4B71-4E41-FE4C-9AFC-BB047614BEF8}" destId="{CC85F74E-DC6A-CB42-A22B-97E46B869461}" srcOrd="10" destOrd="0" presId="urn:microsoft.com/office/officeart/2005/8/layout/radial4"/>
    <dgm:cxn modelId="{F048A2CF-7DD1-B64C-B5C8-91E87E8CBD17}" type="presParOf" srcId="{895D4B71-4E41-FE4C-9AFC-BB047614BEF8}" destId="{6E977E8F-207D-474C-A919-53890FB356CD}" srcOrd="11" destOrd="0" presId="urn:microsoft.com/office/officeart/2005/8/layout/radial4"/>
    <dgm:cxn modelId="{F0B1E661-6F06-6547-9448-2ADA01C3CFE1}" type="presParOf" srcId="{895D4B71-4E41-FE4C-9AFC-BB047614BEF8}" destId="{34233D4F-2818-974D-A2F6-E722038F6F6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D3ED-0842-594D-898E-1ECDD23544E5}">
      <dsp:nvSpPr>
        <dsp:cNvPr id="0" name=""/>
        <dsp:cNvSpPr/>
      </dsp:nvSpPr>
      <dsp:spPr>
        <a:xfrm rot="5400000">
          <a:off x="3015529" y="-1132821"/>
          <a:ext cx="729665" cy="3181517"/>
        </a:xfrm>
        <a:prstGeom prst="round2SameRect">
          <a:avLst/>
        </a:prstGeom>
        <a:solidFill>
          <a:prstClr val="white">
            <a:lumMod val="50000"/>
            <a:alpha val="90000"/>
          </a:prstClr>
        </a:solidFill>
        <a:ln w="31750" cap="flat" cmpd="sng" algn="ctr">
          <a:solidFill>
            <a:prstClr val="white">
              <a:alpha val="90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HIP: High Income Probability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 &gt;40: Population(%Distribution)</a:t>
          </a:r>
        </a:p>
      </dsp:txBody>
      <dsp:txXfrm rot="-5400000">
        <a:off x="1789604" y="128723"/>
        <a:ext cx="3145898" cy="658427"/>
      </dsp:txXfrm>
    </dsp:sp>
    <dsp:sp modelId="{2F863EC1-50D8-D644-8566-ED160AF87820}">
      <dsp:nvSpPr>
        <dsp:cNvPr id="0" name=""/>
        <dsp:cNvSpPr/>
      </dsp:nvSpPr>
      <dsp:spPr>
        <a:xfrm>
          <a:off x="0" y="1896"/>
          <a:ext cx="1789603" cy="91208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Occupation</a:t>
          </a:r>
        </a:p>
      </dsp:txBody>
      <dsp:txXfrm>
        <a:off x="44524" y="46420"/>
        <a:ext cx="1700555" cy="823034"/>
      </dsp:txXfrm>
    </dsp:sp>
    <dsp:sp modelId="{5F5C66FE-42F9-7247-8996-661384F56320}">
      <dsp:nvSpPr>
        <dsp:cNvPr id="0" name=""/>
        <dsp:cNvSpPr/>
      </dsp:nvSpPr>
      <dsp:spPr>
        <a:xfrm rot="5400000">
          <a:off x="3015529" y="-175134"/>
          <a:ext cx="729665" cy="3181517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317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HIP: 48%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3K(48%) </a:t>
          </a:r>
        </a:p>
      </dsp:txBody>
      <dsp:txXfrm rot="-5400000">
        <a:off x="1789604" y="1086410"/>
        <a:ext cx="3145898" cy="658427"/>
      </dsp:txXfrm>
    </dsp:sp>
    <dsp:sp modelId="{3794F69B-4949-6544-99FB-A6B21F3DB392}">
      <dsp:nvSpPr>
        <dsp:cNvPr id="0" name=""/>
        <dsp:cNvSpPr/>
      </dsp:nvSpPr>
      <dsp:spPr>
        <a:xfrm>
          <a:off x="0" y="959582"/>
          <a:ext cx="1789603" cy="91208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/Managerial</a:t>
          </a:r>
        </a:p>
      </dsp:txBody>
      <dsp:txXfrm>
        <a:off x="44524" y="1004106"/>
        <a:ext cx="1700555" cy="823034"/>
      </dsp:txXfrm>
    </dsp:sp>
    <dsp:sp modelId="{7C19DBDD-526D-9A48-B0B0-BA57D0EC9F04}">
      <dsp:nvSpPr>
        <dsp:cNvPr id="0" name=""/>
        <dsp:cNvSpPr/>
      </dsp:nvSpPr>
      <dsp:spPr>
        <a:xfrm rot="5400000">
          <a:off x="3015529" y="782552"/>
          <a:ext cx="729665" cy="3181517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317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HIP: 45%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2K(39%)</a:t>
          </a:r>
        </a:p>
      </dsp:txBody>
      <dsp:txXfrm rot="-5400000">
        <a:off x="1789604" y="2044097"/>
        <a:ext cx="3145898" cy="658427"/>
      </dsp:txXfrm>
    </dsp:sp>
    <dsp:sp modelId="{C000229C-208D-9C48-956E-27F476D6F511}">
      <dsp:nvSpPr>
        <dsp:cNvPr id="0" name=""/>
        <dsp:cNvSpPr/>
      </dsp:nvSpPr>
      <dsp:spPr>
        <a:xfrm>
          <a:off x="0" y="1917269"/>
          <a:ext cx="1789603" cy="91208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Prof-specialty</a:t>
          </a:r>
        </a:p>
      </dsp:txBody>
      <dsp:txXfrm>
        <a:off x="44524" y="1961793"/>
        <a:ext cx="1700555" cy="823034"/>
      </dsp:txXfrm>
    </dsp:sp>
    <dsp:sp modelId="{3B22CCE3-CBB7-514E-AAB8-50A636DBC8E1}">
      <dsp:nvSpPr>
        <dsp:cNvPr id="0" name=""/>
        <dsp:cNvSpPr/>
      </dsp:nvSpPr>
      <dsp:spPr>
        <a:xfrm rot="5400000">
          <a:off x="3015529" y="1740238"/>
          <a:ext cx="729665" cy="3181517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317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HIP: 16%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WH &gt;40: 9K(25%) </a:t>
          </a:r>
          <a:endParaRPr lang="en-US" sz="1600" kern="1200" dirty="0">
            <a:solidFill>
              <a:schemeClr val="bg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-5400000">
        <a:off x="1789604" y="3001783"/>
        <a:ext cx="3145898" cy="658427"/>
      </dsp:txXfrm>
    </dsp:sp>
    <dsp:sp modelId="{CA36E1C9-58D2-C545-BF58-409822E13A6C}">
      <dsp:nvSpPr>
        <dsp:cNvPr id="0" name=""/>
        <dsp:cNvSpPr/>
      </dsp:nvSpPr>
      <dsp:spPr>
        <a:xfrm>
          <a:off x="0" y="2876852"/>
          <a:ext cx="1789603" cy="91208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Others</a:t>
          </a:r>
        </a:p>
      </dsp:txBody>
      <dsp:txXfrm>
        <a:off x="44524" y="2921376"/>
        <a:ext cx="1700555" cy="823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B6C7-EBD5-F344-872D-9A5C322D976A}">
      <dsp:nvSpPr>
        <dsp:cNvPr id="0" name=""/>
        <dsp:cNvSpPr/>
      </dsp:nvSpPr>
      <dsp:spPr>
        <a:xfrm>
          <a:off x="2810766" y="2444439"/>
          <a:ext cx="2002096" cy="2002096"/>
        </a:xfrm>
        <a:prstGeom prst="ellipse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Successful Investor Profile</a:t>
          </a:r>
        </a:p>
      </dsp:txBody>
      <dsp:txXfrm>
        <a:off x="3103966" y="2737639"/>
        <a:ext cx="1415696" cy="1415696"/>
      </dsp:txXfrm>
    </dsp:sp>
    <dsp:sp modelId="{FC7CA4DC-5FEA-674B-A3DF-877D8B0BC57A}">
      <dsp:nvSpPr>
        <dsp:cNvPr id="0" name=""/>
        <dsp:cNvSpPr/>
      </dsp:nvSpPr>
      <dsp:spPr>
        <a:xfrm rot="10800000">
          <a:off x="779617" y="3160188"/>
          <a:ext cx="1919435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7C665-C286-6D41-A0F1-A5D0BC58A91D}">
      <dsp:nvSpPr>
        <dsp:cNvPr id="0" name=""/>
        <dsp:cNvSpPr/>
      </dsp:nvSpPr>
      <dsp:spPr>
        <a:xfrm>
          <a:off x="78884" y="2884900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Married W Spouse</a:t>
          </a:r>
        </a:p>
      </dsp:txBody>
      <dsp:txXfrm>
        <a:off x="111722" y="2917738"/>
        <a:ext cx="1335791" cy="1055497"/>
      </dsp:txXfrm>
    </dsp:sp>
    <dsp:sp modelId="{AA48008E-69C4-4546-A94C-D80CB5DAA7C3}">
      <dsp:nvSpPr>
        <dsp:cNvPr id="0" name=""/>
        <dsp:cNvSpPr/>
      </dsp:nvSpPr>
      <dsp:spPr>
        <a:xfrm rot="12960000">
          <a:off x="1175426" y="1942015"/>
          <a:ext cx="1919435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30821"/>
            <a:satOff val="-8630"/>
            <a:lumOff val="85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34551-AF26-1840-BD28-9AB5F782F856}">
      <dsp:nvSpPr>
        <dsp:cNvPr id="0" name=""/>
        <dsp:cNvSpPr/>
      </dsp:nvSpPr>
      <dsp:spPr>
        <a:xfrm>
          <a:off x="657982" y="1102619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College or Above Education</a:t>
          </a:r>
        </a:p>
      </dsp:txBody>
      <dsp:txXfrm>
        <a:off x="690820" y="1135457"/>
        <a:ext cx="1335791" cy="1055497"/>
      </dsp:txXfrm>
    </dsp:sp>
    <dsp:sp modelId="{D10CE890-3CAC-5C4E-BC4F-2B1204706E78}">
      <dsp:nvSpPr>
        <dsp:cNvPr id="0" name=""/>
        <dsp:cNvSpPr/>
      </dsp:nvSpPr>
      <dsp:spPr>
        <a:xfrm rot="15120000">
          <a:off x="2211665" y="1189143"/>
          <a:ext cx="1919435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61643"/>
            <a:satOff val="-17260"/>
            <a:lumOff val="170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7A0D-A288-854F-B590-D44CA2A2BD6D}">
      <dsp:nvSpPr>
        <dsp:cNvPr id="0" name=""/>
        <dsp:cNvSpPr/>
      </dsp:nvSpPr>
      <dsp:spPr>
        <a:xfrm>
          <a:off x="2174080" y="1109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Work Hours/ Week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&gt;40</a:t>
          </a:r>
        </a:p>
      </dsp:txBody>
      <dsp:txXfrm>
        <a:off x="2206918" y="33947"/>
        <a:ext cx="1335791" cy="1055497"/>
      </dsp:txXfrm>
    </dsp:sp>
    <dsp:sp modelId="{648D4A62-76C0-B14D-9B46-D46B81410F74}">
      <dsp:nvSpPr>
        <dsp:cNvPr id="0" name=""/>
        <dsp:cNvSpPr/>
      </dsp:nvSpPr>
      <dsp:spPr>
        <a:xfrm rot="16886790">
          <a:off x="3326188" y="1217205"/>
          <a:ext cx="1758083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392464"/>
            <a:satOff val="-25890"/>
            <a:lumOff val="256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8604-C2E1-4841-8D1B-794FB861B0CC}">
      <dsp:nvSpPr>
        <dsp:cNvPr id="0" name=""/>
        <dsp:cNvSpPr/>
      </dsp:nvSpPr>
      <dsp:spPr>
        <a:xfrm>
          <a:off x="3678944" y="80359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Self-employment</a:t>
          </a:r>
        </a:p>
      </dsp:txBody>
      <dsp:txXfrm>
        <a:off x="3711782" y="113197"/>
        <a:ext cx="1335791" cy="1055497"/>
      </dsp:txXfrm>
    </dsp:sp>
    <dsp:sp modelId="{C730B430-8409-FC4C-BEFC-6E12A2A53D07}">
      <dsp:nvSpPr>
        <dsp:cNvPr id="0" name=""/>
        <dsp:cNvSpPr/>
      </dsp:nvSpPr>
      <dsp:spPr>
        <a:xfrm rot="19440000">
          <a:off x="4528767" y="1942015"/>
          <a:ext cx="1919435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523285"/>
            <a:satOff val="-34520"/>
            <a:lumOff val="34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5F74E-DC6A-CB42-A22B-97E46B869461}">
      <dsp:nvSpPr>
        <dsp:cNvPr id="0" name=""/>
        <dsp:cNvSpPr/>
      </dsp:nvSpPr>
      <dsp:spPr>
        <a:xfrm>
          <a:off x="5564179" y="1102619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Prof-specialty or Executive/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Managerial</a:t>
          </a:r>
        </a:p>
      </dsp:txBody>
      <dsp:txXfrm>
        <a:off x="5597017" y="1135457"/>
        <a:ext cx="1335791" cy="1055497"/>
      </dsp:txXfrm>
    </dsp:sp>
    <dsp:sp modelId="{6E977E8F-207D-474C-A919-53890FB356CD}">
      <dsp:nvSpPr>
        <dsp:cNvPr id="0" name=""/>
        <dsp:cNvSpPr/>
      </dsp:nvSpPr>
      <dsp:spPr>
        <a:xfrm>
          <a:off x="4924575" y="3160188"/>
          <a:ext cx="1919435" cy="570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654107"/>
            <a:satOff val="-43150"/>
            <a:lumOff val="427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33D4F-2818-974D-A2F6-E722038F6F61}">
      <dsp:nvSpPr>
        <dsp:cNvPr id="0" name=""/>
        <dsp:cNvSpPr/>
      </dsp:nvSpPr>
      <dsp:spPr>
        <a:xfrm>
          <a:off x="6143277" y="2884900"/>
          <a:ext cx="1401467" cy="112117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Income &gt; 50K</a:t>
          </a:r>
        </a:p>
      </dsp:txBody>
      <dsp:txXfrm>
        <a:off x="6176115" y="2917738"/>
        <a:ext cx="1335791" cy="105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DDD7-B6FF-C940-A242-59E747C043A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90E1E-6DCD-9E42-86AD-E029B25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217E-1888-4B4B-B3D9-CB8C5D7DAEF1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AD07-D716-4E4E-8A47-B48FF1B7E10F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5B-85F1-FB40-A262-43D22141B966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E9EA-43D3-894D-8731-AA3EA9FDB66E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5805-B08E-1849-9038-10230199E31B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F36E-6A92-A547-8970-C797B9E70EB1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844E-61E0-FF4D-883F-DEE20EA0B0C0}" type="datetime1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8931-7E6F-2740-96AB-F6B6B3F5B885}" type="datetime1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146F-4468-774C-B6B1-86C04A3F1DA7}" type="datetime1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0FAA-3190-244F-BB85-F71727F9C74C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CB1-95B7-FE44-9E5A-F824F5090026}" type="datetime1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6B0F-A36F-D046-AD71-4C63A4B0CFF5}" type="datetime1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1AEC-2A03-914E-AB63-BC05EBAD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4" name="Rectangle 1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the Difference Between Imputed Income and Attributed Income? ~  Anthony Adamopoulos">
            <a:extLst>
              <a:ext uri="{FF2B5EF4-FFF2-40B4-BE49-F238E27FC236}">
                <a16:creationId xmlns:a16="http://schemas.microsoft.com/office/drawing/2014/main" id="{D790DC17-4825-1349-9E9B-0A5AF8C4A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9091" r="22415"/>
          <a:stretch/>
        </p:blipFill>
        <p:spPr bwMode="auto">
          <a:xfrm>
            <a:off x="3523488" y="272153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95832-B756-0843-B395-30BB75DB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80159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Key Factor Analysis </a:t>
            </a:r>
            <a:b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on 1994 Census Income data</a:t>
            </a:r>
            <a:b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Eva 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Xue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Nov 2020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2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E255-CA9E-4845-9BDB-1B80FFD6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49FEB6-8987-419E-A22C-804934A0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4944-7D2A-964F-92CD-FA732293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0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3957-EC2D-204F-8AE0-00E9A2EE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2186-A477-2A42-BE4D-96488582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10197742" cy="4041648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factors contributing to high (&gt;50K) vs. low (&lt;=50K) income (p.3-p.8)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 Status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Profile of successful investors (p.9)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899C-3956-A347-A9C0-236751CF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3957-EC2D-204F-8AE0-00E9A2EE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5" y="322899"/>
            <a:ext cx="10970078" cy="1188404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Marital/Relationship Status, Education, Work Status, Age and Gender are top 5 factors impacting Income Status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D4C3F63-2100-824A-8673-AC4FDB129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83269"/>
              </p:ext>
            </p:extLst>
          </p:nvPr>
        </p:nvGraphicFramePr>
        <p:xfrm>
          <a:off x="671160" y="1690688"/>
          <a:ext cx="7961211" cy="442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EF22D-695D-B44B-86F7-F3D1349DED4F}"/>
              </a:ext>
            </a:extLst>
          </p:cNvPr>
          <p:cNvSpPr txBox="1"/>
          <p:nvPr/>
        </p:nvSpPr>
        <p:spPr>
          <a:xfrm>
            <a:off x="674914" y="6411686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5A2E9D-89B3-1D45-B653-FAACC1D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A222B-EA48-6A4C-A43F-AA2C630FC4FC}"/>
              </a:ext>
            </a:extLst>
          </p:cNvPr>
          <p:cNvSpPr txBox="1"/>
          <p:nvPr/>
        </p:nvSpPr>
        <p:spPr>
          <a:xfrm>
            <a:off x="594006" y="5912623"/>
            <a:ext cx="7252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Marriage*: Household with both husband-and-wife presence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Others*: divorced, never-married, separated, widowed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093BF6-9A92-B04F-A947-231A23541639}"/>
              </a:ext>
            </a:extLst>
          </p:cNvPr>
          <p:cNvSpPr txBox="1">
            <a:spLocks/>
          </p:cNvSpPr>
          <p:nvPr/>
        </p:nvSpPr>
        <p:spPr>
          <a:xfrm>
            <a:off x="608856" y="359164"/>
            <a:ext cx="10581658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Household W stable marriage relationship is more likely to have income &gt;50K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965252E-8441-734B-8B7F-63B79E203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157701"/>
              </p:ext>
            </p:extLst>
          </p:nvPr>
        </p:nvGraphicFramePr>
        <p:xfrm>
          <a:off x="3157120" y="1906730"/>
          <a:ext cx="4689321" cy="277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0F68DB-55AA-4644-A74A-A6C71F55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3822"/>
              </p:ext>
            </p:extLst>
          </p:nvPr>
        </p:nvGraphicFramePr>
        <p:xfrm>
          <a:off x="2142856" y="4896937"/>
          <a:ext cx="570358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95">
                  <a:extLst>
                    <a:ext uri="{9D8B030D-6E8A-4147-A177-3AD203B41FA5}">
                      <a16:colId xmlns:a16="http://schemas.microsoft.com/office/drawing/2014/main" val="3492601727"/>
                    </a:ext>
                  </a:extLst>
                </a:gridCol>
                <a:gridCol w="1901195">
                  <a:extLst>
                    <a:ext uri="{9D8B030D-6E8A-4147-A177-3AD203B41FA5}">
                      <a16:colId xmlns:a16="http://schemas.microsoft.com/office/drawing/2014/main" val="2987462099"/>
                    </a:ext>
                  </a:extLst>
                </a:gridCol>
                <a:gridCol w="1901195">
                  <a:extLst>
                    <a:ext uri="{9D8B030D-6E8A-4147-A177-3AD203B41FA5}">
                      <a16:colId xmlns:a16="http://schemas.microsoft.com/office/drawing/2014/main" val="400197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9573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D7B3-1621-B440-BB2D-2BF59EB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3957-EC2D-204F-8AE0-00E9A2EE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56" y="359164"/>
            <a:ext cx="10581658" cy="1188404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People W Bachelor or Advanced Degree are at least 30% more likely to have income &gt;50K compared W less Education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A906EE-D6CC-CB43-BF0F-96BE0676E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5826"/>
              </p:ext>
            </p:extLst>
          </p:nvPr>
        </p:nvGraphicFramePr>
        <p:xfrm>
          <a:off x="2543175" y="2120050"/>
          <a:ext cx="6372930" cy="3039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46A690-1D8D-FB4E-96AA-5CBC519C2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57378"/>
              </p:ext>
            </p:extLst>
          </p:nvPr>
        </p:nvGraphicFramePr>
        <p:xfrm>
          <a:off x="1150735" y="5302552"/>
          <a:ext cx="760478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95">
                  <a:extLst>
                    <a:ext uri="{9D8B030D-6E8A-4147-A177-3AD203B41FA5}">
                      <a16:colId xmlns:a16="http://schemas.microsoft.com/office/drawing/2014/main" val="3492601727"/>
                    </a:ext>
                  </a:extLst>
                </a:gridCol>
                <a:gridCol w="1530956">
                  <a:extLst>
                    <a:ext uri="{9D8B030D-6E8A-4147-A177-3AD203B41FA5}">
                      <a16:colId xmlns:a16="http://schemas.microsoft.com/office/drawing/2014/main" val="2987462099"/>
                    </a:ext>
                  </a:extLst>
                </a:gridCol>
                <a:gridCol w="2271434">
                  <a:extLst>
                    <a:ext uri="{9D8B030D-6E8A-4147-A177-3AD203B41FA5}">
                      <a16:colId xmlns:a16="http://schemas.microsoft.com/office/drawing/2014/main" val="4001974233"/>
                    </a:ext>
                  </a:extLst>
                </a:gridCol>
                <a:gridCol w="1901195">
                  <a:extLst>
                    <a:ext uri="{9D8B030D-6E8A-4147-A177-3AD203B41FA5}">
                      <a16:colId xmlns:a16="http://schemas.microsoft.com/office/drawing/2014/main" val="103369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957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C44D68-51DF-534E-A1F8-67CA5F61D0A1}"/>
              </a:ext>
            </a:extLst>
          </p:cNvPr>
          <p:cNvSpPr txBox="1"/>
          <p:nvPr/>
        </p:nvSpPr>
        <p:spPr>
          <a:xfrm>
            <a:off x="674914" y="6411686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52F1-1616-B944-812D-BE7CA76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1A6734-F069-B94D-8CE0-F2702E2AAB0E}"/>
              </a:ext>
            </a:extLst>
          </p:cNvPr>
          <p:cNvSpPr txBox="1">
            <a:spLocks/>
          </p:cNvSpPr>
          <p:nvPr/>
        </p:nvSpPr>
        <p:spPr>
          <a:xfrm>
            <a:off x="419012" y="426087"/>
            <a:ext cx="10581658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People work in Top 2 high-income occupations tend to work overtime compared with the others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DE74D-9A43-C843-A76D-9614F990331C}"/>
              </a:ext>
            </a:extLst>
          </p:cNvPr>
          <p:cNvSpPr txBox="1"/>
          <p:nvPr/>
        </p:nvSpPr>
        <p:spPr>
          <a:xfrm>
            <a:off x="674914" y="6411686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49BADE-BEFE-B042-B3E0-A6008940F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611334"/>
              </p:ext>
            </p:extLst>
          </p:nvPr>
        </p:nvGraphicFramePr>
        <p:xfrm>
          <a:off x="262823" y="1880393"/>
          <a:ext cx="4971121" cy="3788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726C28-5DE0-E748-8E1E-ECA58F76A54D}"/>
              </a:ext>
            </a:extLst>
          </p:cNvPr>
          <p:cNvSpPr txBox="1"/>
          <p:nvPr/>
        </p:nvSpPr>
        <p:spPr>
          <a:xfrm>
            <a:off x="6008914" y="1690688"/>
            <a:ext cx="6183086" cy="5167312"/>
          </a:xfrm>
          <a:prstGeom prst="rect">
            <a:avLst/>
          </a:prstGeom>
          <a:solidFill>
            <a:srgbClr val="30303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77F40FD-C40B-824E-B471-05D3ABD12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59924"/>
              </p:ext>
            </p:extLst>
          </p:nvPr>
        </p:nvGraphicFramePr>
        <p:xfrm>
          <a:off x="6898376" y="1952688"/>
          <a:ext cx="4221699" cy="278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9B66B80-80B0-044D-9938-280DC6D5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5323"/>
              </p:ext>
            </p:extLst>
          </p:nvPr>
        </p:nvGraphicFramePr>
        <p:xfrm>
          <a:off x="5600700" y="4937809"/>
          <a:ext cx="54353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872">
                  <a:extLst>
                    <a:ext uri="{9D8B030D-6E8A-4147-A177-3AD203B41FA5}">
                      <a16:colId xmlns:a16="http://schemas.microsoft.com/office/drawing/2014/main" val="3492601727"/>
                    </a:ext>
                  </a:extLst>
                </a:gridCol>
                <a:gridCol w="1595504">
                  <a:extLst>
                    <a:ext uri="{9D8B030D-6E8A-4147-A177-3AD203B41FA5}">
                      <a16:colId xmlns:a16="http://schemas.microsoft.com/office/drawing/2014/main" val="2987462099"/>
                    </a:ext>
                  </a:extLst>
                </a:gridCol>
                <a:gridCol w="1143701">
                  <a:extLst>
                    <a:ext uri="{9D8B030D-6E8A-4147-A177-3AD203B41FA5}">
                      <a16:colId xmlns:a16="http://schemas.microsoft.com/office/drawing/2014/main" val="4001974233"/>
                    </a:ext>
                  </a:extLst>
                </a:gridCol>
                <a:gridCol w="1085246">
                  <a:extLst>
                    <a:ext uri="{9D8B030D-6E8A-4147-A177-3AD203B41FA5}">
                      <a16:colId xmlns:a16="http://schemas.microsoft.com/office/drawing/2014/main" val="1033693087"/>
                    </a:ext>
                  </a:extLst>
                </a:gridCol>
              </a:tblGrid>
              <a:tr h="3183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6K</a:t>
                      </a:r>
                    </a:p>
                  </a:txBody>
                  <a:tcPr marL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30K</a:t>
                      </a:r>
                    </a:p>
                  </a:txBody>
                  <a:tcPr marL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12K</a:t>
                      </a:r>
                    </a:p>
                  </a:txBody>
                  <a:tcPr marL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34735"/>
                  </a:ext>
                </a:extLst>
              </a:tr>
              <a:tr h="3648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13%</a:t>
                      </a:r>
                    </a:p>
                  </a:txBody>
                  <a:tcPr marL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62%</a:t>
                      </a:r>
                    </a:p>
                  </a:txBody>
                  <a:tcPr marL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25%</a:t>
                      </a:r>
                    </a:p>
                  </a:txBody>
                  <a:tcPr marL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95737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E80F054-5B0A-C049-B7BE-701CC1A5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A222B-EA48-6A4C-A43F-AA2C630FC4FC}"/>
              </a:ext>
            </a:extLst>
          </p:cNvPr>
          <p:cNvSpPr txBox="1"/>
          <p:nvPr/>
        </p:nvSpPr>
        <p:spPr>
          <a:xfrm>
            <a:off x="674914" y="6411686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093BF6-9A92-B04F-A947-231A23541639}"/>
              </a:ext>
            </a:extLst>
          </p:cNvPr>
          <p:cNvSpPr txBox="1">
            <a:spLocks/>
          </p:cNvSpPr>
          <p:nvPr/>
        </p:nvSpPr>
        <p:spPr>
          <a:xfrm>
            <a:off x="608856" y="359164"/>
            <a:ext cx="10581658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Average age of high-income group is 8 years older than the low-income group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E8116A-1BA2-5946-BFD2-481D23323056}"/>
              </a:ext>
            </a:extLst>
          </p:cNvPr>
          <p:cNvSpPr txBox="1"/>
          <p:nvPr/>
        </p:nvSpPr>
        <p:spPr>
          <a:xfrm>
            <a:off x="6008914" y="1690688"/>
            <a:ext cx="6183086" cy="5167312"/>
          </a:xfrm>
          <a:prstGeom prst="rect">
            <a:avLst/>
          </a:prstGeom>
          <a:solidFill>
            <a:srgbClr val="30303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70E162A-23FF-9743-AB43-36F44368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91753"/>
              </p:ext>
            </p:extLst>
          </p:nvPr>
        </p:nvGraphicFramePr>
        <p:xfrm>
          <a:off x="5899685" y="2952206"/>
          <a:ext cx="5703585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95">
                  <a:extLst>
                    <a:ext uri="{9D8B030D-6E8A-4147-A177-3AD203B41FA5}">
                      <a16:colId xmlns:a16="http://schemas.microsoft.com/office/drawing/2014/main" val="3492601727"/>
                    </a:ext>
                  </a:extLst>
                </a:gridCol>
                <a:gridCol w="1832605">
                  <a:extLst>
                    <a:ext uri="{9D8B030D-6E8A-4147-A177-3AD203B41FA5}">
                      <a16:colId xmlns:a16="http://schemas.microsoft.com/office/drawing/2014/main" val="2987462099"/>
                    </a:ext>
                  </a:extLst>
                </a:gridCol>
                <a:gridCol w="1969785">
                  <a:extLst>
                    <a:ext uri="{9D8B030D-6E8A-4147-A177-3AD203B41FA5}">
                      <a16:colId xmlns:a16="http://schemas.microsoft.com/office/drawing/2014/main" val="400197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7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&lt;= 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1572B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&gt; 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7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95737"/>
                  </a:ext>
                </a:extLst>
              </a:tr>
            </a:tbl>
          </a:graphicData>
        </a:graphic>
      </p:graphicFrame>
      <p:pic>
        <p:nvPicPr>
          <p:cNvPr id="10256" name="Picture 16">
            <a:extLst>
              <a:ext uri="{FF2B5EF4-FFF2-40B4-BE49-F238E27FC236}">
                <a16:creationId xmlns:a16="http://schemas.microsoft.com/office/drawing/2014/main" id="{C4AE3E54-6513-4642-99AB-8015615AC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1" y="1906730"/>
            <a:ext cx="5537272" cy="382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B2841-6BB1-2646-B846-8A4FE4A5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A222B-EA48-6A4C-A43F-AA2C630FC4FC}"/>
              </a:ext>
            </a:extLst>
          </p:cNvPr>
          <p:cNvSpPr txBox="1"/>
          <p:nvPr/>
        </p:nvSpPr>
        <p:spPr>
          <a:xfrm>
            <a:off x="608856" y="6177795"/>
            <a:ext cx="595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*There is significant gap in gender distribution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093BF6-9A92-B04F-A947-231A23541639}"/>
              </a:ext>
            </a:extLst>
          </p:cNvPr>
          <p:cNvSpPr txBox="1">
            <a:spLocks/>
          </p:cNvSpPr>
          <p:nvPr/>
        </p:nvSpPr>
        <p:spPr>
          <a:xfrm>
            <a:off x="608856" y="359164"/>
            <a:ext cx="10581658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Male is ~20% more likely to have income &gt;50K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965252E-8441-734B-8B7F-63B79E203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034440"/>
              </p:ext>
            </p:extLst>
          </p:nvPr>
        </p:nvGraphicFramePr>
        <p:xfrm>
          <a:off x="2943225" y="1766313"/>
          <a:ext cx="5580761" cy="366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0F68DB-55AA-4644-A74A-A6C71F55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0933"/>
              </p:ext>
            </p:extLst>
          </p:nvPr>
        </p:nvGraphicFramePr>
        <p:xfrm>
          <a:off x="2193662" y="5445043"/>
          <a:ext cx="570358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95">
                  <a:extLst>
                    <a:ext uri="{9D8B030D-6E8A-4147-A177-3AD203B41FA5}">
                      <a16:colId xmlns:a16="http://schemas.microsoft.com/office/drawing/2014/main" val="3492601727"/>
                    </a:ext>
                  </a:extLst>
                </a:gridCol>
                <a:gridCol w="1901195">
                  <a:extLst>
                    <a:ext uri="{9D8B030D-6E8A-4147-A177-3AD203B41FA5}">
                      <a16:colId xmlns:a16="http://schemas.microsoft.com/office/drawing/2014/main" val="2987462099"/>
                    </a:ext>
                  </a:extLst>
                </a:gridCol>
                <a:gridCol w="1901195">
                  <a:extLst>
                    <a:ext uri="{9D8B030D-6E8A-4147-A177-3AD203B41FA5}">
                      <a16:colId xmlns:a16="http://schemas.microsoft.com/office/drawing/2014/main" val="400197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33%*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9573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E0F81-266B-4945-9D12-074DE8BE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A222B-EA48-6A4C-A43F-AA2C630FC4FC}"/>
              </a:ext>
            </a:extLst>
          </p:cNvPr>
          <p:cNvSpPr txBox="1"/>
          <p:nvPr/>
        </p:nvSpPr>
        <p:spPr>
          <a:xfrm>
            <a:off x="674914" y="6411686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 Census data N= ~49K (Training ~33K, Testing~16K)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093BF6-9A92-B04F-A947-231A23541639}"/>
              </a:ext>
            </a:extLst>
          </p:cNvPr>
          <p:cNvSpPr txBox="1">
            <a:spLocks/>
          </p:cNvSpPr>
          <p:nvPr/>
        </p:nvSpPr>
        <p:spPr>
          <a:xfrm>
            <a:off x="608856" y="359164"/>
            <a:ext cx="10581658" cy="11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6 Key Attributes for A Successful Investor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49EEC95-D891-1845-BDE0-5070987C4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846202"/>
              </p:ext>
            </p:extLst>
          </p:nvPr>
        </p:nvGraphicFramePr>
        <p:xfrm>
          <a:off x="1716314" y="1830767"/>
          <a:ext cx="762362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E9B2D88-E0C3-D44C-9705-FBBFC8EA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1AEC-2A03-914E-AB63-BC05EBAD1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472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Key Factor Analysis  on 1994 Census Income data  Eva Xue  Nov 2020</vt:lpstr>
      <vt:lpstr>Content</vt:lpstr>
      <vt:lpstr>Marital/Relationship Status, Education, Work Status, Age and Gender are top 5 factors impacting Income Status</vt:lpstr>
      <vt:lpstr>PowerPoint Presentation</vt:lpstr>
      <vt:lpstr>People W Bachelor or Advanced Degree are at least 30% more likely to have income &gt;50K compared W less Education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Factor Analysis  on 1994 Census Income data  Eva Xue  Nov 2020</dc:title>
  <dc:creator>Xue, Jing (Contractor)</dc:creator>
  <cp:lastModifiedBy>Xue, Jing (Contractor)</cp:lastModifiedBy>
  <cp:revision>2</cp:revision>
  <dcterms:created xsi:type="dcterms:W3CDTF">2020-11-09T19:11:50Z</dcterms:created>
  <dcterms:modified xsi:type="dcterms:W3CDTF">2020-11-09T19:20:07Z</dcterms:modified>
</cp:coreProperties>
</file>