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9" r:id="rId4"/>
    <p:sldId id="264" r:id="rId5"/>
    <p:sldId id="277" r:id="rId6"/>
    <p:sldId id="278" r:id="rId7"/>
    <p:sldId id="280" r:id="rId8"/>
    <p:sldId id="281" r:id="rId9"/>
    <p:sldId id="282" r:id="rId10"/>
    <p:sldId id="263" r:id="rId11"/>
    <p:sldId id="269" r:id="rId12"/>
    <p:sldId id="270" r:id="rId13"/>
    <p:sldId id="283" r:id="rId14"/>
    <p:sldId id="284" r:id="rId15"/>
    <p:sldId id="271" r:id="rId16"/>
    <p:sldId id="272" r:id="rId17"/>
    <p:sldId id="275" r:id="rId18"/>
    <p:sldId id="276" r:id="rId19"/>
    <p:sldId id="273" r:id="rId20"/>
    <p:sldId id="274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5126" autoAdjust="0"/>
  </p:normalViewPr>
  <p:slideViewPr>
    <p:cSldViewPr snapToGrid="0">
      <p:cViewPr varScale="1">
        <p:scale>
          <a:sx n="81" d="100"/>
          <a:sy n="81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7668-1E77-4B09-80DE-13AF914A683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6F872-3843-4E41-B888-95BEA7760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2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大多數的通話在聊什麼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F872-3843-4E41-B888-95BEA7760C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39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要做好倉儲 購買慾望是一時的 </a:t>
            </a:r>
            <a:r>
              <a:rPr lang="zh-TW" altLang="en-US" dirty="0"/>
              <a:t>這次沒庫存 過段時間</a:t>
            </a:r>
            <a:r>
              <a:rPr lang="zh-CN" altLang="en-US" dirty="0"/>
              <a:t>也許就</a:t>
            </a:r>
            <a:r>
              <a:rPr lang="zh-TW" altLang="en-US" dirty="0"/>
              <a:t>沒有購買慾望了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F872-3843-4E41-B888-95BEA7760C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72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F872-3843-4E41-B888-95BEA7760C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3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F872-3843-4E41-B888-95BEA7760C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5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客服的業務繁忙程度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F872-3843-4E41-B888-95BEA7760C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2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F872-3843-4E41-B888-95BEA7760C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5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F872-3843-4E41-B888-95BEA7760C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所以這類通話才會歸在聯絡一次就開戶的通話裡，我們合理化解釋了，不過他不是導致開戶的原因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F872-3843-4E41-B888-95BEA7760C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8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我們沒有辦法知道克服講了</a:t>
            </a:r>
            <a:r>
              <a:rPr lang="zh-CN" altLang="en-US" dirty="0"/>
              <a:t>什麼，要有詳細對話內容才能知道未開戶原因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F872-3843-4E41-B888-95BEA7760C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6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客服在推產品</a:t>
            </a:r>
            <a:endParaRPr lang="en-US" altLang="zh-CN" dirty="0"/>
          </a:p>
          <a:p>
            <a:r>
              <a:rPr lang="zh-CN" altLang="en-US" dirty="0"/>
              <a:t>客戶對這類產品感興趣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6F872-3843-4E41-B888-95BEA7760C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2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08721"/>
            <a:ext cx="8565805" cy="2971801"/>
          </a:xfrm>
        </p:spPr>
        <p:txBody>
          <a:bodyPr/>
          <a:lstStyle/>
          <a:p>
            <a:pPr algn="r"/>
            <a:r>
              <a:rPr lang="zh-TW" altLang="en-US" b="1" dirty="0"/>
              <a:t>金融科技</a:t>
            </a:r>
            <a:r>
              <a:rPr lang="en-US" altLang="zh-TW" b="1" dirty="0"/>
              <a:t>-</a:t>
            </a:r>
            <a:r>
              <a:rPr lang="zh-TW" altLang="en-US" b="1" dirty="0"/>
              <a:t>文字探勘與機器學習</a:t>
            </a:r>
            <a:br>
              <a:rPr lang="en-US" altLang="zh-TW" b="1" dirty="0"/>
            </a:br>
            <a:r>
              <a:rPr lang="en-US" altLang="zh-CN" sz="4400" b="1" dirty="0"/>
              <a:t>— </a:t>
            </a:r>
            <a:r>
              <a:rPr lang="zh-CN" altLang="en-US" sz="3200" b="1" dirty="0"/>
              <a:t>客服資料的文字探勘淘金</a:t>
            </a:r>
            <a:endParaRPr lang="zh-CN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  第五組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R07525091 </a:t>
            </a:r>
            <a:r>
              <a:rPr lang="zh-CN" altLang="en-US" dirty="0">
                <a:solidFill>
                  <a:schemeClr val="tx1"/>
                </a:solidFill>
              </a:rPr>
              <a:t>許瀠心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R07525066 </a:t>
            </a:r>
            <a:r>
              <a:rPr lang="zh-CN" altLang="en-US" dirty="0">
                <a:solidFill>
                  <a:schemeClr val="tx1"/>
                </a:solidFill>
              </a:rPr>
              <a:t>吳題羽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1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95" y="95216"/>
            <a:ext cx="8565805" cy="1524000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每位客戶</a:t>
            </a:r>
            <a:r>
              <a:rPr lang="en-US" altLang="zh-TW" b="1" dirty="0"/>
              <a:t>callout</a:t>
            </a:r>
            <a:r>
              <a:rPr lang="zh-TW" altLang="en-US" b="1" dirty="0"/>
              <a:t>次數最多的那個月的通話內容</a:t>
            </a:r>
            <a:endParaRPr lang="zh-CN" altLang="en-US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952D93D7-8AE2-41D9-A4F9-02B4A4D85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C85AAD-72D6-4F8F-8C38-AD853B2E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95" y="1619216"/>
            <a:ext cx="11189736" cy="4449301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2F5BF42-C2A0-4386-8AAE-F4380B464979}"/>
              </a:ext>
            </a:extLst>
          </p:cNvPr>
          <p:cNvSpPr txBox="1">
            <a:spLocks/>
          </p:cNvSpPr>
          <p:nvPr/>
        </p:nvSpPr>
        <p:spPr>
          <a:xfrm>
            <a:off x="1955155" y="5427409"/>
            <a:ext cx="10070592" cy="727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 dirty="0"/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/>
              <a:t>對每位客戶每個月（或每一季度）的通話內容做分析，或許能從通話內容的變化看出客戶想要購買產品的想法</a:t>
            </a:r>
            <a:endParaRPr lang="en-US" altLang="zh-CN" sz="1600" dirty="0"/>
          </a:p>
          <a:p>
            <a:r>
              <a:rPr lang="zh-CN" altLang="en-US" sz="1600" dirty="0"/>
              <a:t>資料变少，且大多數客户本来一共只有</a:t>
            </a:r>
            <a:r>
              <a:rPr lang="en-US" altLang="zh-CN" sz="1600" dirty="0"/>
              <a:t>1-2</a:t>
            </a:r>
            <a:r>
              <a:rPr lang="zh-CN" altLang="en-US" sz="1600" dirty="0"/>
              <a:t>次通話，不使用该分析方法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414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9746721" cy="1507067"/>
          </a:xfrm>
        </p:spPr>
        <p:txBody>
          <a:bodyPr/>
          <a:lstStyle/>
          <a:p>
            <a:r>
              <a:rPr kumimoji="1" lang="zh-TW" altLang="en-US" dirty="0"/>
              <a:t>原先客服資料 </a:t>
            </a:r>
            <a:r>
              <a:rPr kumimoji="1" lang="en-US" altLang="zh-CN" dirty="0"/>
              <a:t>&amp; </a:t>
            </a:r>
            <a:r>
              <a:rPr kumimoji="1" lang="zh-TW" altLang="en-US" dirty="0"/>
              <a:t>客戶後續互動資料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955799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客戶名單</a:t>
            </a:r>
            <a:endParaRPr lang="en-US" altLang="zh-TW" sz="2800" dirty="0"/>
          </a:p>
          <a:p>
            <a:r>
              <a:rPr lang="zh-TW" altLang="en-US" sz="2800" dirty="0"/>
              <a:t>客戶聯繫紀錄</a:t>
            </a:r>
            <a:endParaRPr lang="en-US" altLang="zh-TW" sz="2800" dirty="0"/>
          </a:p>
          <a:p>
            <a:r>
              <a:rPr kumimoji="1" lang="zh-TW" altLang="en-US" sz="2800" dirty="0"/>
              <a:t>交易資料</a:t>
            </a:r>
          </a:p>
        </p:txBody>
      </p:sp>
    </p:spTree>
    <p:extLst>
      <p:ext uri="{BB962C8B-B14F-4D97-AF65-F5344CB8AC3E}">
        <p14:creationId xmlns:p14="http://schemas.microsoft.com/office/powerpoint/2010/main" val="30879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kumimoji="1" lang="zh-TW" altLang="en-US" dirty="0"/>
              <a:t>客戶聯繫紀錄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2192867"/>
            <a:ext cx="6360055" cy="4038600"/>
          </a:xfrm>
        </p:spPr>
        <p:txBody>
          <a:bodyPr>
            <a:normAutofit lnSpcReduction="10000"/>
          </a:bodyPr>
          <a:lstStyle/>
          <a:p>
            <a:r>
              <a:rPr kumimoji="1" lang="zh-TW" altLang="en-US" sz="2800" dirty="0"/>
              <a:t>開戶成功與否</a:t>
            </a:r>
            <a:endParaRPr kumimoji="1" lang="en-US" altLang="zh-TW" sz="2800" dirty="0"/>
          </a:p>
          <a:p>
            <a:r>
              <a:rPr kumimoji="1" lang="zh-TW" altLang="en-US" sz="2800" dirty="0"/>
              <a:t>聯絡次數的對照</a:t>
            </a:r>
            <a:endParaRPr kumimoji="1" lang="en-US" altLang="zh-TW" sz="2800" dirty="0"/>
          </a:p>
          <a:p>
            <a:r>
              <a:rPr kumimoji="1" lang="zh-TW" altLang="en-US" sz="2800" dirty="0"/>
              <a:t>客戶談話內容</a:t>
            </a:r>
            <a:endParaRPr kumimoji="1" lang="en-US" altLang="zh-TW" sz="2800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sz="2400" dirty="0"/>
              <a:t>聯絡較多次的客戶竟然與開戶與否不成正比</a:t>
            </a:r>
            <a:endParaRPr kumimoji="1" lang="en-US" altLang="zh-TW" sz="2400" dirty="0"/>
          </a:p>
          <a:p>
            <a:pPr lvl="1"/>
            <a:r>
              <a:rPr lang="zh-TW" altLang="zh-CN" dirty="0"/>
              <a:t>很多聯絡</a:t>
            </a:r>
            <a:r>
              <a:rPr lang="en-US" altLang="zh-CN" dirty="0"/>
              <a:t>1-2</a:t>
            </a:r>
            <a:r>
              <a:rPr lang="zh-TW" altLang="zh-CN" dirty="0"/>
              <a:t>次的客戶開戶成功，也有多次聯絡後沒有開戶的客戶</a:t>
            </a:r>
            <a:endParaRPr kumimoji="1" lang="en-US" altLang="zh-TW" sz="2200" dirty="0"/>
          </a:p>
          <a:p>
            <a:pPr lvl="1"/>
            <a:r>
              <a:rPr kumimoji="1" lang="zh-TW" altLang="en-US" sz="2200" dirty="0"/>
              <a:t>開不開戶的影響是否能由談話內容得知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66" y="422425"/>
            <a:ext cx="2497435" cy="63170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1" y="422425"/>
            <a:ext cx="1953424" cy="63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8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6811" y="2349500"/>
            <a:ext cx="6567489" cy="1507067"/>
          </a:xfrm>
        </p:spPr>
        <p:txBody>
          <a:bodyPr>
            <a:normAutofit/>
          </a:bodyPr>
          <a:lstStyle/>
          <a:p>
            <a:pPr algn="r"/>
            <a:r>
              <a:rPr lang="zh-CN" altLang="en-US" sz="4800" b="1" dirty="0"/>
              <a:t>資 料 的 進 一 步 探 索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2814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0682" y="1195578"/>
            <a:ext cx="9910636" cy="4710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sz="2800" dirty="0"/>
              <a:t>比較有開戶和無開戶的通話內容，找出關鍵性話術 </a:t>
            </a:r>
            <a:r>
              <a:rPr kumimoji="1" lang="en-US" altLang="zh-CN" sz="2800" dirty="0"/>
              <a:t>	</a:t>
            </a:r>
            <a:endParaRPr kumimoji="1" lang="en-US" altLang="zh-TW" sz="2800" dirty="0"/>
          </a:p>
          <a:p>
            <a:pPr lvl="1"/>
            <a:r>
              <a:rPr kumimoji="1" lang="zh-TW" altLang="en-US" sz="2600" dirty="0"/>
              <a:t>聯絡一次就開戶</a:t>
            </a:r>
          </a:p>
          <a:p>
            <a:pPr lvl="1"/>
            <a:r>
              <a:rPr kumimoji="1" lang="zh-TW" altLang="en-US" sz="2600" dirty="0"/>
              <a:t>聯絡多次但未開戶</a:t>
            </a:r>
            <a:endParaRPr kumimoji="1" lang="en-US" altLang="zh-TW" sz="2600" dirty="0"/>
          </a:p>
          <a:p>
            <a:pPr lvl="1"/>
            <a:r>
              <a:rPr kumimoji="1" lang="zh-TW" altLang="en-US" sz="2600" dirty="0"/>
              <a:t>從「未開戶」到「已開戶」</a:t>
            </a:r>
          </a:p>
          <a:p>
            <a:pPr lvl="1"/>
            <a:r>
              <a:rPr kumimoji="1" lang="zh-TW" altLang="en-US" sz="2600" dirty="0"/>
              <a:t>「未開戶」經聯絡後還是「未開戶」</a:t>
            </a:r>
            <a:endParaRPr kumimoji="1" lang="en-US" altLang="zh-TW" sz="2600" dirty="0"/>
          </a:p>
          <a:p>
            <a:endParaRPr kumimoji="1" lang="en-US" altLang="zh-TW" sz="2800" dirty="0"/>
          </a:p>
          <a:p>
            <a:pPr marL="0" indent="0">
              <a:buNone/>
            </a:pPr>
            <a:r>
              <a:rPr kumimoji="1" lang="zh-CN" altLang="en-US" sz="2800" dirty="0"/>
              <a:t>比較有銷售產品與無銷售產品的通話內容，找出關鍵性話術</a:t>
            </a:r>
            <a:endParaRPr kumimoji="1" lang="zh-TW" altLang="en-US" sz="2800" dirty="0"/>
          </a:p>
          <a:p>
            <a:pPr lvl="1"/>
            <a:r>
              <a:rPr kumimoji="1" lang="zh-TW" altLang="en-US" sz="2600" dirty="0"/>
              <a:t>開戶且有交易</a:t>
            </a:r>
          </a:p>
          <a:p>
            <a:pPr lvl="1"/>
            <a:r>
              <a:rPr kumimoji="1" lang="zh-TW" altLang="en-US" sz="2600" dirty="0"/>
              <a:t>開戶但未交易</a:t>
            </a:r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524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138" y="356235"/>
            <a:ext cx="4687888" cy="1507067"/>
          </a:xfrm>
        </p:spPr>
        <p:txBody>
          <a:bodyPr/>
          <a:lstStyle/>
          <a:p>
            <a:r>
              <a:rPr kumimoji="1" lang="zh-TW" altLang="en-US" dirty="0"/>
              <a:t>聯絡一次就開戶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5783" r="7359" b="7534"/>
          <a:stretch/>
        </p:blipFill>
        <p:spPr>
          <a:xfrm>
            <a:off x="6200094" y="562126"/>
            <a:ext cx="5801256" cy="5974141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273741" y="1396073"/>
            <a:ext cx="1628682" cy="19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開戶文件</a:t>
            </a:r>
            <a:endParaRPr kumimoji="1" lang="en-US" altLang="zh-TW" dirty="0"/>
          </a:p>
          <a:p>
            <a:r>
              <a:rPr kumimoji="1" lang="zh-TW" altLang="en-US" dirty="0"/>
              <a:t>家庭戶</a:t>
            </a:r>
            <a:endParaRPr kumimoji="1" lang="en-US" altLang="zh-TW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72657" y="3235276"/>
            <a:ext cx="5946215" cy="3518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1800" dirty="0"/>
              <a:t>客服資料中有關開戶文件的討論都是寄送事宜，猜測是本來確定要開戶客戶有</a:t>
            </a:r>
            <a:r>
              <a:rPr kumimoji="1" lang="en-US" altLang="zh-TW" sz="1800" dirty="0"/>
              <a:t>call in /</a:t>
            </a:r>
            <a:r>
              <a:rPr kumimoji="1" lang="en-US" altLang="zh-CN" sz="1800" dirty="0"/>
              <a:t>email </a:t>
            </a:r>
            <a:r>
              <a:rPr kumimoji="1" lang="zh-TW" altLang="en-US" sz="1800" dirty="0"/>
              <a:t>問開戶事宜，然後客服</a:t>
            </a:r>
            <a:r>
              <a:rPr kumimoji="1" lang="en-US" altLang="zh-TW" sz="1800" dirty="0"/>
              <a:t>call out </a:t>
            </a:r>
            <a:r>
              <a:rPr kumimoji="1" lang="zh-TW" altLang="en-US" sz="1800" dirty="0"/>
              <a:t>去告知寄送開戶文件的事</a:t>
            </a:r>
            <a:r>
              <a:rPr kumimoji="1" lang="zh-CN" altLang="en-US" sz="1800" dirty="0"/>
              <a:t>（</a:t>
            </a:r>
            <a:r>
              <a:rPr kumimoji="1" lang="zh-TW" altLang="en-US" sz="1800" dirty="0"/>
              <a:t>不是導致開戶的原因</a:t>
            </a:r>
            <a:r>
              <a:rPr kumimoji="1" lang="zh-CN" altLang="en-US" sz="1800" dirty="0"/>
              <a:t>）</a:t>
            </a:r>
            <a:endParaRPr kumimoji="1" lang="en-US" altLang="zh-TW" sz="1800" dirty="0"/>
          </a:p>
          <a:p>
            <a:r>
              <a:rPr kumimoji="1" lang="zh-TW" altLang="en-US" sz="1800" dirty="0"/>
              <a:t>聯絡一次就開戶的客戶群體多為開家庭戶，因為存在連帶關係，已開戶的客戶可能對開戶後的服務或對已購買產品感到滿意，所以客服聯絡一次，客戶就幫自己的家人開戶了（家庭戶開戶成功率高）</a:t>
            </a:r>
          </a:p>
          <a:p>
            <a:r>
              <a:rPr kumimoji="1" lang="zh-TW" altLang="en-US" sz="1800" dirty="0"/>
              <a:t>通話內容多在推</a:t>
            </a:r>
            <a:r>
              <a:rPr kumimoji="1" lang="en-US" altLang="zh-TW" sz="1800" dirty="0"/>
              <a:t>Q1</a:t>
            </a:r>
            <a:r>
              <a:rPr kumimoji="1" lang="zh-CN" altLang="en-US" sz="1800" dirty="0"/>
              <a:t>、</a:t>
            </a:r>
            <a:r>
              <a:rPr kumimoji="1" lang="en-US" altLang="zh-TW" sz="1800" dirty="0"/>
              <a:t>IPO</a:t>
            </a:r>
            <a:r>
              <a:rPr kumimoji="1" lang="zh-CN" altLang="en-US" sz="1800" dirty="0"/>
              <a:t>、</a:t>
            </a:r>
            <a:r>
              <a:rPr kumimoji="1" lang="en-US" altLang="zh-TW" sz="1800" dirty="0"/>
              <a:t>Q3</a:t>
            </a:r>
            <a:r>
              <a:rPr kumimoji="1" lang="zh-CN" altLang="en-US" sz="1800" dirty="0"/>
              <a:t>、</a:t>
            </a:r>
            <a:r>
              <a:rPr kumimoji="1" lang="zh-TW" altLang="en-US" sz="1800" dirty="0"/>
              <a:t>中國債</a:t>
            </a:r>
            <a:r>
              <a:rPr kumimoji="1" lang="zh-CN" altLang="en-US" sz="1800" dirty="0"/>
              <a:t>、</a:t>
            </a:r>
            <a:r>
              <a:rPr kumimoji="1" lang="zh-TW" altLang="en-US" sz="1800" dirty="0"/>
              <a:t>富邦</a:t>
            </a:r>
            <a:r>
              <a:rPr kumimoji="1" lang="zh-CN" altLang="en-US" sz="1800" dirty="0"/>
              <a:t>、</a:t>
            </a:r>
            <a:r>
              <a:rPr kumimoji="1" lang="zh-TW" altLang="en-US" sz="1800" dirty="0"/>
              <a:t>環球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89CA1F1-651E-4FD6-8D37-C1C7D0027D16}"/>
              </a:ext>
            </a:extLst>
          </p:cNvPr>
          <p:cNvSpPr txBox="1">
            <a:spLocks/>
          </p:cNvSpPr>
          <p:nvPr/>
        </p:nvSpPr>
        <p:spPr>
          <a:xfrm>
            <a:off x="4187378" y="956733"/>
            <a:ext cx="1628682" cy="247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中國債</a:t>
            </a:r>
            <a:endParaRPr kumimoji="1" lang="en-US" altLang="zh-TW" dirty="0"/>
          </a:p>
          <a:p>
            <a:r>
              <a:rPr kumimoji="1" lang="zh-TW" altLang="en-US" dirty="0"/>
              <a:t>富邦</a:t>
            </a:r>
            <a:endParaRPr kumimoji="1" lang="en-US" altLang="zh-TW" dirty="0"/>
          </a:p>
          <a:p>
            <a:r>
              <a:rPr kumimoji="1" lang="zh-TW" altLang="en-US" dirty="0"/>
              <a:t>環球</a:t>
            </a:r>
          </a:p>
          <a:p>
            <a:r>
              <a:rPr kumimoji="1" lang="en-US" altLang="zh-TW" dirty="0"/>
              <a:t>Q1</a:t>
            </a:r>
          </a:p>
          <a:p>
            <a:r>
              <a:rPr kumimoji="1" lang="en-US" altLang="zh-TW" dirty="0"/>
              <a:t>IPO</a:t>
            </a:r>
          </a:p>
          <a:p>
            <a:r>
              <a:rPr kumimoji="1" lang="en-US" altLang="zh-TW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159852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6262688" cy="1507067"/>
          </a:xfrm>
        </p:spPr>
        <p:txBody>
          <a:bodyPr/>
          <a:lstStyle/>
          <a:p>
            <a:r>
              <a:rPr kumimoji="1" lang="zh-TW" altLang="en-US" dirty="0"/>
              <a:t>聯絡多次但未開戶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6336" r="7112" b="8443"/>
          <a:stretch/>
        </p:blipFill>
        <p:spPr>
          <a:xfrm>
            <a:off x="6651301" y="931333"/>
            <a:ext cx="5439415" cy="5469467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4213" y="2192866"/>
            <a:ext cx="1510348" cy="1615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沒有</a:t>
            </a:r>
            <a:endParaRPr kumimoji="1" lang="en-US" altLang="zh-TW" dirty="0"/>
          </a:p>
          <a:p>
            <a:r>
              <a:rPr kumimoji="1" lang="zh-TW" altLang="en-US" dirty="0"/>
              <a:t>轉介</a:t>
            </a:r>
            <a:endParaRPr kumimoji="1" lang="en-US" altLang="zh-TW" dirty="0"/>
          </a:p>
          <a:p>
            <a:r>
              <a:rPr kumimoji="1" lang="zh-TW" altLang="en-US" dirty="0"/>
              <a:t>追蹤</a:t>
            </a:r>
            <a:endParaRPr kumimoji="1" lang="en-US" altLang="zh-TW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84212" y="4727169"/>
            <a:ext cx="6155500" cy="1914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含有否定意思的「沒有」、轉介他人、後續追蹤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此些用詞偏向拒絕、推託、拖延意味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從語意上看出較無後續發展可能性</a:t>
            </a:r>
            <a:endParaRPr kumimoji="1" lang="en-US" altLang="zh-TW" dirty="0"/>
          </a:p>
          <a:p>
            <a:r>
              <a:rPr kumimoji="1" lang="zh-TW" altLang="en-US" dirty="0"/>
              <a:t>聊天內容在推環球</a:t>
            </a:r>
            <a:r>
              <a:rPr kumimoji="1" lang="zh-CN" altLang="en-US" dirty="0"/>
              <a:t>、</a:t>
            </a:r>
            <a:r>
              <a:rPr kumimoji="1" lang="zh-TW" altLang="en-US" dirty="0"/>
              <a:t>亞債、台幣、</a:t>
            </a:r>
            <a:r>
              <a:rPr kumimoji="1" lang="en-US" altLang="zh-TW" dirty="0"/>
              <a:t>Q1</a:t>
            </a:r>
            <a:r>
              <a:rPr kumimoji="1" lang="zh-TW" altLang="en-US" dirty="0"/>
              <a:t>、</a:t>
            </a:r>
            <a:r>
              <a:rPr kumimoji="1" lang="en-US" altLang="zh-TW" dirty="0"/>
              <a:t>Q2</a:t>
            </a:r>
            <a:r>
              <a:rPr kumimoji="1" lang="zh-TW" altLang="en-US" dirty="0"/>
              <a:t>、外幣</a:t>
            </a:r>
          </a:p>
          <a:p>
            <a:r>
              <a:rPr kumimoji="1" lang="zh-TW" altLang="en-US" dirty="0"/>
              <a:t>詳細對話內容才能知道未開戶原因</a:t>
            </a:r>
          </a:p>
          <a:p>
            <a:pPr lvl="1"/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5BA4914-185D-492B-99B3-0BCA2EF09912}"/>
              </a:ext>
            </a:extLst>
          </p:cNvPr>
          <p:cNvSpPr txBox="1">
            <a:spLocks/>
          </p:cNvSpPr>
          <p:nvPr/>
        </p:nvSpPr>
        <p:spPr>
          <a:xfrm>
            <a:off x="2305208" y="2192865"/>
            <a:ext cx="1510348" cy="2056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環球</a:t>
            </a:r>
            <a:endParaRPr kumimoji="1" lang="en-US" altLang="zh-TW" dirty="0"/>
          </a:p>
          <a:p>
            <a:r>
              <a:rPr kumimoji="1" lang="zh-CN" altLang="en-US" dirty="0"/>
              <a:t>亞債</a:t>
            </a:r>
            <a:endParaRPr kumimoji="1" lang="en-US" altLang="zh-TW" dirty="0"/>
          </a:p>
          <a:p>
            <a:r>
              <a:rPr kumimoji="1" lang="zh-CN" altLang="en-US" dirty="0"/>
              <a:t>台幣</a:t>
            </a:r>
            <a:endParaRPr kumimoji="1" lang="en-US" altLang="zh-CN" dirty="0"/>
          </a:p>
          <a:p>
            <a:r>
              <a:rPr kumimoji="1" lang="en-US" altLang="zh-TW" dirty="0"/>
              <a:t>Q1</a:t>
            </a:r>
          </a:p>
          <a:p>
            <a:r>
              <a:rPr kumimoji="1" lang="en-US" altLang="zh-TW" dirty="0"/>
              <a:t>Q2</a:t>
            </a:r>
          </a:p>
          <a:p>
            <a:r>
              <a:rPr kumimoji="1" lang="zh-CN" altLang="en-US" dirty="0"/>
              <a:t>外幣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6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TW" altLang="en-US" dirty="0"/>
              <a:t>從「未開戶」到「已開戶」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16070" y="2140768"/>
            <a:ext cx="1617924" cy="279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家庭戶</a:t>
            </a:r>
            <a:endParaRPr kumimoji="1" lang="en-US" altLang="zh-TW" dirty="0"/>
          </a:p>
          <a:p>
            <a:endParaRPr kumimoji="1" lang="en-US" altLang="zh-TW" sz="28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60317" y="2021518"/>
            <a:ext cx="2219063" cy="279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中國債</a:t>
            </a:r>
            <a:endParaRPr kumimoji="1" lang="en-US" altLang="zh-CN" dirty="0"/>
          </a:p>
          <a:p>
            <a:r>
              <a:rPr kumimoji="1" lang="en-US" altLang="zh-TW" dirty="0"/>
              <a:t>IPO</a:t>
            </a:r>
          </a:p>
          <a:p>
            <a:r>
              <a:rPr kumimoji="1" lang="en-US" altLang="zh-TW" dirty="0"/>
              <a:t>Q3</a:t>
            </a:r>
          </a:p>
          <a:p>
            <a:r>
              <a:rPr kumimoji="1" lang="zh-CN" altLang="en-US" dirty="0"/>
              <a:t>環球</a:t>
            </a:r>
            <a:endParaRPr kumimoji="1" lang="en-US" altLang="zh-CN" dirty="0"/>
          </a:p>
          <a:p>
            <a:r>
              <a:rPr kumimoji="1" lang="en-US" altLang="zh-TW" dirty="0"/>
              <a:t>Q1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016070" y="4665134"/>
            <a:ext cx="5436889" cy="2069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家庭戶的連帶關係</a:t>
            </a:r>
            <a:endParaRPr kumimoji="1" lang="en-US" altLang="zh-TW" dirty="0"/>
          </a:p>
          <a:p>
            <a:r>
              <a:rPr kumimoji="1" lang="zh-TW" altLang="en-US" dirty="0"/>
              <a:t>通話內容在推中國債、</a:t>
            </a:r>
            <a:r>
              <a:rPr kumimoji="1" lang="en-US" altLang="zh-TW" dirty="0"/>
              <a:t>IPO</a:t>
            </a:r>
            <a:r>
              <a:rPr kumimoji="1" lang="zh-TW" altLang="en-US" dirty="0"/>
              <a:t>、</a:t>
            </a:r>
            <a:r>
              <a:rPr kumimoji="1" lang="en-US" altLang="zh-TW" dirty="0"/>
              <a:t>Q3</a:t>
            </a:r>
            <a:r>
              <a:rPr kumimoji="1" lang="zh-TW" altLang="en-US" dirty="0"/>
              <a:t>、環球、</a:t>
            </a:r>
            <a:r>
              <a:rPr kumimoji="1" lang="en-US" altLang="zh-TW" dirty="0"/>
              <a:t>Q1</a:t>
            </a:r>
          </a:p>
          <a:p>
            <a:pPr lvl="1"/>
            <a:r>
              <a:rPr kumimoji="1" lang="zh-TW" altLang="en-US" dirty="0"/>
              <a:t>客服積極履行職責</a:t>
            </a:r>
          </a:p>
          <a:p>
            <a:pPr lvl="1"/>
            <a:r>
              <a:rPr kumimoji="1" lang="zh-TW" altLang="en-US" dirty="0"/>
              <a:t>客戶對產品有興趣</a:t>
            </a:r>
          </a:p>
          <a:p>
            <a:endParaRPr kumimoji="1" lang="en-US" altLang="zh-TW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EBB1B5E-E8CC-49F0-A37A-AFCC4EE65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703" y="965200"/>
            <a:ext cx="5537552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0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363" y="302890"/>
            <a:ext cx="8534400" cy="1507067"/>
          </a:xfrm>
        </p:spPr>
        <p:txBody>
          <a:bodyPr/>
          <a:lstStyle/>
          <a:p>
            <a:r>
              <a:rPr lang="zh-TW" altLang="en-US" dirty="0"/>
              <a:t>「未開戶」經聯絡後還是「未開戶」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3761" r="7579" b="9379"/>
          <a:stretch/>
        </p:blipFill>
        <p:spPr>
          <a:xfrm>
            <a:off x="7186612" y="1684138"/>
            <a:ext cx="4802188" cy="5004529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154133" y="1439408"/>
            <a:ext cx="2537183" cy="1905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/>
              <a:t>Line@</a:t>
            </a:r>
            <a:r>
              <a:rPr kumimoji="1" lang="zh-CN" altLang="en-US" sz="1600" dirty="0"/>
              <a:t>留名單送</a:t>
            </a:r>
            <a:r>
              <a:rPr kumimoji="1" lang="en-US" altLang="zh-CN" sz="1600" dirty="0"/>
              <a:t>7-11</a:t>
            </a:r>
            <a:r>
              <a:rPr kumimoji="1" lang="zh-CN" altLang="en-US" sz="1600" dirty="0"/>
              <a:t>咖啡活動相關詞語</a:t>
            </a:r>
            <a:endParaRPr kumimoji="1" lang="en-US" altLang="zh-CN" sz="1600" dirty="0"/>
          </a:p>
          <a:p>
            <a:pPr lvl="1"/>
            <a:r>
              <a:rPr kumimoji="1" lang="zh-CN" altLang="en-US" sz="1400" dirty="0"/>
              <a:t>咖啡 </a:t>
            </a:r>
            <a:endParaRPr kumimoji="1" lang="en-US" altLang="zh-CN" sz="1400" dirty="0"/>
          </a:p>
          <a:p>
            <a:pPr lvl="1"/>
            <a:r>
              <a:rPr kumimoji="1" lang="en-US" altLang="zh-TW" sz="1400" dirty="0"/>
              <a:t>711</a:t>
            </a:r>
          </a:p>
          <a:p>
            <a:pPr lvl="1"/>
            <a:r>
              <a:rPr kumimoji="1" lang="zh-CN" altLang="en-US" sz="1400" dirty="0"/>
              <a:t>留名單</a:t>
            </a:r>
            <a:endParaRPr kumimoji="1" lang="en-US" altLang="zh-CN" sz="14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691316" y="1376341"/>
            <a:ext cx="1951412" cy="2630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1600" dirty="0"/>
              <a:t>亞債</a:t>
            </a:r>
            <a:endParaRPr kumimoji="1" lang="en-US" altLang="zh-TW" sz="1600" dirty="0"/>
          </a:p>
          <a:p>
            <a:r>
              <a:rPr kumimoji="1" lang="zh-TW" altLang="en-US" sz="1600" dirty="0"/>
              <a:t>基金</a:t>
            </a:r>
            <a:endParaRPr kumimoji="1" lang="en-US" altLang="zh-TW" sz="1600" dirty="0"/>
          </a:p>
          <a:p>
            <a:r>
              <a:rPr kumimoji="1" lang="zh-TW" altLang="en-US" sz="1600" dirty="0"/>
              <a:t>金融債</a:t>
            </a:r>
            <a:endParaRPr kumimoji="1" lang="en-US" altLang="zh-TW" sz="1600" dirty="0"/>
          </a:p>
          <a:p>
            <a:r>
              <a:rPr kumimoji="1" lang="zh-TW" altLang="en-US" sz="1600" dirty="0"/>
              <a:t>台幣</a:t>
            </a:r>
            <a:r>
              <a:rPr kumimoji="1" lang="en-US" altLang="zh-TW" sz="1600" dirty="0"/>
              <a:t>/</a:t>
            </a:r>
            <a:r>
              <a:rPr kumimoji="1" lang="zh-TW" altLang="en-US" sz="1600" dirty="0"/>
              <a:t>美金</a:t>
            </a:r>
            <a:endParaRPr kumimoji="1" lang="en-US" altLang="zh-TW" sz="1600" dirty="0"/>
          </a:p>
          <a:p>
            <a:r>
              <a:rPr kumimoji="1" lang="zh-TW" altLang="en-US" sz="1600" dirty="0"/>
              <a:t>華南</a:t>
            </a:r>
            <a:r>
              <a:rPr kumimoji="1" lang="en-US" altLang="zh-TW" sz="1600" dirty="0"/>
              <a:t>/</a:t>
            </a:r>
            <a:r>
              <a:rPr kumimoji="1" lang="zh-TW" altLang="en-US" sz="1600" dirty="0"/>
              <a:t>永豐</a:t>
            </a:r>
            <a:endParaRPr kumimoji="1" lang="en-US" altLang="zh-TW" sz="1600" dirty="0"/>
          </a:p>
          <a:p>
            <a:endParaRPr kumimoji="1" lang="en-US" altLang="zh-TW" sz="16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5324" y="3236785"/>
            <a:ext cx="6351288" cy="364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LINE</a:t>
            </a:r>
            <a:r>
              <a:rPr kumimoji="1" lang="zh-CN" altLang="en-US" dirty="0"/>
              <a:t>活動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未開戶的人大多參與了</a:t>
            </a:r>
            <a:r>
              <a:rPr kumimoji="1" lang="en-US" altLang="zh-TW" dirty="0"/>
              <a:t>line</a:t>
            </a:r>
            <a:r>
              <a:rPr kumimoji="1" lang="zh-TW" altLang="en-US" dirty="0"/>
              <a:t>活動，因為有福利所以參與。也就是說，</a:t>
            </a:r>
            <a:r>
              <a:rPr kumimoji="1" lang="en-US" altLang="zh-TW" dirty="0"/>
              <a:t>line</a:t>
            </a:r>
            <a:r>
              <a:rPr kumimoji="1" lang="zh-TW" altLang="en-US" dirty="0"/>
              <a:t>活動並沒能讓全部人開戶，這也是正常的。但因為剛剛開戶的客群裡，我們未能看到他們與</a:t>
            </a:r>
            <a:r>
              <a:rPr kumimoji="1" lang="en-US" altLang="zh-TW" dirty="0"/>
              <a:t>line</a:t>
            </a:r>
            <a:r>
              <a:rPr kumimoji="1" lang="zh-TW" altLang="en-US" dirty="0"/>
              <a:t>活動有明顯的關係，因此我們認為</a:t>
            </a:r>
            <a:r>
              <a:rPr kumimoji="1" lang="zh-TW" altLang="en-US" b="1" u="sng" dirty="0"/>
              <a:t>舉辦</a:t>
            </a:r>
            <a:r>
              <a:rPr kumimoji="1" lang="en-US" altLang="zh-TW" b="1" u="sng" dirty="0"/>
              <a:t>line</a:t>
            </a:r>
            <a:r>
              <a:rPr kumimoji="1" lang="zh-TW" altLang="en-US" b="1" u="sng" dirty="0"/>
              <a:t>活動吸引客戶的成效不顯著</a:t>
            </a:r>
            <a:r>
              <a:rPr kumimoji="1" lang="zh-TW" altLang="en-US" dirty="0"/>
              <a:t>，也許應該改變活動方式或者不再舉辦類似的活動，減少活動成本的支出。</a:t>
            </a:r>
          </a:p>
          <a:p>
            <a:pPr lvl="1"/>
            <a:r>
              <a:rPr kumimoji="1" lang="zh-TW" altLang="en-US" dirty="0"/>
              <a:t>使用</a:t>
            </a:r>
            <a:r>
              <a:rPr kumimoji="1" lang="en-US" altLang="zh-TW" b="1" u="sng" dirty="0"/>
              <a:t>line</a:t>
            </a:r>
            <a:r>
              <a:rPr kumimoji="1" lang="zh-TW" altLang="en-US" b="1" u="sng" dirty="0"/>
              <a:t>的通訊方式可能太深入客戶</a:t>
            </a:r>
            <a:r>
              <a:rPr kumimoji="1" lang="zh-TW" altLang="en-US" dirty="0"/>
              <a:t>，把客戶逼太緊反而造成反效果</a:t>
            </a:r>
            <a:endParaRPr kumimoji="1" lang="en-US" altLang="zh-TW" dirty="0"/>
          </a:p>
          <a:p>
            <a:r>
              <a:rPr kumimoji="1" lang="zh-CN" altLang="en-US" dirty="0"/>
              <a:t>產品層面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在未開戶階段若推薦相關產品</a:t>
            </a:r>
            <a:r>
              <a:rPr kumimoji="1" lang="zh-CN" altLang="en-US" dirty="0"/>
              <a:t>也許</a:t>
            </a:r>
            <a:r>
              <a:rPr kumimoji="1" lang="zh-TW" altLang="en-US" dirty="0"/>
              <a:t>會讓客戶覺得反感，且企圖太明顯，會讓客戶退縮心理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又或者是未開戶客群對</a:t>
            </a:r>
            <a:r>
              <a:rPr kumimoji="1" lang="zh-TW" altLang="en-US" dirty="0"/>
              <a:t>亞債</a:t>
            </a:r>
            <a:r>
              <a:rPr kumimoji="1" lang="zh-CN" altLang="en-US" dirty="0"/>
              <a:t>、</a:t>
            </a:r>
            <a:r>
              <a:rPr kumimoji="1" lang="zh-TW" altLang="en-US" dirty="0"/>
              <a:t>基金</a:t>
            </a:r>
            <a:r>
              <a:rPr kumimoji="1" lang="zh-CN" altLang="en-US" dirty="0"/>
              <a:t>、</a:t>
            </a:r>
            <a:r>
              <a:rPr kumimoji="1" lang="zh-TW" altLang="en-US" dirty="0"/>
              <a:t>金融債</a:t>
            </a:r>
            <a:r>
              <a:rPr kumimoji="1" lang="zh-CN" altLang="en-US" dirty="0"/>
              <a:t>、</a:t>
            </a:r>
            <a:r>
              <a:rPr kumimoji="1" lang="zh-TW" altLang="en-US" dirty="0"/>
              <a:t>台幣</a:t>
            </a:r>
            <a:r>
              <a:rPr kumimoji="1" lang="en-US" altLang="zh-TW" dirty="0"/>
              <a:t>/</a:t>
            </a:r>
            <a:r>
              <a:rPr kumimoji="1" lang="zh-TW" altLang="en-US" dirty="0"/>
              <a:t>美金</a:t>
            </a:r>
            <a:r>
              <a:rPr kumimoji="1" lang="zh-CN" altLang="en-US" dirty="0"/>
              <a:t>、</a:t>
            </a:r>
            <a:r>
              <a:rPr kumimoji="1" lang="zh-TW" altLang="en-US" dirty="0"/>
              <a:t>華南</a:t>
            </a:r>
            <a:r>
              <a:rPr kumimoji="1" lang="en-US" altLang="zh-TW" dirty="0"/>
              <a:t>/</a:t>
            </a:r>
            <a:r>
              <a:rPr kumimoji="1" lang="zh-TW" altLang="en-US" dirty="0"/>
              <a:t>永豐</a:t>
            </a:r>
            <a:r>
              <a:rPr kumimoji="1" lang="zh-CN" altLang="en-US" dirty="0"/>
              <a:t>產品不感興趣</a:t>
            </a:r>
            <a:r>
              <a:rPr kumimoji="1" lang="zh-TW" altLang="en-US" dirty="0"/>
              <a:t>，可嘗試推薦其他產品</a:t>
            </a:r>
          </a:p>
        </p:txBody>
      </p:sp>
    </p:spTree>
    <p:extLst>
      <p:ext uri="{BB962C8B-B14F-4D97-AF65-F5344CB8AC3E}">
        <p14:creationId xmlns:p14="http://schemas.microsoft.com/office/powerpoint/2010/main" val="99590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TW" altLang="en-US" dirty="0"/>
              <a:t>開戶且有交易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" t="5385" r="7112" b="8926"/>
          <a:stretch/>
        </p:blipFill>
        <p:spPr>
          <a:xfrm>
            <a:off x="6448299" y="693929"/>
            <a:ext cx="5540625" cy="5571067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29919" y="1935319"/>
            <a:ext cx="6360055" cy="1991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買</a:t>
            </a:r>
            <a:endParaRPr kumimoji="1" lang="en-US" altLang="zh-TW" dirty="0"/>
          </a:p>
          <a:p>
            <a:r>
              <a:rPr kumimoji="1" lang="zh-TW" altLang="en-US" dirty="0"/>
              <a:t>扣款</a:t>
            </a:r>
            <a:endParaRPr kumimoji="1" lang="en-US" altLang="zh-TW" dirty="0"/>
          </a:p>
          <a:p>
            <a:r>
              <a:rPr kumimoji="1" lang="zh-TW" altLang="en-US" dirty="0"/>
              <a:t>家庭戶</a:t>
            </a:r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29919" y="3738185"/>
            <a:ext cx="5530322" cy="232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「買」、扣款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表明有明確交易動作，此類詞為有後續交易之指標文字</a:t>
            </a:r>
            <a:endParaRPr kumimoji="1" lang="en-US" altLang="zh-TW" dirty="0"/>
          </a:p>
          <a:p>
            <a:r>
              <a:rPr kumimoji="1" lang="zh-TW" altLang="en-US" dirty="0"/>
              <a:t>家庭戶有可能是經由親戚推薦的產品而開戶的，因此開完戶會購買親戚推薦的產品（家庭戶影響力大）</a:t>
            </a:r>
          </a:p>
          <a:p>
            <a:r>
              <a:rPr kumimoji="1" lang="zh-TW" altLang="en-US" dirty="0"/>
              <a:t>中國債、人民幣、環球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IPO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此類皆為金融商品，由此也可推測客戶對何類產品較感興趣</a:t>
            </a:r>
            <a:endParaRPr kumimoji="1" lang="en-US" altLang="zh-TW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624790" y="1935319"/>
            <a:ext cx="6360055" cy="1443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中國債</a:t>
            </a:r>
            <a:endParaRPr kumimoji="1" lang="en-US" altLang="zh-TW" dirty="0"/>
          </a:p>
          <a:p>
            <a:r>
              <a:rPr kumimoji="1" lang="zh-TW" altLang="en-US" dirty="0"/>
              <a:t>人民幣</a:t>
            </a:r>
            <a:endParaRPr kumimoji="1" lang="en-US" altLang="zh-TW" dirty="0"/>
          </a:p>
          <a:p>
            <a:r>
              <a:rPr kumimoji="1" lang="zh-TW" altLang="en-US" dirty="0"/>
              <a:t>環球</a:t>
            </a:r>
            <a:endParaRPr kumimoji="1" lang="en-US" altLang="zh-TW" dirty="0"/>
          </a:p>
          <a:p>
            <a:r>
              <a:rPr kumimoji="1" lang="en-US" altLang="zh-TW" dirty="0"/>
              <a:t>IPO</a:t>
            </a:r>
          </a:p>
        </p:txBody>
      </p:sp>
    </p:spTree>
    <p:extLst>
      <p:ext uri="{BB962C8B-B14F-4D97-AF65-F5344CB8AC3E}">
        <p14:creationId xmlns:p14="http://schemas.microsoft.com/office/powerpoint/2010/main" val="65364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91548"/>
            <a:ext cx="9422956" cy="95415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資料介紹（</a:t>
            </a:r>
            <a:r>
              <a:rPr lang="en-US" altLang="zh-CN" b="1" dirty="0"/>
              <a:t>2018</a:t>
            </a:r>
            <a:r>
              <a:rPr lang="zh-CN" altLang="en-US" b="1" dirty="0"/>
              <a:t>年</a:t>
            </a:r>
            <a:r>
              <a:rPr lang="en-US" altLang="zh-CN" b="1" dirty="0"/>
              <a:t>1000</a:t>
            </a:r>
            <a:r>
              <a:rPr lang="zh-CN" altLang="en-US" b="1" dirty="0"/>
              <a:t>筆通話記錄）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E5FACD-1CFC-4B2D-8E1F-55CD72D5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1683808"/>
            <a:ext cx="10111755" cy="35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9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TW" altLang="en-US" dirty="0"/>
              <a:t>開戶但未交易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4" t="5198" r="7091" b="8932"/>
          <a:stretch/>
        </p:blipFill>
        <p:spPr>
          <a:xfrm>
            <a:off x="6442442" y="880534"/>
            <a:ext cx="5552339" cy="5664200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3884587" y="2130821"/>
            <a:ext cx="1370499" cy="1197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開戶</a:t>
            </a:r>
            <a:endParaRPr kumimoji="1" lang="en-US" altLang="zh-TW" dirty="0"/>
          </a:p>
          <a:p>
            <a:r>
              <a:rPr kumimoji="1" lang="zh-TW" altLang="en-US" dirty="0"/>
              <a:t>無庫存</a:t>
            </a:r>
            <a:endParaRPr kumimoji="1" lang="en-US" altLang="zh-TW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4211" y="2054014"/>
            <a:ext cx="1353206" cy="1744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推說</a:t>
            </a:r>
            <a:endParaRPr kumimoji="1" lang="en-US" altLang="zh-TW" dirty="0"/>
          </a:p>
          <a:p>
            <a:r>
              <a:rPr kumimoji="1" lang="zh-TW" altLang="en-US" dirty="0"/>
              <a:t>再看</a:t>
            </a:r>
            <a:endParaRPr kumimoji="1" lang="en-US" altLang="zh-TW" dirty="0"/>
          </a:p>
          <a:p>
            <a:r>
              <a:rPr kumimoji="1" lang="zh-TW" altLang="en-US" dirty="0"/>
              <a:t>看看</a:t>
            </a:r>
            <a:endParaRPr kumimoji="1" lang="en-US" altLang="zh-TW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84211" y="4206240"/>
            <a:ext cx="5565981" cy="233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推說、再看、看看、看到、沒有、目前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此類語句皆表達推託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客戶對產品不感興趣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對業務員的推銷方式感到不滿</a:t>
            </a:r>
            <a:endParaRPr kumimoji="1" lang="en-US" altLang="zh-TW" dirty="0"/>
          </a:p>
          <a:p>
            <a:r>
              <a:rPr kumimoji="1" lang="zh-TW" altLang="en-US" dirty="0"/>
              <a:t>開戶、無庫存</a:t>
            </a:r>
            <a:r>
              <a:rPr kumimoji="1" lang="en-US" altLang="zh-TW" dirty="0"/>
              <a:t>	</a:t>
            </a:r>
          </a:p>
          <a:p>
            <a:pPr lvl="1"/>
            <a:r>
              <a:rPr kumimoji="1" lang="zh-TW" altLang="en-US" dirty="0"/>
              <a:t>可知客戶已開戶但因庫存問題而未有進一步之交易動作</a:t>
            </a:r>
            <a:endParaRPr kumimoji="1" lang="en-US" altLang="zh-TW" dirty="0"/>
          </a:p>
          <a:p>
            <a:pPr lvl="1"/>
            <a:r>
              <a:rPr lang="zh-CN" altLang="en-US" dirty="0"/>
              <a:t>做好產品倉儲，購買慾望是一時的。</a:t>
            </a:r>
            <a:r>
              <a:rPr lang="zh-TW" altLang="en-US" dirty="0"/>
              <a:t>過段時間</a:t>
            </a:r>
            <a:r>
              <a:rPr lang="zh-CN" altLang="en-US" dirty="0"/>
              <a:t>也許就</a:t>
            </a:r>
            <a:r>
              <a:rPr lang="zh-TW" altLang="en-US" dirty="0"/>
              <a:t>沒有購買慾望了</a:t>
            </a:r>
            <a:r>
              <a:rPr lang="zh-CN" altLang="en-US" dirty="0"/>
              <a:t>。</a:t>
            </a:r>
            <a:endParaRPr kumimoji="1" lang="en-US" altLang="zh-TW" dirty="0"/>
          </a:p>
          <a:p>
            <a:r>
              <a:rPr kumimoji="1" lang="zh-TW" altLang="en-US" dirty="0"/>
              <a:t>聊天內容在推環球、</a:t>
            </a:r>
            <a:r>
              <a:rPr kumimoji="1" lang="en-US" altLang="zh-TW" dirty="0"/>
              <a:t>Q1</a:t>
            </a:r>
            <a:r>
              <a:rPr kumimoji="1" lang="zh-TW" altLang="en-US" dirty="0"/>
              <a:t>、</a:t>
            </a:r>
            <a:r>
              <a:rPr kumimoji="1" lang="en-US" altLang="zh-TW" dirty="0"/>
              <a:t>Q3</a:t>
            </a:r>
            <a:r>
              <a:rPr kumimoji="1" lang="zh-TW" altLang="en-US" dirty="0"/>
              <a:t>、</a:t>
            </a:r>
            <a:r>
              <a:rPr kumimoji="1" lang="en-US" altLang="zh-TW" dirty="0"/>
              <a:t>IPO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229667" y="2003568"/>
            <a:ext cx="1353206" cy="1763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看到</a:t>
            </a:r>
            <a:endParaRPr kumimoji="1" lang="en-US" altLang="zh-TW" dirty="0"/>
          </a:p>
          <a:p>
            <a:r>
              <a:rPr kumimoji="1" lang="zh-TW" altLang="en-US" dirty="0"/>
              <a:t>沒有</a:t>
            </a:r>
            <a:endParaRPr kumimoji="1" lang="en-US" altLang="zh-TW" dirty="0"/>
          </a:p>
          <a:p>
            <a:r>
              <a:rPr kumimoji="1" lang="zh-TW" altLang="en-US" dirty="0"/>
              <a:t>目前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739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951" y="2332383"/>
            <a:ext cx="8565805" cy="1205948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/>
              <a:t>Thank you</a:t>
            </a:r>
            <a:r>
              <a:rPr lang="zh-CN" altLang="en-US" sz="6000" b="1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62465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483" y="2184400"/>
            <a:ext cx="6925917" cy="10850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資 料 的 初 步 探 索</a:t>
            </a:r>
          </a:p>
        </p:txBody>
      </p:sp>
    </p:spTree>
    <p:extLst>
      <p:ext uri="{BB962C8B-B14F-4D97-AF65-F5344CB8AC3E}">
        <p14:creationId xmlns:p14="http://schemas.microsoft.com/office/powerpoint/2010/main" val="16109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431" y="386378"/>
            <a:ext cx="8565805" cy="941909"/>
          </a:xfrm>
        </p:spPr>
        <p:txBody>
          <a:bodyPr>
            <a:normAutofit/>
          </a:bodyPr>
          <a:lstStyle/>
          <a:p>
            <a:r>
              <a:rPr lang="zh-TW" altLang="en-US" dirty="0"/>
              <a:t>客服與每位客戶</a:t>
            </a:r>
            <a:r>
              <a:rPr lang="zh-TW" altLang="zh-CN" dirty="0"/>
              <a:t>聯絡</a:t>
            </a:r>
            <a:r>
              <a:rPr lang="zh-TW" altLang="en-US" dirty="0"/>
              <a:t>的次數</a:t>
            </a:r>
            <a:endParaRPr lang="zh-CN" altLang="en-US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9BB65D4-4FCC-4973-BA7B-A80E398DB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47" y="1824474"/>
            <a:ext cx="4849233" cy="4258826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350</a:t>
            </a:r>
            <a:r>
              <a:rPr lang="zh-TW" altLang="zh-CN" sz="1400" dirty="0"/>
              <a:t>位客戶接到</a:t>
            </a:r>
            <a:r>
              <a:rPr lang="en-US" altLang="zh-CN" sz="1400" dirty="0"/>
              <a:t>1</a:t>
            </a:r>
            <a:r>
              <a:rPr lang="zh-TW" altLang="zh-CN" sz="1400" dirty="0"/>
              <a:t>次電話</a:t>
            </a:r>
            <a:endParaRPr lang="zh-CN" altLang="zh-CN" sz="1400" dirty="0"/>
          </a:p>
          <a:p>
            <a:r>
              <a:rPr lang="en-US" altLang="zh-CN" sz="1400" dirty="0"/>
              <a:t>123</a:t>
            </a:r>
            <a:r>
              <a:rPr lang="zh-TW" altLang="zh-CN" sz="1400" dirty="0"/>
              <a:t>位客戶接到</a:t>
            </a:r>
            <a:r>
              <a:rPr lang="en-US" altLang="zh-CN" sz="1400" dirty="0"/>
              <a:t>2</a:t>
            </a:r>
            <a:r>
              <a:rPr lang="zh-TW" altLang="zh-CN" sz="1400" dirty="0"/>
              <a:t>次電話</a:t>
            </a:r>
            <a:endParaRPr lang="zh-CN" altLang="zh-CN" sz="1400" dirty="0"/>
          </a:p>
          <a:p>
            <a:r>
              <a:rPr lang="en-US" altLang="zh-CN" sz="1400" dirty="0"/>
              <a:t>50</a:t>
            </a:r>
            <a:r>
              <a:rPr lang="zh-TW" altLang="zh-CN" sz="1400" dirty="0"/>
              <a:t>位客戶接到</a:t>
            </a:r>
            <a:r>
              <a:rPr lang="en-US" altLang="zh-CN" sz="1400" dirty="0"/>
              <a:t>3</a:t>
            </a:r>
            <a:r>
              <a:rPr lang="zh-TW" altLang="zh-CN" sz="1400" dirty="0"/>
              <a:t>次電話</a:t>
            </a:r>
            <a:endParaRPr lang="zh-CN" altLang="zh-CN" sz="1400" dirty="0"/>
          </a:p>
          <a:p>
            <a:r>
              <a:rPr lang="en-US" altLang="zh-CN" sz="1400" dirty="0"/>
              <a:t>20</a:t>
            </a:r>
            <a:r>
              <a:rPr lang="zh-TW" altLang="zh-CN" sz="1400" dirty="0"/>
              <a:t>位客戶接到</a:t>
            </a:r>
            <a:r>
              <a:rPr lang="en-US" altLang="zh-CN" sz="1400" dirty="0"/>
              <a:t>4</a:t>
            </a:r>
            <a:r>
              <a:rPr lang="zh-TW" altLang="zh-CN" sz="1400" dirty="0"/>
              <a:t>次電話</a:t>
            </a:r>
            <a:endParaRPr lang="zh-CN" altLang="zh-CN" sz="1400" dirty="0"/>
          </a:p>
          <a:p>
            <a:r>
              <a:rPr lang="en-US" altLang="zh-CN" sz="1400" dirty="0"/>
              <a:t>15</a:t>
            </a:r>
            <a:r>
              <a:rPr lang="zh-TW" altLang="zh-CN" sz="1400" dirty="0"/>
              <a:t>位客戶接到</a:t>
            </a:r>
            <a:r>
              <a:rPr lang="en-US" altLang="zh-CN" sz="1400" dirty="0"/>
              <a:t>5</a:t>
            </a:r>
            <a:r>
              <a:rPr lang="zh-TW" altLang="zh-CN" sz="1400" dirty="0"/>
              <a:t>次電話</a:t>
            </a:r>
            <a:endParaRPr lang="zh-CN" altLang="zh-CN" sz="1400" dirty="0"/>
          </a:p>
          <a:p>
            <a:r>
              <a:rPr lang="en-US" altLang="zh-CN" sz="1400" dirty="0"/>
              <a:t>8</a:t>
            </a:r>
            <a:r>
              <a:rPr lang="zh-TW" altLang="zh-CN" sz="1400" dirty="0"/>
              <a:t>位客戶接到</a:t>
            </a:r>
            <a:r>
              <a:rPr lang="en-US" altLang="zh-CN" sz="1400" dirty="0"/>
              <a:t>6</a:t>
            </a:r>
            <a:r>
              <a:rPr lang="zh-TW" altLang="zh-CN" sz="1400" dirty="0"/>
              <a:t>次電話</a:t>
            </a:r>
            <a:endParaRPr lang="zh-CN" altLang="zh-CN" sz="1400" dirty="0"/>
          </a:p>
          <a:p>
            <a:r>
              <a:rPr lang="en-US" altLang="zh-CN" sz="1400" dirty="0"/>
              <a:t>4</a:t>
            </a:r>
            <a:r>
              <a:rPr lang="zh-TW" altLang="zh-CN" sz="1400" dirty="0"/>
              <a:t>位客戶接到</a:t>
            </a:r>
            <a:r>
              <a:rPr lang="en-US" altLang="zh-CN" sz="1400" dirty="0"/>
              <a:t>7</a:t>
            </a:r>
            <a:r>
              <a:rPr lang="zh-TW" altLang="zh-CN" sz="1400" dirty="0"/>
              <a:t>次電話</a:t>
            </a:r>
            <a:endParaRPr lang="zh-CN" altLang="zh-CN" sz="1400" dirty="0"/>
          </a:p>
          <a:p>
            <a:r>
              <a:rPr lang="en-US" altLang="zh-CN" sz="1400" dirty="0"/>
              <a:t>1</a:t>
            </a:r>
            <a:r>
              <a:rPr lang="zh-TW" altLang="zh-CN" sz="1400" dirty="0"/>
              <a:t>位客戶接到</a:t>
            </a:r>
            <a:r>
              <a:rPr lang="en-US" altLang="zh-CN" sz="1400" dirty="0"/>
              <a:t>8</a:t>
            </a:r>
            <a:r>
              <a:rPr lang="zh-TW" altLang="zh-CN" sz="1400" dirty="0"/>
              <a:t>次電話</a:t>
            </a:r>
            <a:endParaRPr lang="zh-CN" altLang="zh-CN" sz="1400" dirty="0"/>
          </a:p>
          <a:p>
            <a:r>
              <a:rPr lang="en-US" altLang="zh-CN" sz="1400" dirty="0"/>
              <a:t>1</a:t>
            </a:r>
            <a:r>
              <a:rPr lang="zh-TW" altLang="zh-CN" sz="1400" dirty="0"/>
              <a:t>位客戶接到</a:t>
            </a:r>
            <a:r>
              <a:rPr lang="en-US" altLang="zh-CN" sz="1400" dirty="0"/>
              <a:t>14</a:t>
            </a:r>
            <a:r>
              <a:rPr lang="zh-TW" altLang="zh-CN" sz="1400" dirty="0"/>
              <a:t>次電話</a:t>
            </a:r>
            <a:endParaRPr lang="zh-CN" altLang="zh-CN" sz="1400" dirty="0"/>
          </a:p>
          <a:p>
            <a:endParaRPr lang="en-US" altLang="zh-TW" sz="1400" b="1" dirty="0">
              <a:solidFill>
                <a:schemeClr val="tx1"/>
              </a:solidFill>
            </a:endParaRPr>
          </a:p>
          <a:p>
            <a:r>
              <a:rPr lang="zh-TW" altLang="en-US" sz="2000" b="1" dirty="0">
                <a:solidFill>
                  <a:schemeClr val="tx1"/>
                </a:solidFill>
              </a:rPr>
              <a:t>絕大多數客戶一年裡接電話次數為</a:t>
            </a:r>
            <a:r>
              <a:rPr lang="en-US" altLang="zh-TW" sz="2000" b="1" dirty="0">
                <a:solidFill>
                  <a:schemeClr val="tx1"/>
                </a:solidFill>
              </a:rPr>
              <a:t>1-2</a:t>
            </a:r>
            <a:r>
              <a:rPr lang="zh-TW" altLang="en-US" sz="2000" b="1" dirty="0">
                <a:solidFill>
                  <a:schemeClr val="tx1"/>
                </a:solidFill>
              </a:rPr>
              <a:t>次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2A8BB2-6651-4B2E-9938-04A33583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553" y="1824474"/>
            <a:ext cx="6186936" cy="41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8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1" y="325966"/>
            <a:ext cx="9746721" cy="1134534"/>
          </a:xfrm>
        </p:spPr>
        <p:txBody>
          <a:bodyPr/>
          <a:lstStyle/>
          <a:p>
            <a:r>
              <a:rPr kumimoji="1" lang="zh-TW" altLang="en-US" dirty="0"/>
              <a:t>通話內容共現圖</a:t>
            </a:r>
            <a:r>
              <a:rPr kumimoji="1" lang="en-US" altLang="zh-TW" dirty="0"/>
              <a:t>(</a:t>
            </a:r>
            <a:r>
              <a:rPr kumimoji="1" lang="zh-TW" altLang="en-US" dirty="0"/>
              <a:t>通話</a:t>
            </a:r>
            <a:r>
              <a:rPr kumimoji="1" lang="en-US" altLang="zh-TW" dirty="0"/>
              <a:t>1-2</a:t>
            </a:r>
            <a:r>
              <a:rPr kumimoji="1" lang="zh-TW" altLang="en-US" dirty="0"/>
              <a:t>次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291" y="1247775"/>
            <a:ext cx="8534400" cy="5397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內容分析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altLang="zh-TW" sz="1600" dirty="0"/>
              <a:t>LINE</a:t>
            </a:r>
            <a:r>
              <a:rPr lang="zh-TW" altLang="en-US" sz="1600" dirty="0"/>
              <a:t>留資料送咖啡的促銷活動 </a:t>
            </a:r>
          </a:p>
          <a:p>
            <a:r>
              <a:rPr lang="zh-TW" altLang="en-US" sz="1600" dirty="0"/>
              <a:t>寄送退休專刊</a:t>
            </a:r>
          </a:p>
          <a:p>
            <a:r>
              <a:rPr lang="zh-TW" altLang="en-US" sz="1600" dirty="0"/>
              <a:t>追蹤電子商務</a:t>
            </a:r>
            <a:r>
              <a:rPr lang="en-US" altLang="zh-TW" sz="1600" dirty="0"/>
              <a:t>(EC)</a:t>
            </a:r>
            <a:r>
              <a:rPr lang="zh-TW" altLang="en-US" sz="1600" dirty="0"/>
              <a:t>事宜</a:t>
            </a:r>
          </a:p>
          <a:p>
            <a:r>
              <a:rPr lang="zh-TW" altLang="en-US" sz="1600" dirty="0"/>
              <a:t>想開戶買基金 </a:t>
            </a:r>
          </a:p>
          <a:p>
            <a:r>
              <a:rPr lang="zh-TW" altLang="en-US" sz="1600" dirty="0"/>
              <a:t>客服在推</a:t>
            </a:r>
            <a:r>
              <a:rPr lang="en-US" altLang="zh-TW" sz="1600" dirty="0"/>
              <a:t>Q1</a:t>
            </a:r>
            <a:r>
              <a:rPr lang="zh-TW" altLang="en-US" sz="1600" dirty="0"/>
              <a:t>、推</a:t>
            </a:r>
            <a:r>
              <a:rPr lang="en-US" altLang="zh-TW" sz="1600" dirty="0"/>
              <a:t>IPO</a:t>
            </a:r>
            <a:r>
              <a:rPr lang="zh-TW" altLang="en-US" sz="1600" dirty="0"/>
              <a:t>、推外幣</a:t>
            </a:r>
            <a:endParaRPr lang="en-US" altLang="zh-TW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想法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sz="1600" dirty="0"/>
              <a:t>通話</a:t>
            </a:r>
            <a:r>
              <a:rPr lang="en-US" altLang="zh-TW" sz="1600" dirty="0"/>
              <a:t>1-2</a:t>
            </a:r>
            <a:r>
              <a:rPr lang="zh-TW" altLang="en-US" sz="1600" dirty="0"/>
              <a:t>次不乏有提到開戶的客戶，可以了解後續的開戶情況</a:t>
            </a:r>
          </a:p>
          <a:p>
            <a:pPr marL="0" indent="0">
              <a:buNone/>
            </a:pPr>
            <a:r>
              <a:rPr lang="en-US" altLang="zh-TW" sz="1600" dirty="0"/>
              <a:t>(</a:t>
            </a:r>
            <a:r>
              <a:rPr lang="zh-TW" altLang="en-US" sz="1600" dirty="0"/>
              <a:t>評估</a:t>
            </a:r>
            <a:r>
              <a:rPr lang="en-US" altLang="zh-TW" sz="1600" dirty="0"/>
              <a:t>call out</a:t>
            </a:r>
            <a:r>
              <a:rPr lang="zh-TW" altLang="en-US" sz="1600" dirty="0"/>
              <a:t>次數較小和開戶成功之間的關係</a:t>
            </a:r>
            <a:r>
              <a:rPr lang="en-US" altLang="zh-TW" sz="1600" dirty="0"/>
              <a:t>)</a:t>
            </a:r>
            <a:endParaRPr lang="zh-TW" altLang="en-US" sz="1600" dirty="0"/>
          </a:p>
          <a:p>
            <a:r>
              <a:rPr lang="zh-CN" altLang="en-US" sz="1600" dirty="0"/>
              <a:t>客服在</a:t>
            </a:r>
            <a:r>
              <a:rPr lang="en-US" altLang="zh-TW" sz="1600" dirty="0"/>
              <a:t>LINE</a:t>
            </a:r>
            <a:r>
              <a:rPr lang="zh-TW" altLang="en-US" sz="1600" dirty="0"/>
              <a:t>活動期間</a:t>
            </a:r>
            <a:r>
              <a:rPr lang="zh-CN" altLang="en-US" sz="1600" dirty="0"/>
              <a:t>頻繁</a:t>
            </a:r>
            <a:r>
              <a:rPr lang="en-US" altLang="zh-CN" sz="1600" dirty="0"/>
              <a:t>call out</a:t>
            </a:r>
            <a:r>
              <a:rPr lang="zh-TW" altLang="en-US" sz="1600" dirty="0"/>
              <a:t>，大部分通話沒有進行後續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聯繫</a:t>
            </a:r>
            <a:r>
              <a:rPr lang="en-US" altLang="zh-TW" sz="1600" dirty="0"/>
              <a:t>(</a:t>
            </a:r>
            <a:r>
              <a:rPr lang="zh-CN" altLang="en-US" sz="1600" dirty="0"/>
              <a:t>活動不成功</a:t>
            </a:r>
            <a:r>
              <a:rPr lang="en-US" altLang="zh-CN" sz="1600" dirty="0"/>
              <a:t>/</a:t>
            </a:r>
            <a:r>
              <a:rPr lang="zh-TW" altLang="en-US" sz="1600" dirty="0"/>
              <a:t>增加活動與產品銷售的聯繫</a:t>
            </a:r>
            <a:r>
              <a:rPr lang="en-US" altLang="zh-TW" sz="1600" dirty="0"/>
              <a:t>)</a:t>
            </a:r>
            <a:endParaRPr lang="zh-TW" altLang="en-US" sz="1600" dirty="0"/>
          </a:p>
          <a:p>
            <a:r>
              <a:rPr lang="zh-TW" altLang="en-US" sz="1600" dirty="0"/>
              <a:t>客服有主動在推</a:t>
            </a:r>
            <a:r>
              <a:rPr lang="en-US" altLang="zh-TW" sz="1600" dirty="0"/>
              <a:t>Q1</a:t>
            </a:r>
            <a:r>
              <a:rPr lang="zh-TW" altLang="en-US" sz="1600" dirty="0"/>
              <a:t>、</a:t>
            </a:r>
            <a:r>
              <a:rPr lang="en-US" altLang="zh-TW" sz="1600" dirty="0"/>
              <a:t>IPO</a:t>
            </a:r>
            <a:r>
              <a:rPr lang="zh-TW" altLang="en-US" sz="1600" dirty="0"/>
              <a:t>、外幣，可以看後續的銷售情況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36E97-512E-45D0-AEDE-7EBC157F2D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9" t="7036" r="8519" b="9074"/>
          <a:stretch/>
        </p:blipFill>
        <p:spPr>
          <a:xfrm>
            <a:off x="6411911" y="679450"/>
            <a:ext cx="5613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9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1" y="325966"/>
            <a:ext cx="9746721" cy="1134534"/>
          </a:xfrm>
        </p:spPr>
        <p:txBody>
          <a:bodyPr/>
          <a:lstStyle/>
          <a:p>
            <a:r>
              <a:rPr kumimoji="1" lang="zh-TW" altLang="en-US" dirty="0"/>
              <a:t>通話內容共現圖</a:t>
            </a:r>
            <a:r>
              <a:rPr kumimoji="1" lang="en-US" altLang="zh-TW" dirty="0"/>
              <a:t>(</a:t>
            </a:r>
            <a:r>
              <a:rPr kumimoji="1" lang="zh-TW" altLang="en-US" dirty="0"/>
              <a:t>通話超</a:t>
            </a:r>
            <a:r>
              <a:rPr kumimoji="1" lang="en-US" altLang="zh-TW" dirty="0"/>
              <a:t>4</a:t>
            </a:r>
            <a:r>
              <a:rPr kumimoji="1" lang="zh-TW" altLang="en-US" dirty="0"/>
              <a:t>次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1" y="1604433"/>
            <a:ext cx="4675189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</a:rPr>
              <a:t>內容分析</a:t>
            </a:r>
          </a:p>
          <a:p>
            <a:r>
              <a:rPr lang="zh-TW" altLang="en-US" sz="1600" dirty="0"/>
              <a:t>說明中國境內債 </a:t>
            </a:r>
          </a:p>
          <a:p>
            <a:r>
              <a:rPr lang="zh-TW" altLang="en-US" sz="1600" dirty="0"/>
              <a:t>買人民幣產品 </a:t>
            </a:r>
          </a:p>
          <a:p>
            <a:r>
              <a:rPr lang="zh-TW" altLang="en-US" sz="1600" dirty="0"/>
              <a:t>處理開戶、</a:t>
            </a:r>
            <a:r>
              <a:rPr lang="en-US" altLang="zh-TW" sz="1600" dirty="0"/>
              <a:t>EC</a:t>
            </a:r>
            <a:r>
              <a:rPr lang="zh-TW" altLang="en-US" sz="1600" dirty="0"/>
              <a:t>追蹤事宜</a:t>
            </a:r>
          </a:p>
          <a:p>
            <a:endParaRPr lang="zh-TW" altLang="en-US" sz="1600" dirty="0"/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想法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TW" altLang="en-US" sz="1600" dirty="0"/>
              <a:t>野村公司的客戶群體可能對中國境內債以及人民幣產品感興趣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733D7F-5DDA-4E6A-ABE0-109BF9C29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3" t="9483" r="8454" b="9483"/>
          <a:stretch/>
        </p:blipFill>
        <p:spPr>
          <a:xfrm>
            <a:off x="6404453" y="666227"/>
            <a:ext cx="5628315" cy="57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4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1" y="325966"/>
            <a:ext cx="9746721" cy="1134534"/>
          </a:xfrm>
        </p:spPr>
        <p:txBody>
          <a:bodyPr/>
          <a:lstStyle/>
          <a:p>
            <a:r>
              <a:rPr kumimoji="1" lang="zh-TW" altLang="en-US" dirty="0"/>
              <a:t>每個月</a:t>
            </a:r>
            <a:r>
              <a:rPr kumimoji="1" lang="en-US" altLang="zh-TW" dirty="0"/>
              <a:t>call out</a:t>
            </a:r>
            <a:r>
              <a:rPr kumimoji="1" lang="zh-TW" altLang="en-US" dirty="0"/>
              <a:t>總次數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0" y="1460500"/>
            <a:ext cx="4568829" cy="3183467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1</a:t>
            </a:r>
            <a:r>
              <a:rPr lang="zh-TW" altLang="en-US" sz="1600" dirty="0"/>
              <a:t>、</a:t>
            </a:r>
            <a:r>
              <a:rPr lang="en-US" altLang="zh-TW" sz="1600" dirty="0"/>
              <a:t>3</a:t>
            </a:r>
            <a:r>
              <a:rPr lang="zh-TW" altLang="en-US" sz="1600" dirty="0"/>
              <a:t>、</a:t>
            </a:r>
            <a:r>
              <a:rPr lang="en-US" altLang="zh-TW" sz="1600" dirty="0"/>
              <a:t>6</a:t>
            </a:r>
            <a:r>
              <a:rPr lang="zh-TW" altLang="en-US" sz="1600" dirty="0"/>
              <a:t>、</a:t>
            </a:r>
            <a:r>
              <a:rPr lang="en-US" altLang="zh-TW" sz="1600" dirty="0"/>
              <a:t>8</a:t>
            </a:r>
            <a:r>
              <a:rPr lang="zh-TW" altLang="en-US" sz="1600" dirty="0"/>
              <a:t>月</a:t>
            </a:r>
            <a:r>
              <a:rPr lang="en-US" altLang="zh-TW" sz="1600" dirty="0"/>
              <a:t>callout</a:t>
            </a:r>
            <a:r>
              <a:rPr lang="zh-TW" altLang="en-US" sz="1600" dirty="0"/>
              <a:t>次數較多</a:t>
            </a:r>
          </a:p>
          <a:p>
            <a:endParaRPr lang="zh-TW" altLang="en-US" sz="1600" dirty="0"/>
          </a:p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</a:rPr>
              <a:t>客服日均的</a:t>
            </a:r>
            <a:r>
              <a:rPr lang="en-US" altLang="zh-TW" sz="1600" dirty="0">
                <a:solidFill>
                  <a:schemeClr val="tx1"/>
                </a:solidFill>
              </a:rPr>
              <a:t>callout</a:t>
            </a:r>
            <a:r>
              <a:rPr lang="zh-TW" altLang="en-US" sz="1600" dirty="0">
                <a:solidFill>
                  <a:schemeClr val="tx1"/>
                </a:solidFill>
              </a:rPr>
              <a:t>情況</a:t>
            </a: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zh-TW" altLang="en-US" sz="1600" dirty="0">
                <a:solidFill>
                  <a:schemeClr val="tx1"/>
                </a:solidFill>
              </a:rPr>
              <a:t>客服的業務繁忙程度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en-US" altLang="zh-TW" sz="1600" dirty="0"/>
              <a:t>4</a:t>
            </a:r>
            <a:r>
              <a:rPr lang="zh-TW" altLang="en-US" sz="1600" dirty="0"/>
              <a:t>月：</a:t>
            </a:r>
            <a:r>
              <a:rPr lang="en-US" altLang="zh-TW" sz="1600" dirty="0"/>
              <a:t>0.8</a:t>
            </a:r>
            <a:r>
              <a:rPr lang="zh-TW" altLang="en-US" sz="1600" dirty="0"/>
              <a:t>次</a:t>
            </a:r>
            <a:r>
              <a:rPr lang="en-US" altLang="zh-TW" sz="1600" dirty="0"/>
              <a:t>/</a:t>
            </a:r>
            <a:r>
              <a:rPr lang="zh-TW" altLang="en-US" sz="1600" dirty="0"/>
              <a:t>天</a:t>
            </a:r>
          </a:p>
          <a:p>
            <a:r>
              <a:rPr lang="en-US" altLang="zh-TW" sz="1600" dirty="0"/>
              <a:t>6</a:t>
            </a:r>
            <a:r>
              <a:rPr lang="zh-TW" altLang="en-US" sz="1600" dirty="0"/>
              <a:t>月：</a:t>
            </a:r>
            <a:r>
              <a:rPr lang="en-US" altLang="zh-TW" sz="1600" dirty="0"/>
              <a:t>9.1</a:t>
            </a:r>
            <a:r>
              <a:rPr lang="zh-TW" altLang="en-US" sz="1600" dirty="0"/>
              <a:t>次</a:t>
            </a:r>
            <a:r>
              <a:rPr lang="en-US" altLang="zh-TW" sz="1600" dirty="0"/>
              <a:t>/</a:t>
            </a:r>
            <a:r>
              <a:rPr lang="zh-TW" altLang="en-US" sz="1600" dirty="0"/>
              <a:t>天</a:t>
            </a:r>
            <a:endParaRPr lang="en-US" altLang="zh-CN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B37F46-9664-4921-8CD8-BE97D6CC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39" y="1460500"/>
            <a:ext cx="625475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1" y="325966"/>
            <a:ext cx="5411789" cy="113453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繁忙的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月份通話內容共現圖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1" y="1460500"/>
            <a:ext cx="4395789" cy="2766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</a:rPr>
              <a:t>內容分析</a:t>
            </a:r>
          </a:p>
          <a:p>
            <a:r>
              <a:rPr lang="zh-TW" altLang="en-US" sz="1600" dirty="0"/>
              <a:t>推中國債 </a:t>
            </a:r>
          </a:p>
          <a:p>
            <a:r>
              <a:rPr lang="en-US" altLang="zh-TW" sz="1600" dirty="0"/>
              <a:t>EC</a:t>
            </a:r>
            <a:r>
              <a:rPr lang="zh-TW" altLang="en-US" sz="1600" dirty="0"/>
              <a:t>追蹤 </a:t>
            </a:r>
          </a:p>
          <a:p>
            <a:r>
              <a:rPr lang="zh-TW" altLang="en-US" sz="1600" dirty="0"/>
              <a:t>寄送</a:t>
            </a:r>
            <a:r>
              <a:rPr lang="en-US" altLang="zh-TW" sz="1600" dirty="0"/>
              <a:t>Money </a:t>
            </a:r>
            <a:r>
              <a:rPr lang="zh-TW" altLang="en-US" sz="1600" dirty="0"/>
              <a:t>電子報訂閱名單、退休專刊、開戶文件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820BF0-92C2-421B-88A2-B38C223D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665320"/>
            <a:ext cx="5868326" cy="59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4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1" y="325966"/>
            <a:ext cx="9746721" cy="1134534"/>
          </a:xfrm>
        </p:spPr>
        <p:txBody>
          <a:bodyPr/>
          <a:lstStyle/>
          <a:p>
            <a:r>
              <a:rPr kumimoji="1" lang="zh-TW" altLang="en-US" dirty="0"/>
              <a:t>每位客戶每個月的被聯絡次數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C15A88-FA84-453B-B7DE-DF78E7864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501418"/>
            <a:ext cx="7622078" cy="30254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D882D2-06EC-496D-A3FD-7EE98B2BD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219" y="1501418"/>
            <a:ext cx="3108049" cy="31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9959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785</TotalTime>
  <Words>1227</Words>
  <Application>Microsoft Office PowerPoint</Application>
  <PresentationFormat>寬螢幕</PresentationFormat>
  <Paragraphs>183</Paragraphs>
  <Slides>21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等线</vt:lpstr>
      <vt:lpstr>Century Gothic</vt:lpstr>
      <vt:lpstr>Wingdings 3</vt:lpstr>
      <vt:lpstr>切割線</vt:lpstr>
      <vt:lpstr>金融科技-文字探勘與機器學習 — 客服資料的文字探勘淘金</vt:lpstr>
      <vt:lpstr>資料介紹（2018年1000筆通話記錄）</vt:lpstr>
      <vt:lpstr>資 料 的 初 步 探 索</vt:lpstr>
      <vt:lpstr>客服與每位客戶聯絡的次數</vt:lpstr>
      <vt:lpstr>通話內容共現圖(通話1-2次)</vt:lpstr>
      <vt:lpstr>通話內容共現圖(通話超4次)</vt:lpstr>
      <vt:lpstr>每個月call out總次數</vt:lpstr>
      <vt:lpstr>繁忙的6月份通話內容共現圖</vt:lpstr>
      <vt:lpstr>每位客戶每個月的被聯絡次數</vt:lpstr>
      <vt:lpstr>每位客戶callout次數最多的那個月的通話內容</vt:lpstr>
      <vt:lpstr>原先客服資料 &amp; 客戶後續互動資料</vt:lpstr>
      <vt:lpstr>客戶聯繫紀錄</vt:lpstr>
      <vt:lpstr>資 料 的 進 一 步 探 索</vt:lpstr>
      <vt:lpstr>PowerPoint 簡報</vt:lpstr>
      <vt:lpstr>聯絡一次就開戶</vt:lpstr>
      <vt:lpstr>聯絡多次但未開戶</vt:lpstr>
      <vt:lpstr>從「未開戶」到「已開戶」</vt:lpstr>
      <vt:lpstr>「未開戶」經聯絡後還是「未開戶」</vt:lpstr>
      <vt:lpstr>開戶且有交易</vt:lpstr>
      <vt:lpstr>開戶但未交易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金融科技-文字探勘與機器學習 — 客服資料的文字探勘淘金</dc:title>
  <dc:creator>Hsu Eva</dc:creator>
  <cp:lastModifiedBy>Hsu Eva</cp:lastModifiedBy>
  <cp:revision>244</cp:revision>
  <dcterms:created xsi:type="dcterms:W3CDTF">2019-05-16T20:08:17Z</dcterms:created>
  <dcterms:modified xsi:type="dcterms:W3CDTF">2019-06-16T23:38:19Z</dcterms:modified>
</cp:coreProperties>
</file>