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2" r:id="rId2"/>
    <p:sldId id="281" r:id="rId3"/>
    <p:sldId id="256" r:id="rId4"/>
    <p:sldId id="257" r:id="rId5"/>
    <p:sldId id="258" r:id="rId6"/>
    <p:sldId id="259" r:id="rId7"/>
    <p:sldId id="260" r:id="rId8"/>
    <p:sldId id="261" r:id="rId9"/>
    <p:sldId id="262" r:id="rId10"/>
    <p:sldId id="263" r:id="rId11"/>
    <p:sldId id="280" r:id="rId12"/>
    <p:sldId id="264" r:id="rId13"/>
    <p:sldId id="265" r:id="rId14"/>
    <p:sldId id="267" r:id="rId15"/>
    <p:sldId id="271" r:id="rId16"/>
    <p:sldId id="272" r:id="rId17"/>
    <p:sldId id="268" r:id="rId18"/>
    <p:sldId id="273" r:id="rId19"/>
    <p:sldId id="275" r:id="rId20"/>
    <p:sldId id="269" r:id="rId21"/>
    <p:sldId id="270" r:id="rId22"/>
    <p:sldId id="277" r:id="rId23"/>
    <p:sldId id="278" r:id="rId24"/>
    <p:sldId id="279" r:id="rId25"/>
    <p:sldId id="276" r:id="rId26"/>
    <p:sldId id="266" r:id="rId27"/>
  </p:sldIdLst>
  <p:sldSz cx="1218406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53" autoAdjust="0"/>
  </p:normalViewPr>
  <p:slideViewPr>
    <p:cSldViewPr>
      <p:cViewPr varScale="1">
        <p:scale>
          <a:sx n="62" d="100"/>
          <a:sy n="62" d="100"/>
        </p:scale>
        <p:origin x="-1002" y="-78"/>
      </p:cViewPr>
      <p:guideLst>
        <p:guide orient="horz" pos="2160"/>
        <p:guide pos="383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11217F-5F7C-49D8-9C1D-978E4E030957}" type="datetimeFigureOut">
              <a:rPr lang="zh-CN" altLang="en-US" smtClean="0"/>
              <a:pPr/>
              <a:t>2020-04-23</a:t>
            </a:fld>
            <a:endParaRPr lang="zh-CN" altLang="en-US"/>
          </a:p>
        </p:txBody>
      </p:sp>
      <p:sp>
        <p:nvSpPr>
          <p:cNvPr id="4" name="幻灯片图像占位符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75F651-AF27-4A3A-BE55-E3231A04736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wagger.io/"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smartbear.com/product/ready-api/soapui/overview/"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nginx.com/blog/rate-limiting-nginx/"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github.com/sportebois/nginx-rate-limit-sandbox/blob/master/default.conf"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ginx.com/blog/rate-limiting-nginx/"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github.com/sportebois/nginx-rate-limit-sandbox/blob/master/default.conf"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olb.hplar.ch/2019/08/rate-limit-bucket4j.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hlinkClick r:id="rId3"/>
              </a:rPr>
              <a:t>https://swagger.io/</a:t>
            </a:r>
            <a:endParaRPr lang="en-US" altLang="zh-CN" dirty="0" smtClean="0"/>
          </a:p>
          <a:p>
            <a:r>
              <a:rPr lang="en-US" altLang="zh-CN" dirty="0" smtClean="0">
                <a:hlinkClick r:id="rId4"/>
              </a:rPr>
              <a:t>https://smartbear.com/product/ready-api/soapui/overview/</a:t>
            </a:r>
            <a:endParaRPr lang="zh-CN" altLang="en-US" dirty="0"/>
          </a:p>
        </p:txBody>
      </p:sp>
      <p:sp>
        <p:nvSpPr>
          <p:cNvPr id="4" name="灯片编号占位符 3"/>
          <p:cNvSpPr>
            <a:spLocks noGrp="1"/>
          </p:cNvSpPr>
          <p:nvPr>
            <p:ph type="sldNum" sz="quarter" idx="10"/>
          </p:nvPr>
        </p:nvSpPr>
        <p:spPr/>
        <p:txBody>
          <a:bodyPr/>
          <a:lstStyle/>
          <a:p>
            <a:fld id="{A575F651-AF27-4A3A-BE55-E3231A047368}"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https://developer.github.com/v3/#rate-limiting</a:t>
            </a:r>
            <a:endParaRPr lang="zh-CN" altLang="en-US" dirty="0"/>
          </a:p>
        </p:txBody>
      </p:sp>
      <p:sp>
        <p:nvSpPr>
          <p:cNvPr id="4" name="灯片编号占位符 3"/>
          <p:cNvSpPr>
            <a:spLocks noGrp="1"/>
          </p:cNvSpPr>
          <p:nvPr>
            <p:ph type="sldNum" sz="quarter" idx="10"/>
          </p:nvPr>
        </p:nvSpPr>
        <p:spPr/>
        <p:txBody>
          <a:bodyPr/>
          <a:lstStyle/>
          <a:p>
            <a:fld id="{A575F651-AF27-4A3A-BE55-E3231A047368}" type="slidenum">
              <a:rPr lang="zh-CN" altLang="en-US" smtClean="0"/>
              <a:pPr/>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hlinkClick r:id="rId3"/>
              </a:rPr>
              <a:t>https://www.nginx.com/blog/rate-limiting-nginx/</a:t>
            </a:r>
            <a:endParaRPr lang="en-US" altLang="zh-CN" dirty="0" smtClean="0"/>
          </a:p>
          <a:p>
            <a:r>
              <a:rPr lang="en-US" altLang="zh-CN" dirty="0" smtClean="0">
                <a:hlinkClick r:id="rId4"/>
              </a:rPr>
              <a:t>https://github.com/sportebois/nginx-rate-limit-sandbox/blob/master/default.conf</a:t>
            </a:r>
            <a:endParaRPr lang="zh-CN" altLang="en-US" dirty="0"/>
          </a:p>
        </p:txBody>
      </p:sp>
      <p:sp>
        <p:nvSpPr>
          <p:cNvPr id="4" name="灯片编号占位符 3"/>
          <p:cNvSpPr>
            <a:spLocks noGrp="1"/>
          </p:cNvSpPr>
          <p:nvPr>
            <p:ph type="sldNum" sz="quarter" idx="10"/>
          </p:nvPr>
        </p:nvSpPr>
        <p:spPr/>
        <p:txBody>
          <a:bodyPr/>
          <a:lstStyle/>
          <a:p>
            <a:fld id="{A575F651-AF27-4A3A-BE55-E3231A047368}" type="slidenum">
              <a:rPr lang="zh-CN" altLang="en-US" smtClean="0"/>
              <a:pPr/>
              <a:t>10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hlinkClick r:id="rId3"/>
              </a:rPr>
              <a:t>https://www.nginx.com/blog/rate-limiting-nginx/</a:t>
            </a:r>
            <a:endParaRPr lang="en-US" altLang="zh-CN" dirty="0" smtClean="0"/>
          </a:p>
          <a:p>
            <a:r>
              <a:rPr lang="en-US" altLang="zh-CN" dirty="0" smtClean="0">
                <a:hlinkClick r:id="rId4"/>
              </a:rPr>
              <a:t>https://github.com/sportebois/nginx-rate-limit-sandbox/blob/master/default.conf</a:t>
            </a:r>
            <a:endParaRPr lang="zh-CN" altLang="en-US" dirty="0"/>
          </a:p>
        </p:txBody>
      </p:sp>
      <p:sp>
        <p:nvSpPr>
          <p:cNvPr id="4" name="灯片编号占位符 3"/>
          <p:cNvSpPr>
            <a:spLocks noGrp="1"/>
          </p:cNvSpPr>
          <p:nvPr>
            <p:ph type="sldNum" sz="quarter" idx="10"/>
          </p:nvPr>
        </p:nvSpPr>
        <p:spPr/>
        <p:txBody>
          <a:bodyPr/>
          <a:lstStyle/>
          <a:p>
            <a:fld id="{A575F651-AF27-4A3A-BE55-E3231A047368}" type="slidenum">
              <a:rPr lang="zh-CN" altLang="en-US" smtClean="0"/>
              <a:pPr/>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hlinkClick r:id="rId3"/>
              </a:rPr>
              <a:t>https://golb.hplar.ch/2019/08/rate-limit-bucket4j.html</a:t>
            </a:r>
            <a:endParaRPr lang="zh-CN" altLang="en-US" dirty="0"/>
          </a:p>
        </p:txBody>
      </p:sp>
      <p:sp>
        <p:nvSpPr>
          <p:cNvPr id="4" name="灯片编号占位符 3"/>
          <p:cNvSpPr>
            <a:spLocks noGrp="1"/>
          </p:cNvSpPr>
          <p:nvPr>
            <p:ph type="sldNum" sz="quarter" idx="10"/>
          </p:nvPr>
        </p:nvSpPr>
        <p:spPr/>
        <p:txBody>
          <a:bodyPr/>
          <a:lstStyle/>
          <a:p>
            <a:fld id="{A575F651-AF27-4A3A-BE55-E3231A047368}"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3805" y="2130426"/>
            <a:ext cx="10356454"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7610" y="3886200"/>
            <a:ext cx="8528844"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1B7B4D1-5F57-4FF3-8FC4-E579CB54D64A}" type="datetimeFigureOut">
              <a:rPr lang="zh-CN" altLang="en-US" smtClean="0"/>
              <a:pPr/>
              <a:t>2020-04-23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7D515D-014A-47E7-8911-384900A038F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1B7B4D1-5F57-4FF3-8FC4-E579CB54D64A}" type="datetimeFigureOut">
              <a:rPr lang="zh-CN" altLang="en-US" smtClean="0"/>
              <a:pPr/>
              <a:t>2020-04-23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7D515D-014A-47E7-8911-384900A038F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3446" y="274639"/>
            <a:ext cx="2741414"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203" y="274639"/>
            <a:ext cx="8021175"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1B7B4D1-5F57-4FF3-8FC4-E579CB54D64A}" type="datetimeFigureOut">
              <a:rPr lang="zh-CN" altLang="en-US" smtClean="0"/>
              <a:pPr/>
              <a:t>2020-04-23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7D515D-014A-47E7-8911-384900A038F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1B7B4D1-5F57-4FF3-8FC4-E579CB54D64A}" type="datetimeFigureOut">
              <a:rPr lang="zh-CN" altLang="en-US" smtClean="0"/>
              <a:pPr/>
              <a:t>2020-04-23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7D515D-014A-47E7-8911-384900A038F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457" y="4406901"/>
            <a:ext cx="10356454"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457" y="2906713"/>
            <a:ext cx="10356454"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1B7B4D1-5F57-4FF3-8FC4-E579CB54D64A}" type="datetimeFigureOut">
              <a:rPr lang="zh-CN" altLang="en-US" smtClean="0"/>
              <a:pPr/>
              <a:t>2020-04-23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7D515D-014A-47E7-8911-384900A038F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203" y="1600201"/>
            <a:ext cx="538129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3566" y="1600201"/>
            <a:ext cx="538129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1B7B4D1-5F57-4FF3-8FC4-E579CB54D64A}" type="datetimeFigureOut">
              <a:rPr lang="zh-CN" altLang="en-US" smtClean="0"/>
              <a:pPr/>
              <a:t>2020-04-23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7D515D-014A-47E7-8911-384900A038F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203" y="1535113"/>
            <a:ext cx="538341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203" y="2174875"/>
            <a:ext cx="538341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89335" y="1535113"/>
            <a:ext cx="53855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335" y="2174875"/>
            <a:ext cx="53855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B7B4D1-5F57-4FF3-8FC4-E579CB54D64A}" type="datetimeFigureOut">
              <a:rPr lang="zh-CN" altLang="en-US" smtClean="0"/>
              <a:pPr/>
              <a:t>2020-04-23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7D515D-014A-47E7-8911-384900A038F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1B7B4D1-5F57-4FF3-8FC4-E579CB54D64A}" type="datetimeFigureOut">
              <a:rPr lang="zh-CN" altLang="en-US" smtClean="0"/>
              <a:pPr/>
              <a:t>2020-04-23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7D515D-014A-47E7-8911-384900A038F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B7B4D1-5F57-4FF3-8FC4-E579CB54D64A}" type="datetimeFigureOut">
              <a:rPr lang="zh-CN" altLang="en-US" smtClean="0"/>
              <a:pPr/>
              <a:t>2020-04-23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7D515D-014A-47E7-8911-384900A038F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204" y="273050"/>
            <a:ext cx="400847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3630" y="273051"/>
            <a:ext cx="681123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204" y="1435101"/>
            <a:ext cx="400847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1B7B4D1-5F57-4FF3-8FC4-E579CB54D64A}" type="datetimeFigureOut">
              <a:rPr lang="zh-CN" altLang="en-US" smtClean="0"/>
              <a:pPr/>
              <a:t>2020-04-23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7D515D-014A-47E7-8911-384900A038F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8162" y="4800600"/>
            <a:ext cx="731043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8162" y="612775"/>
            <a:ext cx="73104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8162" y="5367338"/>
            <a:ext cx="73104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1B7B4D1-5F57-4FF3-8FC4-E579CB54D64A}" type="datetimeFigureOut">
              <a:rPr lang="zh-CN" altLang="en-US" smtClean="0"/>
              <a:pPr/>
              <a:t>2020-04-23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7D515D-014A-47E7-8911-384900A038F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203" y="274638"/>
            <a:ext cx="10965657"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203" y="1600201"/>
            <a:ext cx="10965657"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203" y="6356351"/>
            <a:ext cx="284294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7B4D1-5F57-4FF3-8FC4-E579CB54D64A}" type="datetimeFigureOut">
              <a:rPr lang="zh-CN" altLang="en-US" smtClean="0"/>
              <a:pPr/>
              <a:t>2020-04-23</a:t>
            </a:fld>
            <a:endParaRPr lang="zh-CN" altLang="en-US"/>
          </a:p>
        </p:txBody>
      </p:sp>
      <p:sp>
        <p:nvSpPr>
          <p:cNvPr id="5" name="页脚占位符 4"/>
          <p:cNvSpPr>
            <a:spLocks noGrp="1"/>
          </p:cNvSpPr>
          <p:nvPr>
            <p:ph type="ftr" sz="quarter" idx="3"/>
          </p:nvPr>
        </p:nvSpPr>
        <p:spPr>
          <a:xfrm>
            <a:off x="4162888" y="6356351"/>
            <a:ext cx="385828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1912" y="6356351"/>
            <a:ext cx="2842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D515D-014A-47E7-8911-384900A038F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bg1">
              <a:lumMod val="9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lumMod val="9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9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9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9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9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nginx.com/blog/rate-limiting-ngin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ginx.com/blog/rate-limiting-nginx/"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eaky_bucket" TargetMode="External"/><Relationship Id="rId2" Type="http://schemas.openxmlformats.org/officeDocument/2006/relationships/hyperlink" Target="https://en.wikipedia.org/wiki/Token_buck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s://springdoc.org/" TargetMode="External"/><Relationship Id="rId7" Type="http://schemas.openxmlformats.org/officeDocument/2006/relationships/hyperlink" Target="https://smartbear.com/product/ready-api/soapui/overview/"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swagger.io/" TargetMode="External"/><Relationship Id="rId5" Type="http://schemas.openxmlformats.org/officeDocument/2006/relationships/hyperlink" Target="https://github.com/swagger-api/swagger-core/wiki/Swagger-2.X---Annotations" TargetMode="External"/><Relationship Id="rId4" Type="http://schemas.openxmlformats.org/officeDocument/2006/relationships/hyperlink" Target="https://www.dariawan.com/tutorials/spring/documenting-spring-boot-rest-api-springdoc-openapi-3/"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golb.hplar.ch/2019/08/rate-limit-bucket4j.html#rate-limit-per-client" TargetMode="External"/><Relationship Id="rId2" Type="http://schemas.openxmlformats.org/officeDocument/2006/relationships/hyperlink" Target="https://golb.hplar.ch/2019/08/rate-limit-bucket4j.html#rate-limit-with-spring-mvc-interceptor" TargetMode="External"/><Relationship Id="rId1" Type="http://schemas.openxmlformats.org/officeDocument/2006/relationships/slideLayout" Target="../slideLayouts/slideLayout2.xml"/><Relationship Id="rId4" Type="http://schemas.openxmlformats.org/officeDocument/2006/relationships/hyperlink" Target="https://golb.hplar.ch/2019/08/rate-limit-bucket4j.html#multiple-refillers"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vladimir-bukhtoyarov/bucket4j" TargetMode="External"/><Relationship Id="rId2" Type="http://schemas.openxmlformats.org/officeDocument/2006/relationships/hyperlink" Target="https://www.cnblogs.com/william-cheung/p/8763482.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github.com/v3/#rate-limit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linkedin.com/docs/rest-api?u=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a:xfrm>
            <a:off x="609203" y="1844824"/>
            <a:ext cx="10965657" cy="4281340"/>
          </a:xfrm>
        </p:spPr>
        <p:txBody>
          <a:bodyPr/>
          <a:lstStyle/>
          <a:p>
            <a:r>
              <a:rPr lang="en-US" altLang="zh-CN" dirty="0" smtClean="0"/>
              <a:t>Documenting Rest API with OpenAPI</a:t>
            </a:r>
          </a:p>
          <a:p>
            <a:r>
              <a:rPr lang="en-US" altLang="zh-CN" dirty="0" smtClean="0"/>
              <a:t>API Rate Limiting</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Example: Nginx Rate Limiting </a:t>
            </a:r>
            <a:endParaRPr lang="zh-CN" altLang="en-US" dirty="0"/>
          </a:p>
        </p:txBody>
      </p:sp>
      <p:sp>
        <p:nvSpPr>
          <p:cNvPr id="5" name="矩形 4"/>
          <p:cNvSpPr/>
          <p:nvPr/>
        </p:nvSpPr>
        <p:spPr>
          <a:xfrm>
            <a:off x="763439" y="1340768"/>
            <a:ext cx="9479198" cy="584775"/>
          </a:xfrm>
          <a:prstGeom prst="rect">
            <a:avLst/>
          </a:prstGeom>
        </p:spPr>
        <p:txBody>
          <a:bodyPr wrap="none">
            <a:spAutoFit/>
          </a:bodyPr>
          <a:lstStyle/>
          <a:p>
            <a:r>
              <a:rPr lang="en-US" altLang="zh-CN" sz="3200" dirty="0" smtClean="0">
                <a:hlinkClick r:id="rId3"/>
              </a:rPr>
              <a:t>From  https://www.nginx.com/blog/rate-limiting-nginx/</a:t>
            </a:r>
            <a:endParaRPr lang="en-US" altLang="zh-CN" sz="3200" dirty="0" smtClean="0"/>
          </a:p>
        </p:txBody>
      </p:sp>
      <p:pic>
        <p:nvPicPr>
          <p:cNvPr id="22530" name="Picture 2" descr="Nginx reverse proxy with Private Networking on Digital Ocean ..."/>
          <p:cNvPicPr>
            <a:picLocks noChangeAspect="1" noChangeArrowheads="1"/>
          </p:cNvPicPr>
          <p:nvPr/>
        </p:nvPicPr>
        <p:blipFill>
          <a:blip r:embed="rId4" cstate="print"/>
          <a:srcRect/>
          <a:stretch>
            <a:fillRect/>
          </a:stretch>
        </p:blipFill>
        <p:spPr bwMode="auto">
          <a:xfrm>
            <a:off x="979463" y="2060848"/>
            <a:ext cx="9289032" cy="444378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Example: Nginx Rate Limiting </a:t>
            </a:r>
            <a:endParaRPr lang="zh-CN" altLang="en-US" dirty="0"/>
          </a:p>
        </p:txBody>
      </p:sp>
      <p:pic>
        <p:nvPicPr>
          <p:cNvPr id="22529" name="Picture 1"/>
          <p:cNvPicPr>
            <a:picLocks noChangeAspect="1" noChangeArrowheads="1"/>
          </p:cNvPicPr>
          <p:nvPr/>
        </p:nvPicPr>
        <p:blipFill>
          <a:blip r:embed="rId3" cstate="print"/>
          <a:srcRect/>
          <a:stretch>
            <a:fillRect/>
          </a:stretch>
        </p:blipFill>
        <p:spPr bwMode="auto">
          <a:xfrm>
            <a:off x="691431" y="2492896"/>
            <a:ext cx="10813488" cy="3240360"/>
          </a:xfrm>
          <a:prstGeom prst="rect">
            <a:avLst/>
          </a:prstGeom>
          <a:noFill/>
          <a:ln w="9525">
            <a:noFill/>
            <a:miter lim="800000"/>
            <a:headEnd/>
            <a:tailEnd/>
          </a:ln>
        </p:spPr>
      </p:pic>
      <p:sp>
        <p:nvSpPr>
          <p:cNvPr id="5" name="矩形 4"/>
          <p:cNvSpPr/>
          <p:nvPr/>
        </p:nvSpPr>
        <p:spPr>
          <a:xfrm>
            <a:off x="763439" y="1340768"/>
            <a:ext cx="9479198" cy="584775"/>
          </a:xfrm>
          <a:prstGeom prst="rect">
            <a:avLst/>
          </a:prstGeom>
        </p:spPr>
        <p:txBody>
          <a:bodyPr wrap="none">
            <a:spAutoFit/>
          </a:bodyPr>
          <a:lstStyle/>
          <a:p>
            <a:r>
              <a:rPr lang="en-US" altLang="zh-CN" sz="3200" dirty="0" smtClean="0">
                <a:hlinkClick r:id="rId4"/>
              </a:rPr>
              <a:t>From  https://www.nginx.com/blog/rate-limiting-nginx/</a:t>
            </a:r>
            <a:endParaRPr lang="en-US" altLang="zh-CN" sz="32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Rate Limiting  Algorithms</a:t>
            </a:r>
            <a:endParaRPr lang="zh-CN" altLang="en-US" dirty="0"/>
          </a:p>
        </p:txBody>
      </p:sp>
      <p:sp>
        <p:nvSpPr>
          <p:cNvPr id="3" name="内容占位符 2"/>
          <p:cNvSpPr>
            <a:spLocks noGrp="1"/>
          </p:cNvSpPr>
          <p:nvPr>
            <p:ph idx="1"/>
          </p:nvPr>
        </p:nvSpPr>
        <p:spPr/>
        <p:txBody>
          <a:bodyPr/>
          <a:lstStyle/>
          <a:p>
            <a:r>
              <a:rPr lang="en-US" altLang="zh-CN" dirty="0">
                <a:hlinkClick r:id="rId2"/>
              </a:rPr>
              <a:t>Token bucket</a:t>
            </a:r>
            <a:endParaRPr lang="en-US" altLang="zh-CN" dirty="0"/>
          </a:p>
          <a:p>
            <a:r>
              <a:rPr lang="en-US" altLang="zh-CN" dirty="0">
                <a:hlinkClick r:id="rId3"/>
              </a:rPr>
              <a:t>Leaky bucket</a:t>
            </a:r>
            <a:endParaRPr lang="en-US" altLang="zh-CN" dirty="0"/>
          </a:p>
          <a:p>
            <a:r>
              <a:rPr lang="en-US" altLang="zh-CN" dirty="0"/>
              <a:t>Fixed window counter</a:t>
            </a:r>
          </a:p>
          <a:p>
            <a:r>
              <a:rPr lang="en-US" altLang="zh-CN" dirty="0"/>
              <a:t>Sliding window log</a:t>
            </a:r>
          </a:p>
          <a:p>
            <a:r>
              <a:rPr lang="en-US" altLang="zh-CN" dirty="0"/>
              <a:t>Sliding window counter</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203" y="274638"/>
            <a:ext cx="10965657" cy="706090"/>
          </a:xfrm>
        </p:spPr>
        <p:txBody>
          <a:bodyPr>
            <a:normAutofit fontScale="90000"/>
          </a:bodyPr>
          <a:lstStyle/>
          <a:p>
            <a:r>
              <a:rPr lang="en-US" altLang="zh-CN" dirty="0" smtClean="0"/>
              <a:t>Token bucket</a:t>
            </a:r>
            <a:endParaRPr lang="zh-CN" altLang="en-US" dirty="0"/>
          </a:p>
        </p:txBody>
      </p:sp>
      <p:sp>
        <p:nvSpPr>
          <p:cNvPr id="3" name="内容占位符 2"/>
          <p:cNvSpPr>
            <a:spLocks noGrp="1"/>
          </p:cNvSpPr>
          <p:nvPr>
            <p:ph idx="1"/>
          </p:nvPr>
        </p:nvSpPr>
        <p:spPr>
          <a:xfrm>
            <a:off x="3931791" y="1052736"/>
            <a:ext cx="7920880" cy="4525963"/>
          </a:xfrm>
        </p:spPr>
        <p:txBody>
          <a:bodyPr>
            <a:noAutofit/>
          </a:bodyPr>
          <a:lstStyle/>
          <a:p>
            <a:r>
              <a:rPr lang="en-US" altLang="zh-CN" sz="2800" dirty="0" smtClean="0"/>
              <a:t>The basics of the algorithm are easy to understand. You have a bucket that holds a maximum number of tokens (capacity). </a:t>
            </a:r>
          </a:p>
          <a:p>
            <a:r>
              <a:rPr lang="en-US" altLang="zh-CN" sz="2800" dirty="0" smtClean="0"/>
              <a:t>Whenever a consumer wants to call a service or consume a resource, he takes out one or multiple tokens. </a:t>
            </a:r>
          </a:p>
          <a:p>
            <a:r>
              <a:rPr lang="en-US" altLang="zh-CN" sz="2800" dirty="0" smtClean="0"/>
              <a:t>The consumer can only consume a service if he can take out the required number of tokens. </a:t>
            </a:r>
          </a:p>
        </p:txBody>
      </p:sp>
      <p:pic>
        <p:nvPicPr>
          <p:cNvPr id="20482" name="Picture 2" descr="token bucket"/>
          <p:cNvPicPr>
            <a:picLocks noChangeAspect="1" noChangeArrowheads="1"/>
          </p:cNvPicPr>
          <p:nvPr/>
        </p:nvPicPr>
        <p:blipFill>
          <a:blip r:embed="rId2" cstate="print"/>
          <a:srcRect/>
          <a:stretch>
            <a:fillRect/>
          </a:stretch>
        </p:blipFill>
        <p:spPr bwMode="auto">
          <a:xfrm>
            <a:off x="403399" y="1556792"/>
            <a:ext cx="3456384" cy="345638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Token bucket cont..</a:t>
            </a:r>
            <a:endParaRPr lang="zh-CN" altLang="en-US" dirty="0"/>
          </a:p>
        </p:txBody>
      </p:sp>
      <p:sp>
        <p:nvSpPr>
          <p:cNvPr id="3" name="内容占位符 2"/>
          <p:cNvSpPr>
            <a:spLocks noGrp="1"/>
          </p:cNvSpPr>
          <p:nvPr>
            <p:ph idx="1"/>
          </p:nvPr>
        </p:nvSpPr>
        <p:spPr>
          <a:xfrm>
            <a:off x="4867895" y="1600201"/>
            <a:ext cx="6706965" cy="4525963"/>
          </a:xfrm>
        </p:spPr>
        <p:txBody>
          <a:bodyPr>
            <a:normAutofit fontScale="92500"/>
          </a:bodyPr>
          <a:lstStyle/>
          <a:p>
            <a:r>
              <a:rPr lang="en-US" altLang="zh-CN" dirty="0" smtClean="0"/>
              <a:t>If the bucket does not contain the required number of tokens, he needs to wait until there are enough tokens in the bucket.</a:t>
            </a:r>
          </a:p>
          <a:p>
            <a:r>
              <a:rPr lang="en-US" altLang="zh-CN" dirty="0" smtClean="0"/>
              <a:t>When we have somebody that takes out tokens, we also need somebody that puts tokens into the bucket. The refiller periodically creates new tokens and puts them into the bucket.</a:t>
            </a:r>
            <a:endParaRPr lang="zh-CN" altLang="en-US" dirty="0" smtClean="0"/>
          </a:p>
          <a:p>
            <a:endParaRPr lang="zh-CN" altLang="en-US" dirty="0"/>
          </a:p>
        </p:txBody>
      </p:sp>
      <p:pic>
        <p:nvPicPr>
          <p:cNvPr id="4" name="Picture 2" descr="token bucket"/>
          <p:cNvPicPr>
            <a:picLocks noChangeAspect="1" noChangeArrowheads="1"/>
          </p:cNvPicPr>
          <p:nvPr/>
        </p:nvPicPr>
        <p:blipFill>
          <a:blip r:embed="rId2" cstate="print"/>
          <a:srcRect/>
          <a:stretch>
            <a:fillRect/>
          </a:stretch>
        </p:blipFill>
        <p:spPr bwMode="auto">
          <a:xfrm>
            <a:off x="475407" y="2204864"/>
            <a:ext cx="3456384" cy="345638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Two types of Refillers in Bucket4J</a:t>
            </a:r>
            <a:endParaRPr lang="zh-CN" altLang="en-US" dirty="0"/>
          </a:p>
        </p:txBody>
      </p:sp>
      <p:sp>
        <p:nvSpPr>
          <p:cNvPr id="3" name="内容占位符 2"/>
          <p:cNvSpPr>
            <a:spLocks noGrp="1"/>
          </p:cNvSpPr>
          <p:nvPr>
            <p:ph idx="1"/>
          </p:nvPr>
        </p:nvSpPr>
        <p:spPr>
          <a:xfrm>
            <a:off x="609203" y="1600201"/>
            <a:ext cx="10965657" cy="1684783"/>
          </a:xfrm>
        </p:spPr>
        <p:txBody>
          <a:bodyPr>
            <a:normAutofit fontScale="92500" lnSpcReduction="20000"/>
          </a:bodyPr>
          <a:lstStyle/>
          <a:p>
            <a:pPr>
              <a:buNone/>
            </a:pPr>
            <a:r>
              <a:rPr lang="en-US" altLang="zh-CN" i="1" dirty="0" smtClean="0">
                <a:solidFill>
                  <a:schemeClr val="tx2">
                    <a:lumMod val="60000"/>
                    <a:lumOff val="40000"/>
                  </a:schemeClr>
                </a:solidFill>
              </a:rPr>
              <a:t>Refill.intervally(5, Duration.ofMinutes(1));</a:t>
            </a:r>
            <a:r>
              <a:rPr lang="en-US" altLang="zh-CN" dirty="0" smtClean="0"/>
              <a:t/>
            </a:r>
            <a:br>
              <a:rPr lang="en-US" altLang="zh-CN" dirty="0" smtClean="0"/>
            </a:br>
            <a:r>
              <a:rPr lang="en-US" altLang="zh-CN" dirty="0"/>
              <a:t>The "intervally"-refiller waits until the specified amount of time has passed and then puts in all tokens at once. In this example, he adds 10 tokens every minute.</a:t>
            </a:r>
            <a:endParaRPr lang="zh-CN" altLang="en-US" dirty="0"/>
          </a:p>
        </p:txBody>
      </p:sp>
      <p:pic>
        <p:nvPicPr>
          <p:cNvPr id="27650" name="Picture 2" descr="intervally"/>
          <p:cNvPicPr>
            <a:picLocks noChangeAspect="1" noChangeArrowheads="1"/>
          </p:cNvPicPr>
          <p:nvPr/>
        </p:nvPicPr>
        <p:blipFill>
          <a:blip r:embed="rId2" cstate="print"/>
          <a:srcRect/>
          <a:stretch>
            <a:fillRect/>
          </a:stretch>
        </p:blipFill>
        <p:spPr bwMode="auto">
          <a:xfrm>
            <a:off x="2131591" y="4149080"/>
            <a:ext cx="7809681" cy="158417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Two types of Refillers in Bucket4J</a:t>
            </a:r>
            <a:endParaRPr lang="zh-CN" altLang="en-US" dirty="0"/>
          </a:p>
        </p:txBody>
      </p:sp>
      <p:sp>
        <p:nvSpPr>
          <p:cNvPr id="3" name="内容占位符 2"/>
          <p:cNvSpPr>
            <a:spLocks noGrp="1"/>
          </p:cNvSpPr>
          <p:nvPr>
            <p:ph idx="1"/>
          </p:nvPr>
        </p:nvSpPr>
        <p:spPr>
          <a:xfrm>
            <a:off x="609203" y="1600201"/>
            <a:ext cx="10965657" cy="2044823"/>
          </a:xfrm>
        </p:spPr>
        <p:txBody>
          <a:bodyPr>
            <a:normAutofit fontScale="77500" lnSpcReduction="20000"/>
          </a:bodyPr>
          <a:lstStyle/>
          <a:p>
            <a:pPr>
              <a:buNone/>
            </a:pPr>
            <a:r>
              <a:rPr lang="en-US" altLang="zh-CN" b="1" dirty="0" smtClean="0">
                <a:solidFill>
                  <a:schemeClr val="tx2">
                    <a:lumMod val="60000"/>
                    <a:lumOff val="40000"/>
                  </a:schemeClr>
                </a:solidFill>
              </a:rPr>
              <a:t>Refill.greedy(5, Duration.ofMinutes(1));</a:t>
            </a:r>
            <a:r>
              <a:rPr lang="en-US" altLang="zh-CN" dirty="0" smtClean="0"/>
              <a:t/>
            </a:r>
            <a:br>
              <a:rPr lang="en-US" altLang="zh-CN" dirty="0" smtClean="0"/>
            </a:br>
            <a:r>
              <a:rPr lang="en-US" altLang="zh-CN" dirty="0"/>
              <a:t>The "greedy"-refiller adds the tokens more greedily. With this example, he splits one minute into 5 periods and puts 1 token at each of these periods into the bucket. With the configuration above, the refiller puts 1 token every 12 seconds into the bucket. After one minute, both refillers put the same amount of tokens into the bucket.</a:t>
            </a:r>
            <a:endParaRPr lang="zh-CN" altLang="en-US" dirty="0"/>
          </a:p>
        </p:txBody>
      </p:sp>
      <p:pic>
        <p:nvPicPr>
          <p:cNvPr id="32770" name="Picture 2" descr="greedy"/>
          <p:cNvPicPr>
            <a:picLocks noChangeAspect="1" noChangeArrowheads="1"/>
          </p:cNvPicPr>
          <p:nvPr/>
        </p:nvPicPr>
        <p:blipFill>
          <a:blip r:embed="rId2" cstate="print"/>
          <a:srcRect/>
          <a:stretch>
            <a:fillRect/>
          </a:stretch>
        </p:blipFill>
        <p:spPr bwMode="auto">
          <a:xfrm>
            <a:off x="2347615" y="4509119"/>
            <a:ext cx="7848872" cy="158543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Programming with Bucket4J</a:t>
            </a:r>
            <a:endParaRPr lang="zh-CN" altLang="en-US" dirty="0"/>
          </a:p>
        </p:txBody>
      </p:sp>
      <p:pic>
        <p:nvPicPr>
          <p:cNvPr id="30721" name="Picture 1"/>
          <p:cNvPicPr>
            <a:picLocks noChangeAspect="1" noChangeArrowheads="1"/>
          </p:cNvPicPr>
          <p:nvPr/>
        </p:nvPicPr>
        <p:blipFill>
          <a:blip r:embed="rId3" cstate="print"/>
          <a:srcRect/>
          <a:stretch>
            <a:fillRect/>
          </a:stretch>
        </p:blipFill>
        <p:spPr bwMode="auto">
          <a:xfrm>
            <a:off x="1339503" y="1916832"/>
            <a:ext cx="9728747" cy="302433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Programming with Bucket4J</a:t>
            </a:r>
            <a:endParaRPr lang="zh-CN" altLang="en-US" dirty="0"/>
          </a:p>
        </p:txBody>
      </p:sp>
      <p:pic>
        <p:nvPicPr>
          <p:cNvPr id="30721" name="Picture 1"/>
          <p:cNvPicPr>
            <a:picLocks noChangeAspect="1" noChangeArrowheads="1"/>
          </p:cNvPicPr>
          <p:nvPr/>
        </p:nvPicPr>
        <p:blipFill>
          <a:blip r:embed="rId2" cstate="print"/>
          <a:srcRect/>
          <a:stretch>
            <a:fillRect/>
          </a:stretch>
        </p:blipFill>
        <p:spPr bwMode="auto">
          <a:xfrm>
            <a:off x="1339503" y="1916832"/>
            <a:ext cx="9728747" cy="3024336"/>
          </a:xfrm>
          <a:prstGeom prst="rect">
            <a:avLst/>
          </a:prstGeom>
          <a:noFill/>
          <a:ln w="9525">
            <a:noFill/>
            <a:miter lim="800000"/>
            <a:headEnd/>
            <a:tailEnd/>
          </a:ln>
        </p:spPr>
      </p:pic>
      <p:pic>
        <p:nvPicPr>
          <p:cNvPr id="33794" name="Picture 2"/>
          <p:cNvPicPr>
            <a:picLocks noChangeAspect="1" noChangeArrowheads="1"/>
          </p:cNvPicPr>
          <p:nvPr/>
        </p:nvPicPr>
        <p:blipFill>
          <a:blip r:embed="rId3" cstate="print"/>
          <a:srcRect/>
          <a:stretch>
            <a:fillRect/>
          </a:stretch>
        </p:blipFill>
        <p:spPr bwMode="auto">
          <a:xfrm>
            <a:off x="1267494" y="2060848"/>
            <a:ext cx="10644553" cy="388843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Programming with Bucket4J</a:t>
            </a:r>
            <a:endParaRPr lang="zh-CN" altLang="en-US" dirty="0"/>
          </a:p>
        </p:txBody>
      </p:sp>
      <p:pic>
        <p:nvPicPr>
          <p:cNvPr id="30721" name="Picture 1"/>
          <p:cNvPicPr>
            <a:picLocks noChangeAspect="1" noChangeArrowheads="1"/>
          </p:cNvPicPr>
          <p:nvPr/>
        </p:nvPicPr>
        <p:blipFill>
          <a:blip r:embed="rId2" cstate="print"/>
          <a:srcRect/>
          <a:stretch>
            <a:fillRect/>
          </a:stretch>
        </p:blipFill>
        <p:spPr bwMode="auto">
          <a:xfrm>
            <a:off x="1339503" y="1916832"/>
            <a:ext cx="9728747" cy="3024336"/>
          </a:xfrm>
          <a:prstGeom prst="rect">
            <a:avLst/>
          </a:prstGeom>
          <a:noFill/>
          <a:ln w="9525">
            <a:noFill/>
            <a:miter lim="800000"/>
            <a:headEnd/>
            <a:tailEnd/>
          </a:ln>
        </p:spPr>
      </p:pic>
      <p:pic>
        <p:nvPicPr>
          <p:cNvPr id="33794" name="Picture 2"/>
          <p:cNvPicPr>
            <a:picLocks noChangeAspect="1" noChangeArrowheads="1"/>
          </p:cNvPicPr>
          <p:nvPr/>
        </p:nvPicPr>
        <p:blipFill>
          <a:blip r:embed="rId3" cstate="print"/>
          <a:srcRect/>
          <a:stretch>
            <a:fillRect/>
          </a:stretch>
        </p:blipFill>
        <p:spPr bwMode="auto">
          <a:xfrm>
            <a:off x="1267494" y="2060848"/>
            <a:ext cx="10644553" cy="3888432"/>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1397194" y="2204864"/>
            <a:ext cx="10671501" cy="453650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Documenting Rest API</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hlinkClick r:id="rId3"/>
              </a:rPr>
              <a:t>https://springdoc.org</a:t>
            </a:r>
            <a:r>
              <a:rPr lang="en-US" altLang="zh-CN" dirty="0" smtClean="0">
                <a:hlinkClick r:id="rId3"/>
              </a:rPr>
              <a:t>/</a:t>
            </a:r>
            <a:endParaRPr lang="en-US" altLang="zh-CN" dirty="0" smtClean="0"/>
          </a:p>
          <a:p>
            <a:pPr marL="514350" indent="-514350">
              <a:buFont typeface="+mj-lt"/>
              <a:buAutoNum type="arabicPeriod"/>
            </a:pPr>
            <a:r>
              <a:rPr lang="en-US" altLang="zh-CN" dirty="0" smtClean="0">
                <a:hlinkClick r:id="rId4"/>
              </a:rPr>
              <a:t>https://www.dariawan.com/tutorials/spring/documenting-spring-boot-rest-api-springdoc-openapi-3</a:t>
            </a:r>
            <a:r>
              <a:rPr lang="en-US" altLang="zh-CN" dirty="0" smtClean="0">
                <a:hlinkClick r:id="rId4"/>
              </a:rPr>
              <a:t>/</a:t>
            </a:r>
            <a:endParaRPr lang="en-US" altLang="zh-CN" dirty="0" smtClean="0"/>
          </a:p>
          <a:p>
            <a:pPr marL="514350" indent="-514350">
              <a:buFont typeface="+mj-lt"/>
              <a:buAutoNum type="arabicPeriod"/>
            </a:pPr>
            <a:r>
              <a:rPr lang="en-US" altLang="zh-CN" dirty="0" smtClean="0">
                <a:hlinkClick r:id="rId5"/>
              </a:rPr>
              <a:t>https://github.com/swagger-api/swagger-core/wiki/Swagger-2.X---</a:t>
            </a:r>
            <a:r>
              <a:rPr lang="en-US" altLang="zh-CN" dirty="0" smtClean="0">
                <a:hlinkClick r:id="rId5"/>
              </a:rPr>
              <a:t>Annotations</a:t>
            </a:r>
            <a:endParaRPr lang="en-US" altLang="zh-CN" dirty="0" smtClean="0"/>
          </a:p>
          <a:p>
            <a:pPr marL="514350" indent="-514350">
              <a:buFont typeface="+mj-lt"/>
              <a:buAutoNum type="arabicPeriod"/>
            </a:pPr>
            <a:endParaRPr lang="en-US" altLang="zh-CN" dirty="0" smtClean="0"/>
          </a:p>
          <a:p>
            <a:pPr marL="514350" indent="-514350">
              <a:buFont typeface="+mj-lt"/>
              <a:buAutoNum type="arabicPeriod"/>
            </a:pPr>
            <a:r>
              <a:rPr lang="en-US" altLang="zh-CN" dirty="0" smtClean="0">
                <a:hlinkClick r:id="rId6"/>
              </a:rPr>
              <a:t>https://swagger.io/</a:t>
            </a:r>
            <a:endParaRPr lang="en-US" altLang="zh-CN" dirty="0" smtClean="0"/>
          </a:p>
          <a:p>
            <a:pPr marL="514350" indent="-514350">
              <a:buFont typeface="+mj-lt"/>
              <a:buAutoNum type="arabicPeriod"/>
            </a:pPr>
            <a:r>
              <a:rPr lang="en-US" altLang="zh-CN" dirty="0" smtClean="0">
                <a:hlinkClick r:id="rId7"/>
              </a:rPr>
              <a:t>https://smartbear.com/product/ready-api/soapui/overview/</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More Programming with Bucket4J</a:t>
            </a:r>
            <a:endParaRPr lang="zh-CN" altLang="en-US" dirty="0"/>
          </a:p>
        </p:txBody>
      </p:sp>
      <p:sp>
        <p:nvSpPr>
          <p:cNvPr id="3" name="内容占位符 2"/>
          <p:cNvSpPr>
            <a:spLocks noGrp="1"/>
          </p:cNvSpPr>
          <p:nvPr>
            <p:ph idx="1"/>
          </p:nvPr>
        </p:nvSpPr>
        <p:spPr/>
        <p:txBody>
          <a:bodyPr/>
          <a:lstStyle/>
          <a:p>
            <a:r>
              <a:rPr lang="en-US" altLang="zh-CN" b="1" u="sng" dirty="0">
                <a:hlinkClick r:id="rId2"/>
              </a:rPr>
              <a:t>Rate limit with Spring MVC Interceptor</a:t>
            </a:r>
            <a:endParaRPr lang="en-US" altLang="zh-CN" b="1" dirty="0"/>
          </a:p>
          <a:p>
            <a:r>
              <a:rPr lang="en-US" altLang="zh-CN" b="1" u="sng" dirty="0">
                <a:hlinkClick r:id="rId3"/>
              </a:rPr>
              <a:t>Rate limit per client</a:t>
            </a:r>
            <a:endParaRPr lang="en-US" altLang="zh-CN" b="1" dirty="0"/>
          </a:p>
          <a:p>
            <a:r>
              <a:rPr lang="en-US" altLang="zh-CN" b="1" u="sng" dirty="0">
                <a:hlinkClick r:id="rId4"/>
              </a:rPr>
              <a:t>Multiple refillers</a:t>
            </a:r>
            <a:endParaRPr lang="en-US" altLang="zh-CN" b="1"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203" y="274638"/>
            <a:ext cx="10965657" cy="706090"/>
          </a:xfrm>
        </p:spPr>
        <p:txBody>
          <a:bodyPr>
            <a:normAutofit fontScale="90000"/>
          </a:bodyPr>
          <a:lstStyle/>
          <a:p>
            <a:r>
              <a:rPr lang="en-US" altLang="zh-CN" b="1" dirty="0"/>
              <a:t>Rate limit with Spring MVC </a:t>
            </a:r>
            <a:r>
              <a:rPr lang="en-US" altLang="zh-CN" b="1" dirty="0" smtClean="0"/>
              <a:t>Interceptor</a:t>
            </a:r>
            <a:endParaRPr lang="zh-CN" altLang="en-US" dirty="0"/>
          </a:p>
        </p:txBody>
      </p:sp>
      <p:sp>
        <p:nvSpPr>
          <p:cNvPr id="3" name="内容占位符 2"/>
          <p:cNvSpPr>
            <a:spLocks noGrp="1"/>
          </p:cNvSpPr>
          <p:nvPr>
            <p:ph idx="1"/>
          </p:nvPr>
        </p:nvSpPr>
        <p:spPr>
          <a:xfrm>
            <a:off x="619423" y="980728"/>
            <a:ext cx="10965657" cy="4525963"/>
          </a:xfrm>
        </p:spPr>
        <p:txBody>
          <a:bodyPr/>
          <a:lstStyle/>
          <a:p>
            <a:r>
              <a:rPr lang="en-US" altLang="zh-CN" dirty="0" smtClean="0"/>
              <a:t>Spring MVC interceptor allows an application to intercept HTTP requests before they reach the service and after they come back. Here we are only interested in the before case so we can either let the request go through or block it and send back the status code 429.</a:t>
            </a:r>
            <a:endParaRPr lang="zh-CN" altLang="en-US" dirty="0"/>
          </a:p>
        </p:txBody>
      </p:sp>
      <p:pic>
        <p:nvPicPr>
          <p:cNvPr id="28674" name="Picture 2" descr="SpringBoot 15 Spring Bootæ¦æªå¨æç¨| LaoCatç¼ç¨"/>
          <p:cNvPicPr>
            <a:picLocks noChangeAspect="1" noChangeArrowheads="1"/>
          </p:cNvPicPr>
          <p:nvPr/>
        </p:nvPicPr>
        <p:blipFill>
          <a:blip r:embed="rId2" cstate="print"/>
          <a:srcRect/>
          <a:stretch>
            <a:fillRect/>
          </a:stretch>
        </p:blipFill>
        <p:spPr bwMode="auto">
          <a:xfrm>
            <a:off x="5004617" y="3140968"/>
            <a:ext cx="6416006" cy="3595454"/>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203" y="274638"/>
            <a:ext cx="10965657" cy="706090"/>
          </a:xfrm>
        </p:spPr>
        <p:txBody>
          <a:bodyPr>
            <a:normAutofit fontScale="90000"/>
          </a:bodyPr>
          <a:lstStyle/>
          <a:p>
            <a:r>
              <a:rPr lang="en-US" altLang="zh-CN" b="1" dirty="0"/>
              <a:t>Rate limit with Spring MVC </a:t>
            </a:r>
            <a:r>
              <a:rPr lang="en-US" altLang="zh-CN" b="1" dirty="0" smtClean="0"/>
              <a:t>Interceptor</a:t>
            </a:r>
            <a:endParaRPr lang="zh-CN" altLang="en-US" dirty="0"/>
          </a:p>
        </p:txBody>
      </p:sp>
      <p:pic>
        <p:nvPicPr>
          <p:cNvPr id="38914" name="Picture 2"/>
          <p:cNvPicPr>
            <a:picLocks noChangeAspect="1" noChangeArrowheads="1"/>
          </p:cNvPicPr>
          <p:nvPr/>
        </p:nvPicPr>
        <p:blipFill>
          <a:blip r:embed="rId2" cstate="print"/>
          <a:srcRect/>
          <a:stretch>
            <a:fillRect/>
          </a:stretch>
        </p:blipFill>
        <p:spPr bwMode="auto">
          <a:xfrm>
            <a:off x="1699543" y="-1"/>
            <a:ext cx="8496944" cy="683928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203" y="274638"/>
            <a:ext cx="10965657" cy="706090"/>
          </a:xfrm>
        </p:spPr>
        <p:txBody>
          <a:bodyPr>
            <a:normAutofit fontScale="90000"/>
          </a:bodyPr>
          <a:lstStyle/>
          <a:p>
            <a:r>
              <a:rPr lang="en-US" altLang="zh-CN" b="1" dirty="0"/>
              <a:t>Rate limit with Spring MVC </a:t>
            </a:r>
            <a:r>
              <a:rPr lang="en-US" altLang="zh-CN" b="1" dirty="0" smtClean="0"/>
              <a:t>Interceptor</a:t>
            </a:r>
            <a:endParaRPr lang="zh-CN" altLang="en-US" dirty="0"/>
          </a:p>
        </p:txBody>
      </p:sp>
      <p:pic>
        <p:nvPicPr>
          <p:cNvPr id="38914" name="Picture 2"/>
          <p:cNvPicPr>
            <a:picLocks noChangeAspect="1" noChangeArrowheads="1"/>
          </p:cNvPicPr>
          <p:nvPr/>
        </p:nvPicPr>
        <p:blipFill>
          <a:blip r:embed="rId2" cstate="print"/>
          <a:srcRect/>
          <a:stretch>
            <a:fillRect/>
          </a:stretch>
        </p:blipFill>
        <p:spPr bwMode="auto">
          <a:xfrm>
            <a:off x="1699543" y="-1"/>
            <a:ext cx="8496944" cy="6839283"/>
          </a:xfrm>
          <a:prstGeom prst="rect">
            <a:avLst/>
          </a:prstGeom>
          <a:noFill/>
          <a:ln w="9525">
            <a:noFill/>
            <a:miter lim="800000"/>
            <a:headEnd/>
            <a:tailEnd/>
          </a:ln>
        </p:spPr>
      </p:pic>
      <p:pic>
        <p:nvPicPr>
          <p:cNvPr id="39938" name="Picture 2"/>
          <p:cNvPicPr>
            <a:picLocks noChangeAspect="1" noChangeArrowheads="1"/>
          </p:cNvPicPr>
          <p:nvPr/>
        </p:nvPicPr>
        <p:blipFill>
          <a:blip r:embed="rId3" cstate="print"/>
          <a:srcRect/>
          <a:stretch>
            <a:fillRect/>
          </a:stretch>
        </p:blipFill>
        <p:spPr bwMode="auto">
          <a:xfrm>
            <a:off x="1195487" y="908720"/>
            <a:ext cx="10497108" cy="475252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203" y="274638"/>
            <a:ext cx="10965657" cy="706090"/>
          </a:xfrm>
        </p:spPr>
        <p:txBody>
          <a:bodyPr>
            <a:normAutofit fontScale="90000"/>
          </a:bodyPr>
          <a:lstStyle/>
          <a:p>
            <a:r>
              <a:rPr lang="en-US" altLang="zh-CN" b="1" u="sng" dirty="0" smtClean="0"/>
              <a:t>Rate limit per client</a:t>
            </a:r>
            <a:endParaRPr lang="en-US" altLang="zh-CN" b="1" dirty="0"/>
          </a:p>
        </p:txBody>
      </p:sp>
      <p:pic>
        <p:nvPicPr>
          <p:cNvPr id="40962" name="Picture 2"/>
          <p:cNvPicPr>
            <a:picLocks noChangeAspect="1" noChangeArrowheads="1"/>
          </p:cNvPicPr>
          <p:nvPr/>
        </p:nvPicPr>
        <p:blipFill>
          <a:blip r:embed="rId2" cstate="print"/>
          <a:srcRect/>
          <a:stretch>
            <a:fillRect/>
          </a:stretch>
        </p:blipFill>
        <p:spPr bwMode="auto">
          <a:xfrm>
            <a:off x="1804988" y="147638"/>
            <a:ext cx="8572500" cy="656113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Multiple refillers</a:t>
            </a:r>
            <a:endParaRPr lang="zh-CN" altLang="en-US" dirty="0"/>
          </a:p>
        </p:txBody>
      </p:sp>
      <p:sp>
        <p:nvSpPr>
          <p:cNvPr id="3" name="内容占位符 2"/>
          <p:cNvSpPr>
            <a:spLocks noGrp="1"/>
          </p:cNvSpPr>
          <p:nvPr>
            <p:ph idx="1"/>
          </p:nvPr>
        </p:nvSpPr>
        <p:spPr>
          <a:xfrm>
            <a:off x="609203" y="1600201"/>
            <a:ext cx="10965657" cy="1684783"/>
          </a:xfrm>
        </p:spPr>
        <p:txBody>
          <a:bodyPr/>
          <a:lstStyle/>
          <a:p>
            <a:r>
              <a:rPr lang="en-US" altLang="zh-CN" dirty="0"/>
              <a:t>bucket4j also supports multiple refillers per bucket. Here an example from the documentation that allows 1000 requests per minute but not more than 50 requests per second.</a:t>
            </a:r>
            <a:endParaRPr lang="zh-CN" altLang="en-US" dirty="0"/>
          </a:p>
        </p:txBody>
      </p:sp>
      <p:pic>
        <p:nvPicPr>
          <p:cNvPr id="35841" name="Picture 1"/>
          <p:cNvPicPr>
            <a:picLocks noChangeAspect="1" noChangeArrowheads="1"/>
          </p:cNvPicPr>
          <p:nvPr/>
        </p:nvPicPr>
        <p:blipFill>
          <a:blip r:embed="rId2" cstate="print"/>
          <a:srcRect/>
          <a:stretch>
            <a:fillRect/>
          </a:stretch>
        </p:blipFill>
        <p:spPr bwMode="auto">
          <a:xfrm>
            <a:off x="835447" y="3501008"/>
            <a:ext cx="10481253" cy="216024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内容占位符 2"/>
          <p:cNvSpPr>
            <a:spLocks noGrp="1"/>
          </p:cNvSpPr>
          <p:nvPr>
            <p:ph idx="1"/>
          </p:nvPr>
        </p:nvSpPr>
        <p:spPr/>
        <p:txBody>
          <a:bodyPr/>
          <a:lstStyle/>
          <a:p>
            <a:r>
              <a:rPr lang="en-US" altLang="zh-CN" dirty="0" smtClean="0">
                <a:hlinkClick r:id="rId2"/>
              </a:rPr>
              <a:t>https://www.cnblogs.com/william-cheung/p/8763482.html</a:t>
            </a:r>
            <a:endParaRPr lang="en-US" altLang="zh-CN" dirty="0" smtClean="0"/>
          </a:p>
          <a:p>
            <a:r>
              <a:rPr lang="en-US" altLang="zh-CN" dirty="0" smtClean="0">
                <a:hlinkClick r:id="rId3"/>
              </a:rPr>
              <a:t>https://github.com/vladimir-bukhtoyarov/bucket4j</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API Rate Limiting</a:t>
            </a:r>
            <a:endParaRPr lang="zh-CN" altLang="en-US" dirty="0"/>
          </a:p>
        </p:txBody>
      </p:sp>
      <p:sp>
        <p:nvSpPr>
          <p:cNvPr id="3" name="副标题 2"/>
          <p:cNvSpPr>
            <a:spLocks noGrp="1"/>
          </p:cNvSpPr>
          <p:nvPr>
            <p:ph type="subTitle" idx="1"/>
          </p:nvPr>
        </p:nvSpPr>
        <p:spPr>
          <a:xfrm>
            <a:off x="1827610" y="5085184"/>
            <a:ext cx="8528844" cy="553616"/>
          </a:xfrm>
        </p:spPr>
        <p:txBody>
          <a:bodyPr>
            <a:normAutofit lnSpcReduction="10000"/>
          </a:bodyPr>
          <a:lstStyle/>
          <a:p>
            <a:r>
              <a:rPr lang="en-US" altLang="zh-CN" smtClean="0"/>
              <a:t>2020 JavaEE BJTU</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Rate Limiting?</a:t>
            </a:r>
            <a:endParaRPr lang="zh-CN" altLang="en-US" dirty="0"/>
          </a:p>
        </p:txBody>
      </p:sp>
      <p:sp>
        <p:nvSpPr>
          <p:cNvPr id="3" name="内容占位符 2"/>
          <p:cNvSpPr>
            <a:spLocks noGrp="1"/>
          </p:cNvSpPr>
          <p:nvPr>
            <p:ph idx="1"/>
          </p:nvPr>
        </p:nvSpPr>
        <p:spPr>
          <a:xfrm>
            <a:off x="609203" y="1600201"/>
            <a:ext cx="10965657" cy="4853135"/>
          </a:xfrm>
        </p:spPr>
        <p:txBody>
          <a:bodyPr>
            <a:normAutofit fontScale="92500" lnSpcReduction="10000"/>
          </a:bodyPr>
          <a:lstStyle/>
          <a:p>
            <a:r>
              <a:rPr lang="en-US" altLang="zh-CN" b="1" i="1" dirty="0"/>
              <a:t>Rate limiting</a:t>
            </a:r>
            <a:r>
              <a:rPr lang="en-US" altLang="zh-CN" dirty="0"/>
              <a:t> is a technology used in networks to control the rate of traffic. We also see applications of this technology in the HTTP world. Services that provide an HTTP API often limit the number of requests that a client is allowed to send over a certain period of time</a:t>
            </a:r>
            <a:r>
              <a:rPr lang="en-US" altLang="zh-CN" dirty="0" smtClean="0"/>
              <a:t>.</a:t>
            </a:r>
          </a:p>
          <a:p>
            <a:r>
              <a:rPr lang="en-US" altLang="zh-CN" dirty="0"/>
              <a:t>In general, rate limiting is used to control the consumption rate of a resource. </a:t>
            </a:r>
            <a:endParaRPr lang="en-US" altLang="zh-CN" dirty="0" smtClean="0"/>
          </a:p>
          <a:p>
            <a:pPr lvl="1"/>
            <a:r>
              <a:rPr lang="en-US" altLang="zh-CN" dirty="0" smtClean="0"/>
              <a:t>For </a:t>
            </a:r>
            <a:r>
              <a:rPr lang="en-US" altLang="zh-CN" dirty="0"/>
              <a:t>example, up to 10 requests can be served by the server per minute. </a:t>
            </a:r>
            <a:endParaRPr lang="en-US" altLang="zh-CN" dirty="0" smtClean="0"/>
          </a:p>
          <a:p>
            <a:pPr lvl="1"/>
            <a:r>
              <a:rPr lang="en-US" altLang="zh-CN" dirty="0" smtClean="0"/>
              <a:t>Or </a:t>
            </a:r>
            <a:r>
              <a:rPr lang="en-US" altLang="zh-CN" dirty="0"/>
              <a:t>up to 1MB data can be sent to the network per second. </a:t>
            </a:r>
            <a:endParaRPr lang="en-US" altLang="zh-CN" dirty="0" smtClean="0"/>
          </a:p>
          <a:p>
            <a:r>
              <a:rPr lang="en-US" altLang="zh-CN" dirty="0" smtClean="0"/>
              <a:t>Rate </a:t>
            </a:r>
            <a:r>
              <a:rPr lang="en-US" altLang="zh-CN" dirty="0"/>
              <a:t>limiting is necessary for protecting a system from being overloaded.</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API Rate Limiting</a:t>
            </a:r>
            <a:endParaRPr lang="zh-CN" altLang="en-US" dirty="0"/>
          </a:p>
        </p:txBody>
      </p:sp>
      <p:sp>
        <p:nvSpPr>
          <p:cNvPr id="3" name="内容占位符 2"/>
          <p:cNvSpPr>
            <a:spLocks noGrp="1"/>
          </p:cNvSpPr>
          <p:nvPr>
            <p:ph idx="1"/>
          </p:nvPr>
        </p:nvSpPr>
        <p:spPr/>
        <p:txBody>
          <a:bodyPr/>
          <a:lstStyle/>
          <a:p>
            <a:r>
              <a:rPr lang="en-US" altLang="zh-CN" dirty="0"/>
              <a:t>Rate limiting </a:t>
            </a:r>
            <a:r>
              <a:rPr lang="en-US" altLang="zh-CN" dirty="0" smtClean="0"/>
              <a:t>helps </a:t>
            </a:r>
            <a:r>
              <a:rPr lang="en-US" altLang="zh-CN" dirty="0"/>
              <a:t>make your API </a:t>
            </a:r>
            <a:r>
              <a:rPr lang="en-US" altLang="zh-CN" b="1" dirty="0"/>
              <a:t>scalable</a:t>
            </a:r>
            <a:r>
              <a:rPr lang="en-US" altLang="zh-CN" dirty="0" smtClean="0"/>
              <a:t>.</a:t>
            </a:r>
          </a:p>
          <a:p>
            <a:r>
              <a:rPr lang="en-US" altLang="zh-CN" dirty="0" smtClean="0"/>
              <a:t>Rate limiting also helps make your API </a:t>
            </a:r>
            <a:r>
              <a:rPr lang="en-US" altLang="zh-CN" b="1" dirty="0" smtClean="0"/>
              <a:t>secure</a:t>
            </a:r>
            <a:r>
              <a:rPr lang="en-US" altLang="zh-CN" dirty="0" smtClean="0"/>
              <a:t>, as DoS attacks can tank a </a:t>
            </a:r>
            <a:r>
              <a:rPr lang="en-US" altLang="zh-CN" dirty="0"/>
              <a:t>server with unlimited API requests.</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203" y="274638"/>
            <a:ext cx="10965657" cy="706090"/>
          </a:xfrm>
        </p:spPr>
        <p:txBody>
          <a:bodyPr>
            <a:normAutofit fontScale="90000"/>
          </a:bodyPr>
          <a:lstStyle/>
          <a:p>
            <a:r>
              <a:rPr lang="en-US" altLang="zh-CN" dirty="0" smtClean="0"/>
              <a:t>API</a:t>
            </a:r>
            <a:r>
              <a:rPr lang="zh-CN" altLang="en-US" dirty="0" smtClean="0"/>
              <a:t> </a:t>
            </a:r>
            <a:r>
              <a:rPr lang="en-US" altLang="zh-CN" dirty="0" smtClean="0"/>
              <a:t>Rate Limiting Examples</a:t>
            </a:r>
            <a:endParaRPr lang="zh-CN" altLang="en-US" dirty="0"/>
          </a:p>
        </p:txBody>
      </p:sp>
      <p:sp>
        <p:nvSpPr>
          <p:cNvPr id="3" name="内容占位符 2"/>
          <p:cNvSpPr>
            <a:spLocks noGrp="1"/>
          </p:cNvSpPr>
          <p:nvPr>
            <p:ph idx="1"/>
          </p:nvPr>
        </p:nvSpPr>
        <p:spPr>
          <a:xfrm>
            <a:off x="619423" y="980728"/>
            <a:ext cx="10965657" cy="4857404"/>
          </a:xfrm>
        </p:spPr>
        <p:txBody>
          <a:bodyPr/>
          <a:lstStyle/>
          <a:p>
            <a:r>
              <a:rPr lang="en-US" altLang="zh-CN" dirty="0"/>
              <a:t>From </a:t>
            </a:r>
            <a:r>
              <a:rPr lang="en-US" altLang="zh-CN" dirty="0">
                <a:hlinkClick r:id="rId3"/>
              </a:rPr>
              <a:t>GitHub’s Rate Limiting Documentation for Developers</a:t>
            </a:r>
            <a:endParaRPr lang="zh-CN" altLang="en-US" dirty="0"/>
          </a:p>
        </p:txBody>
      </p:sp>
      <p:pic>
        <p:nvPicPr>
          <p:cNvPr id="3074" name="Picture 2" descr="https://19yw4b240vb03ws8qm25h366-wpengine.netdna-ssl.com/wp-content/uploads/github-rate-limiting.png"/>
          <p:cNvPicPr>
            <a:picLocks noChangeAspect="1" noChangeArrowheads="1"/>
          </p:cNvPicPr>
          <p:nvPr/>
        </p:nvPicPr>
        <p:blipFill>
          <a:blip r:embed="rId4" cstate="print"/>
          <a:srcRect/>
          <a:stretch>
            <a:fillRect/>
          </a:stretch>
        </p:blipFill>
        <p:spPr bwMode="auto">
          <a:xfrm>
            <a:off x="2419623" y="1628800"/>
            <a:ext cx="7200800" cy="514326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203" y="274638"/>
            <a:ext cx="10965657" cy="850106"/>
          </a:xfrm>
        </p:spPr>
        <p:txBody>
          <a:bodyPr/>
          <a:lstStyle/>
          <a:p>
            <a:r>
              <a:rPr lang="en-US" altLang="zh-CN" dirty="0" smtClean="0"/>
              <a:t>LinkedIn </a:t>
            </a:r>
            <a:endParaRPr lang="zh-CN" altLang="en-US" dirty="0"/>
          </a:p>
        </p:txBody>
      </p:sp>
      <p:sp>
        <p:nvSpPr>
          <p:cNvPr id="3" name="内容占位符 2"/>
          <p:cNvSpPr>
            <a:spLocks noGrp="1"/>
          </p:cNvSpPr>
          <p:nvPr>
            <p:ph idx="1"/>
          </p:nvPr>
        </p:nvSpPr>
        <p:spPr>
          <a:xfrm>
            <a:off x="619423" y="1268761"/>
            <a:ext cx="10965657" cy="648072"/>
          </a:xfrm>
        </p:spPr>
        <p:txBody>
          <a:bodyPr/>
          <a:lstStyle/>
          <a:p>
            <a:r>
              <a:rPr lang="en-US" altLang="zh-CN" dirty="0"/>
              <a:t>From </a:t>
            </a:r>
            <a:r>
              <a:rPr lang="en-US" altLang="zh-CN" u="sng" dirty="0">
                <a:hlinkClick r:id="rId2"/>
              </a:rPr>
              <a:t>LinkedIn’s rules for developers</a:t>
            </a:r>
            <a:endParaRPr lang="zh-CN" altLang="en-US" dirty="0"/>
          </a:p>
        </p:txBody>
      </p:sp>
      <p:pic>
        <p:nvPicPr>
          <p:cNvPr id="19458" name="Picture 2" descr="https://19yw4b240vb03ws8qm25h366-wpengine.netdna-ssl.com/wp-content/uploads/linkedin-understanding-rate-limiting.png"/>
          <p:cNvPicPr>
            <a:picLocks noChangeAspect="1" noChangeArrowheads="1"/>
          </p:cNvPicPr>
          <p:nvPr/>
        </p:nvPicPr>
        <p:blipFill>
          <a:blip r:embed="rId3" cstate="print"/>
          <a:srcRect/>
          <a:stretch>
            <a:fillRect/>
          </a:stretch>
        </p:blipFill>
        <p:spPr bwMode="auto">
          <a:xfrm>
            <a:off x="1555527" y="1844824"/>
            <a:ext cx="9217024" cy="529340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4578" name="Picture 2" descr="https://19yw4b240vb03ws8qm25h366-wpengine.netdna-ssl.com/wp-content/uploads/bitly-rate-limiting.png"/>
          <p:cNvPicPr>
            <a:picLocks noChangeAspect="1" noChangeArrowheads="1"/>
          </p:cNvPicPr>
          <p:nvPr/>
        </p:nvPicPr>
        <p:blipFill>
          <a:blip r:embed="rId2" cstate="print"/>
          <a:srcRect/>
          <a:stretch>
            <a:fillRect/>
          </a:stretch>
        </p:blipFill>
        <p:spPr bwMode="auto">
          <a:xfrm>
            <a:off x="547415" y="214700"/>
            <a:ext cx="11161240" cy="638265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Three Methods Of Implementing API </a:t>
            </a:r>
            <a:r>
              <a:rPr lang="en-US" altLang="zh-CN" dirty="0" smtClean="0"/>
              <a:t>Rate-Limiting</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solidFill>
                  <a:schemeClr val="tx2">
                    <a:lumMod val="60000"/>
                    <a:lumOff val="40000"/>
                  </a:schemeClr>
                </a:solidFill>
              </a:rPr>
              <a:t>Request </a:t>
            </a:r>
            <a:r>
              <a:rPr lang="en-US" altLang="zh-CN" dirty="0" smtClean="0">
                <a:solidFill>
                  <a:schemeClr val="tx2">
                    <a:lumMod val="60000"/>
                    <a:lumOff val="40000"/>
                  </a:schemeClr>
                </a:solidFill>
              </a:rPr>
              <a:t>Queues</a:t>
            </a:r>
          </a:p>
          <a:p>
            <a:pPr lvl="1"/>
            <a:r>
              <a:rPr lang="en-US" altLang="zh-CN" dirty="0"/>
              <a:t>Android Volley</a:t>
            </a:r>
          </a:p>
          <a:p>
            <a:pPr lvl="1"/>
            <a:r>
              <a:rPr lang="en-US" altLang="zh-CN" dirty="0"/>
              <a:t>Amazon Simple Queue Service (ASQS</a:t>
            </a:r>
            <a:r>
              <a:rPr lang="en-US" altLang="zh-CN" dirty="0" smtClean="0"/>
              <a:t>)</a:t>
            </a:r>
            <a:endParaRPr lang="en-US" altLang="zh-CN" dirty="0"/>
          </a:p>
          <a:p>
            <a:r>
              <a:rPr lang="en-US" altLang="zh-CN" dirty="0" smtClean="0">
                <a:solidFill>
                  <a:schemeClr val="tx2">
                    <a:lumMod val="60000"/>
                    <a:lumOff val="40000"/>
                  </a:schemeClr>
                </a:solidFill>
              </a:rPr>
              <a:t>Throttling Service/API</a:t>
            </a:r>
          </a:p>
          <a:p>
            <a:pPr lvl="1"/>
            <a:r>
              <a:rPr lang="en-US" altLang="zh-CN" dirty="0"/>
              <a:t>Throttling limits the speed of all </a:t>
            </a:r>
            <a:r>
              <a:rPr lang="en-US" altLang="zh-CN" dirty="0" smtClean="0"/>
              <a:t>services</a:t>
            </a:r>
          </a:p>
          <a:p>
            <a:pPr lvl="1"/>
            <a:r>
              <a:rPr lang="en-US" altLang="zh-CN" dirty="0"/>
              <a:t>Throttling is applied on an individual per user basis, based overall usage within a given </a:t>
            </a:r>
            <a:r>
              <a:rPr lang="en-US" altLang="zh-CN" dirty="0" smtClean="0"/>
              <a:t>time(day/week/month).</a:t>
            </a:r>
          </a:p>
          <a:p>
            <a:pPr lvl="1"/>
            <a:r>
              <a:rPr lang="en-US" altLang="zh-CN" dirty="0" smtClean="0"/>
              <a:t>E.g, Throttling to Restful APIs or throttling to Database access</a:t>
            </a:r>
            <a:endParaRPr lang="en-US" altLang="zh-CN" dirty="0"/>
          </a:p>
          <a:p>
            <a:r>
              <a:rPr lang="en-US" altLang="zh-CN" dirty="0">
                <a:solidFill>
                  <a:schemeClr val="tx2">
                    <a:lumMod val="60000"/>
                    <a:lumOff val="40000"/>
                  </a:schemeClr>
                </a:solidFill>
              </a:rPr>
              <a:t>Rate-limiting Algorithms</a:t>
            </a:r>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472</Words>
  <Application>Microsoft Office PowerPoint</Application>
  <PresentationFormat>自定义</PresentationFormat>
  <Paragraphs>85</Paragraphs>
  <Slides>26</Slides>
  <Notes>5</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Outline</vt:lpstr>
      <vt:lpstr>Documenting Rest API</vt:lpstr>
      <vt:lpstr>API Rate Limiting</vt:lpstr>
      <vt:lpstr>What is Rate Limiting?</vt:lpstr>
      <vt:lpstr>API Rate Limiting</vt:lpstr>
      <vt:lpstr>API Rate Limiting Examples</vt:lpstr>
      <vt:lpstr>LinkedIn </vt:lpstr>
      <vt:lpstr>幻灯片 8</vt:lpstr>
      <vt:lpstr>Three Methods Of Implementing API Rate-Limiting</vt:lpstr>
      <vt:lpstr>Example: Nginx Rate Limiting </vt:lpstr>
      <vt:lpstr>Example: Nginx Rate Limiting </vt:lpstr>
      <vt:lpstr>Rate Limiting  Algorithms</vt:lpstr>
      <vt:lpstr>Token bucket</vt:lpstr>
      <vt:lpstr>Token bucket cont..</vt:lpstr>
      <vt:lpstr>Two types of Refillers in Bucket4J</vt:lpstr>
      <vt:lpstr>Two types of Refillers in Bucket4J</vt:lpstr>
      <vt:lpstr>Programming with Bucket4J</vt:lpstr>
      <vt:lpstr>Programming with Bucket4J</vt:lpstr>
      <vt:lpstr>Programming with Bucket4J</vt:lpstr>
      <vt:lpstr>More Programming with Bucket4J</vt:lpstr>
      <vt:lpstr>Rate limit with Spring MVC Interceptor</vt:lpstr>
      <vt:lpstr>Rate limit with Spring MVC Interceptor</vt:lpstr>
      <vt:lpstr>Rate limit with Spring MVC Interceptor</vt:lpstr>
      <vt:lpstr>Rate limit per client</vt:lpstr>
      <vt:lpstr>Multiple refillers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Rate Limiting</dc:title>
  <dc:creator>Administrator</dc:creator>
  <cp:lastModifiedBy>Administrator</cp:lastModifiedBy>
  <cp:revision>27</cp:revision>
  <dcterms:created xsi:type="dcterms:W3CDTF">2020-04-22T10:04:26Z</dcterms:created>
  <dcterms:modified xsi:type="dcterms:W3CDTF">2020-04-22T23:51:31Z</dcterms:modified>
</cp:coreProperties>
</file>