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2"/>
  </p:handoutMasterIdLst>
  <p:sldIdLst>
    <p:sldId id="258" r:id="rId2"/>
    <p:sldId id="257" r:id="rId3"/>
    <p:sldId id="261" r:id="rId4"/>
    <p:sldId id="262" r:id="rId5"/>
    <p:sldId id="264" r:id="rId6"/>
    <p:sldId id="259" r:id="rId7"/>
    <p:sldId id="260" r:id="rId8"/>
    <p:sldId id="267" r:id="rId9"/>
    <p:sldId id="268" r:id="rId10"/>
    <p:sldId id="266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78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887660-4E8E-4A1A-BF40-E3FC127EF6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7FD187-7DE1-4570-B878-3EE958945A5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17989-1FEA-405A-9FC5-4DA39FE4BD1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4A3B8-0AA2-4F36-BF57-150EBA090E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32DF3-FBB3-4291-AA54-BA85D77918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75795-F8A0-4913-B91C-E305D61A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64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B5510E5-3A0A-47CA-A0BF-C9BCD9A922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BD1B27-A9D5-484F-870A-A577DCC04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DFF48-38CD-4845-A6EA-3D23CD2BA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BD960-9872-40AC-B24C-6EBEDE44C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EFCA-A630-4EAA-97F6-DC5A9F279C3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C971F-1F9D-49C9-9BB4-C0E75E531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1380A-8BAE-4322-8D9A-C81CC675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3C66-B86A-4628-B725-1E5D81775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4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1C62D-D594-40F6-9230-C3598CE27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112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4D76E-78FB-4C19-BE2A-B5190DAD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EFCA-A630-4EAA-97F6-DC5A9F279C3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8B970-50A0-442B-8CBB-F550BE6E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1256F-37DE-47D0-AADF-1B91DD60D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3C66-B86A-4628-B725-1E5D81775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4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C155AF-567F-4984-B913-E1EB4FAFE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C3629-9F3E-4A05-ADB4-AD57915E5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4565E-D4DA-48FF-AD0E-5A5011F34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EFCA-A630-4EAA-97F6-DC5A9F279C3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477B9-3471-4D5B-8F67-005D0AE14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FABD0-4190-4BC9-B765-5E4E5FB12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3C66-B86A-4628-B725-1E5D81775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7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15BA74B-597E-4605-8F08-E444BF93D7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28E4A8-8B34-4613-A02B-11FD615C4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20637"/>
            <a:ext cx="10515600" cy="315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48C9D-2011-4629-A699-418A3A0BF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7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414D1-D979-4968-A99B-8576A4BEE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EFCA-A630-4EAA-97F6-DC5A9F279C3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05247-C3AC-49A3-9311-976054C19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5D53E-AEB2-4D1D-8C3B-CF43A30E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3C66-B86A-4628-B725-1E5D81775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4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89FD4-8852-4B3C-8F2F-5FF11077E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33B2C-90FF-442A-B03B-05725909C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52B9A-3181-4579-B01E-492908C10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EFCA-A630-4EAA-97F6-DC5A9F279C3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93717-4C17-48BD-B69A-15253076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9BB0E-5021-439E-8A91-6458C6CC9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3C66-B86A-4628-B725-1E5D81775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63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F4B16-6F3E-4257-A259-FD630559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874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7E2AC-E936-4E14-A432-CB07457A8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874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B48C3-D407-4A3E-B060-4C7C6985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EFCA-A630-4EAA-97F6-DC5A9F279C3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C7FDA-65C3-4D98-88F9-A8B6075A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24336-9B58-45E6-8E47-F71BA7DB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3C66-B86A-4628-B725-1E5D81775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9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DDF42-2F42-4983-B9A9-609D3B0A7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826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54248-2011-467E-B3B5-77E625248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065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81FB1-4912-4A4F-85BD-6C1CA7745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9826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C92163-F64A-48E8-B8B1-ECD918A66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2" y="18065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E3E3CE-F85B-4CA2-9664-997E7880D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EFCA-A630-4EAA-97F6-DC5A9F279C3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1B097C-1406-4170-A09C-067A3D1F6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6937D-EC13-4DB6-A7D5-C41AED800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3C66-B86A-4628-B725-1E5D81775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1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E9F00-3CA3-4629-BADF-D44FF0AA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EFCA-A630-4EAA-97F6-DC5A9F279C3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F3E55-1D0D-4F74-8BDF-E2611A8B9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E8310-6536-4580-8A17-A461D01CA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3C66-B86A-4628-B725-1E5D81775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1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2BC19C-CA8B-4AA5-AFBB-5125C0E9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EFCA-A630-4EAA-97F6-DC5A9F279C3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919B2-6DEC-4648-9775-8A5FFA1C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DCC2E-DBFB-4707-B640-D40F3973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3C66-B86A-4628-B725-1E5D81775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B552-3694-411F-AA57-5E455813A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3A8E3-B57F-486A-9BD2-BFD5E53A6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EFCA-A630-4EAA-97F6-DC5A9F279C3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BCBFB-841A-4215-8749-542469FD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ADD9D-BC98-411F-9388-F2F9AA261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3C66-B86A-4628-B725-1E5D81775B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1379D45-2714-4A4B-B308-2B3B187B7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998536"/>
            <a:ext cx="4114800" cy="48625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80DA25-DC4C-4952-BE94-3EBFA8BD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20637"/>
            <a:ext cx="10515600" cy="315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553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F69B08B-3B0E-4265-B8D0-E84715476A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0ACB2-34FA-4400-A044-422BA9EC2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57839-8BA9-424B-A40B-6E37A52E7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EFCA-A630-4EAA-97F6-DC5A9F279C3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D5C09-A64B-41B1-A7AC-C396E09E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B0943-A7E9-4F6B-98CC-6ECBB0F9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3C66-B86A-4628-B725-1E5D81775B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0823468-9FA7-408C-BA14-A29D6B2D245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998536"/>
            <a:ext cx="4114800" cy="48625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CD3A28E-4D8D-4655-A4A2-612DDF211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20637"/>
            <a:ext cx="10515600" cy="315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557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3F24EF-B0B8-457E-BEB7-42FBF2222AA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F65D7-0CE1-4306-8140-011148DC09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DEFCA-A630-4EAA-97F6-DC5A9F279C3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58BC8-82C6-4D8F-A04C-6D8A3F55E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17211-64A1-43CE-B7AA-E3BEADB7C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13C66-B86A-4628-B725-1E5D81775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3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tkinter-interfaces-graficas-em-python/33956" TargetMode="External"/><Relationship Id="rId2" Type="http://schemas.openxmlformats.org/officeDocument/2006/relationships/hyperlink" Target="https://python.fei.edu.br/material-de-apoio-para-interfac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lpython.com/python-gui-tkinter/" TargetMode="External"/><Relationship Id="rId5" Type="http://schemas.openxmlformats.org/officeDocument/2006/relationships/hyperlink" Target="https://www.tutorialspoint.com/python/tk_frame.htm" TargetMode="External"/><Relationship Id="rId4" Type="http://schemas.openxmlformats.org/officeDocument/2006/relationships/hyperlink" Target="https://www.geeksforgeeks.org/python-gui-tkinter/?ref=lb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654D0-1DF9-4B81-811A-65EC42E977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Interfaces Gráficas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FC812-3804-4150-9067-A5E2C8CD1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70717"/>
          </a:xfrm>
        </p:spPr>
        <p:txBody>
          <a:bodyPr/>
          <a:lstStyle/>
          <a:p>
            <a:r>
              <a:rPr lang="pt-BR" dirty="0"/>
              <a:t>Python - Tkinter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513E189-A1C5-4D06-8D67-16B0226368A3}"/>
              </a:ext>
            </a:extLst>
          </p:cNvPr>
          <p:cNvSpPr txBox="1">
            <a:spLocks/>
          </p:cNvSpPr>
          <p:nvPr/>
        </p:nvSpPr>
        <p:spPr>
          <a:xfrm>
            <a:off x="1524000" y="5450278"/>
            <a:ext cx="9144000" cy="57071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Evaldo A. M. Filho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13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9C7D7-E328-46D8-BC90-710E5A273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Widgets Básicos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14071-9A8F-4187-87E1-92CBAB142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2298"/>
            <a:ext cx="10515600" cy="222804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**</a:t>
            </a:r>
            <a:r>
              <a:rPr lang="en-US" sz="1800" dirty="0" err="1"/>
              <a:t>Onde</a:t>
            </a:r>
            <a:r>
              <a:rPr lang="en-US" sz="1800" dirty="0"/>
              <a:t> “pai” é o Container </a:t>
            </a:r>
            <a:r>
              <a:rPr lang="en-US" sz="1800" dirty="0" err="1"/>
              <a:t>onde</a:t>
            </a:r>
            <a:r>
              <a:rPr lang="en-US" sz="1800" dirty="0"/>
              <a:t> o Widget </a:t>
            </a:r>
            <a:r>
              <a:rPr lang="en-US" sz="1800" dirty="0" err="1"/>
              <a:t>será</a:t>
            </a:r>
            <a:r>
              <a:rPr lang="en-US" sz="1800" dirty="0"/>
              <a:t> </a:t>
            </a:r>
            <a:r>
              <a:rPr lang="en-US" sz="1800" dirty="0" err="1"/>
              <a:t>adicionado</a:t>
            </a:r>
            <a:r>
              <a:rPr lang="en-US" sz="1800" dirty="0"/>
              <a:t>, </a:t>
            </a:r>
            <a:r>
              <a:rPr lang="en-US" sz="1800" dirty="0" err="1"/>
              <a:t>podendo</a:t>
            </a:r>
            <a:r>
              <a:rPr lang="en-US" sz="1800" dirty="0"/>
              <a:t> ser, inclusive a </a:t>
            </a:r>
            <a:r>
              <a:rPr lang="en-US" sz="1800" dirty="0" err="1"/>
              <a:t>janela</a:t>
            </a:r>
            <a:r>
              <a:rPr lang="en-US" sz="1800" dirty="0"/>
              <a:t> principal (root)</a:t>
            </a:r>
            <a:r>
              <a:rPr lang="en-US" sz="2000" dirty="0"/>
              <a:t>				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4C08DB6-21AE-48C5-9489-215E17A82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517081"/>
              </p:ext>
            </p:extLst>
          </p:nvPr>
        </p:nvGraphicFramePr>
        <p:xfrm>
          <a:off x="838200" y="1062865"/>
          <a:ext cx="10515600" cy="2366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78349063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444148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10459988"/>
                    </a:ext>
                  </a:extLst>
                </a:gridCol>
              </a:tblGrid>
              <a:tr h="473227">
                <a:tc>
                  <a:txBody>
                    <a:bodyPr/>
                    <a:lstStyle/>
                    <a:p>
                      <a:r>
                        <a:rPr lang="pt-BR" sz="2400" dirty="0"/>
                        <a:t>Nome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Descrrição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Criação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321544"/>
                  </a:ext>
                </a:extLst>
              </a:tr>
              <a:tr h="473227">
                <a:tc>
                  <a:txBody>
                    <a:bodyPr/>
                    <a:lstStyle/>
                    <a:p>
                      <a:r>
                        <a:rPr lang="pt-BR" sz="2400" dirty="0"/>
                        <a:t>Label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Texto Simples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err="1">
                          <a:latin typeface="Consolas" panose="020B0609020204030204" pitchFamily="49" charset="0"/>
                        </a:rPr>
                        <a:t>texto</a:t>
                      </a:r>
                      <a:r>
                        <a:rPr lang="en-US" sz="2000" i="1" dirty="0">
                          <a:latin typeface="Consolas" panose="020B0609020204030204" pitchFamily="49" charset="0"/>
                        </a:rPr>
                        <a:t> = Label(pai)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180773"/>
                  </a:ext>
                </a:extLst>
              </a:tr>
              <a:tr h="473227">
                <a:tc>
                  <a:txBody>
                    <a:bodyPr/>
                    <a:lstStyle/>
                    <a:p>
                      <a:r>
                        <a:rPr lang="pt-BR" sz="2400" dirty="0"/>
                        <a:t>Button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Botão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i="1" dirty="0">
                          <a:latin typeface="Consolas" panose="020B0609020204030204" pitchFamily="49" charset="0"/>
                        </a:rPr>
                        <a:t>botao = Button(pai)</a:t>
                      </a:r>
                      <a:endParaRPr lang="en-US" sz="20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8062"/>
                  </a:ext>
                </a:extLst>
              </a:tr>
              <a:tr h="473227">
                <a:tc>
                  <a:txBody>
                    <a:bodyPr/>
                    <a:lstStyle/>
                    <a:p>
                      <a:r>
                        <a:rPr lang="pt-BR" sz="2400" dirty="0"/>
                        <a:t>Entry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Entrada de texto simples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i="1" dirty="0">
                          <a:latin typeface="Consolas" panose="020B0609020204030204" pitchFamily="49" charset="0"/>
                        </a:rPr>
                        <a:t>entrada = Entry(pai)</a:t>
                      </a:r>
                      <a:endParaRPr lang="en-US" sz="20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05133"/>
                  </a:ext>
                </a:extLst>
              </a:tr>
              <a:tr h="473227">
                <a:tc>
                  <a:txBody>
                    <a:bodyPr/>
                    <a:lstStyle/>
                    <a:p>
                      <a:r>
                        <a:rPr lang="pt-BR" sz="2400" dirty="0"/>
                        <a:t>Frame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Containers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i="1" dirty="0">
                          <a:latin typeface="Consolas" panose="020B0609020204030204" pitchFamily="49" charset="0"/>
                        </a:rPr>
                        <a:t>container = Frame(pai)</a:t>
                      </a:r>
                      <a:endParaRPr lang="en-US" sz="20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537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777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8BE65-C83B-40F4-953C-E8602204368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199" y="998537"/>
            <a:ext cx="10515599" cy="2430463"/>
          </a:xfrm>
        </p:spPr>
        <p:txBody>
          <a:bodyPr/>
          <a:lstStyle/>
          <a:p>
            <a:r>
              <a:rPr lang="pt-BR" sz="2400" dirty="0"/>
              <a:t>É possível personalizar os widgets de diferentes formas</a:t>
            </a:r>
          </a:p>
          <a:p>
            <a:r>
              <a:rPr lang="pt-BR" sz="2400" dirty="0"/>
              <a:t>Cada widget tem características comuns e específicas para serem alteradas</a:t>
            </a:r>
          </a:p>
          <a:p>
            <a:r>
              <a:rPr lang="pt-BR" sz="2400" dirty="0"/>
              <a:t>As principais características possíveis de serem em um widget da classe Label são as seguintes:</a:t>
            </a:r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18978E-0CE5-4FCF-904C-5B01084D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Configurações - Label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DFBA80-090B-49EE-802E-4529FD504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070284"/>
            <a:ext cx="10053756" cy="304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77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8BE65-C83B-40F4-953C-E8602204368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199" y="998537"/>
            <a:ext cx="10515599" cy="2430463"/>
          </a:xfrm>
        </p:spPr>
        <p:txBody>
          <a:bodyPr/>
          <a:lstStyle/>
          <a:p>
            <a:r>
              <a:rPr lang="pt-BR" sz="2400" dirty="0"/>
              <a:t>As principais características possíveis de serem em um widget da classe Button são as seguintes:</a:t>
            </a:r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18978E-0CE5-4FCF-904C-5B01084D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Configurações - Button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1C4EB-8B4E-461C-8650-1B16E3160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376340"/>
            <a:ext cx="10764583" cy="348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90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8BE65-C83B-40F4-953C-E8602204368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199" y="998537"/>
            <a:ext cx="10515599" cy="2430463"/>
          </a:xfrm>
        </p:spPr>
        <p:txBody>
          <a:bodyPr/>
          <a:lstStyle/>
          <a:p>
            <a:r>
              <a:rPr lang="pt-BR" sz="2400" dirty="0"/>
              <a:t>As principais características possíveis de serem em um widget da classe Entry são as seguintes:</a:t>
            </a:r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18978E-0CE5-4FCF-904C-5B01084D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Configurações - Entry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C791CA-39AC-4144-A58D-DB4E3291E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422543"/>
            <a:ext cx="10276640" cy="275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38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8BE65-C83B-40F4-953C-E8602204368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199" y="998537"/>
            <a:ext cx="10515599" cy="2430463"/>
          </a:xfrm>
        </p:spPr>
        <p:txBody>
          <a:bodyPr/>
          <a:lstStyle/>
          <a:p>
            <a:r>
              <a:rPr lang="pt-BR" sz="2400" dirty="0"/>
              <a:t>As principais características possíveis de serem em um widget da classe Frame são as seguintes:</a:t>
            </a:r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18978E-0CE5-4FCF-904C-5B01084D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Configurações - Frame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0027AB-B983-4CDE-80F6-6C8232A0B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475121"/>
            <a:ext cx="9872792" cy="338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33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E309D-394E-4836-A1BD-6529D7C1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Posicionamento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B9E5A-0113-4B32-A322-C45206EBC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2474"/>
            <a:ext cx="10515600" cy="5788629"/>
          </a:xfrm>
        </p:spPr>
        <p:txBody>
          <a:bodyPr/>
          <a:lstStyle/>
          <a:p>
            <a:r>
              <a:rPr lang="pt-BR" sz="2400" dirty="0"/>
              <a:t>Bom, agora sabemos alguns widgets e sabemos que devemos inserir eles na janela principal ou dentro de um container, mas, como? </a:t>
            </a:r>
          </a:p>
          <a:p>
            <a:endParaRPr lang="pt-BR" sz="2400" dirty="0"/>
          </a:p>
          <a:p>
            <a:r>
              <a:rPr lang="pt-BR" sz="2400" dirty="0"/>
              <a:t>Para isso precisamos de uma forma de “grudar”,”colar” os widgets, ou seja, posicioná-los</a:t>
            </a:r>
          </a:p>
          <a:p>
            <a:endParaRPr lang="pt-BR" sz="2400" dirty="0"/>
          </a:p>
          <a:p>
            <a:r>
              <a:rPr lang="pt-BR" sz="2400" dirty="0"/>
              <a:t>O módulo Tkinter oferece três formas de trabalharmos com geometria e posicionamento:</a:t>
            </a:r>
          </a:p>
          <a:p>
            <a:pPr lvl="1"/>
            <a:r>
              <a:rPr lang="pt-BR" dirty="0"/>
              <a:t>Pack;</a:t>
            </a:r>
          </a:p>
          <a:p>
            <a:pPr lvl="1"/>
            <a:r>
              <a:rPr lang="pt-BR" dirty="0"/>
              <a:t>Grid;</a:t>
            </a:r>
          </a:p>
          <a:p>
            <a:pPr lvl="1"/>
            <a:r>
              <a:rPr lang="pt-BR" dirty="0"/>
              <a:t>Place.</a:t>
            </a:r>
          </a:p>
          <a:p>
            <a:pPr lvl="1"/>
            <a:endParaRPr lang="pt-BR" dirty="0"/>
          </a:p>
          <a:p>
            <a:r>
              <a:rPr lang="pt-BR" sz="2400" dirty="0"/>
              <a:t>Em nossos exemplos usaremos o método Pack, por ser mais simples e de melhor entendimento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8080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8BE65-C83B-40F4-953C-E8602204368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199" y="998537"/>
            <a:ext cx="10515599" cy="2430463"/>
          </a:xfrm>
        </p:spPr>
        <p:txBody>
          <a:bodyPr/>
          <a:lstStyle/>
          <a:p>
            <a:r>
              <a:rPr lang="pt-BR" sz="2400" dirty="0"/>
              <a:t>Os principais parâmetros possíveis para serem usados ao utilizar o método Pack() de posicionamento são:</a:t>
            </a:r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18978E-0CE5-4FCF-904C-5B01084D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Posicionamento com o método Pack()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F010DE-3F5A-4488-A999-AA7C94AA1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98976"/>
            <a:ext cx="10510837" cy="175180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37C158-5FD6-46F0-8780-C4FF588EE969}"/>
              </a:ext>
            </a:extLst>
          </p:cNvPr>
          <p:cNvSpPr txBox="1">
            <a:spLocks/>
          </p:cNvSpPr>
          <p:nvPr/>
        </p:nvSpPr>
        <p:spPr>
          <a:xfrm>
            <a:off x="835817" y="4406900"/>
            <a:ext cx="10515599" cy="2430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No caso acima estamos adicionando o frame na parte de cima do container, com uma margem de 10px entre a borda horizontal e o frame, uma margem de 10px entre a borda vertical e o frame além de centralizar ele dentro do container.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3464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8BE65-C83B-40F4-953C-E8602204368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199" y="998538"/>
            <a:ext cx="10515599" cy="701474"/>
          </a:xfrm>
        </p:spPr>
        <p:txBody>
          <a:bodyPr/>
          <a:lstStyle/>
          <a:p>
            <a:r>
              <a:rPr lang="pt-BR" sz="2400" dirty="0"/>
              <a:t>O método Pack() funciona como uma forma de pilha, exemplo:</a:t>
            </a:r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18978E-0CE5-4FCF-904C-5B01084D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Posicionamento com o método Pack()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37C158-5FD6-46F0-8780-C4FF588EE969}"/>
              </a:ext>
            </a:extLst>
          </p:cNvPr>
          <p:cNvSpPr txBox="1">
            <a:spLocks/>
          </p:cNvSpPr>
          <p:nvPr/>
        </p:nvSpPr>
        <p:spPr>
          <a:xfrm>
            <a:off x="835817" y="4406900"/>
            <a:ext cx="10515599" cy="2430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Três Frames foram criados e inseridos na janela principal com o método Pack(). Como não adicionamos nenhuma configuração, a biblioteca reconhece como padrão side=TOP. Tendo em mente a ideia de pilha, o frame1 foi para o topo, frame2 vem logo em seguida(em baixo), e frame 3 por último. Vejamos o resultado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B1EC2-C862-4B1B-B262-FF984F599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94" y="1700012"/>
            <a:ext cx="5880684" cy="217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87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8BE65-C83B-40F4-953C-E8602204368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31382" y="3441880"/>
            <a:ext cx="10515599" cy="701474"/>
          </a:xfrm>
        </p:spPr>
        <p:txBody>
          <a:bodyPr/>
          <a:lstStyle/>
          <a:p>
            <a:r>
              <a:rPr lang="pt-BR" sz="2400" dirty="0"/>
              <a:t>Tendo esta ideia em mente, será assim para qualquer “side” escolhido! Veja um exemplo usando side=LEFT:</a:t>
            </a:r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18978E-0CE5-4FCF-904C-5B01084D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Posicionamento com o método Pack()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AC49CD-2FC4-4CE2-870E-52D75810E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219" y="745381"/>
            <a:ext cx="2133161" cy="25647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492944-EE14-4E03-B11B-27C61C962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355" y="4480084"/>
            <a:ext cx="2498751" cy="183816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49071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7FABE-8042-4905-AD60-F82E63731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5955"/>
            <a:ext cx="9144000" cy="2387600"/>
          </a:xfrm>
        </p:spPr>
        <p:txBody>
          <a:bodyPr/>
          <a:lstStyle/>
          <a:p>
            <a:r>
              <a:rPr lang="pt-BR" dirty="0"/>
              <a:t>Vamos tentar um pouco agora!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2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09E4-AAB0-4979-9D90-3B743C44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e Conceitos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E5608-1ED8-402D-B8AC-5D284F742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7"/>
            <a:ext cx="10515600" cy="5363626"/>
          </a:xfrm>
        </p:spPr>
        <p:txBody>
          <a:bodyPr anchor="ctr"/>
          <a:lstStyle/>
          <a:p>
            <a:r>
              <a:rPr lang="pt-BR" sz="2400" b="1" dirty="0"/>
              <a:t>Container (Frame): </a:t>
            </a:r>
            <a:r>
              <a:rPr lang="pt-BR" sz="2400" dirty="0"/>
              <a:t>tem como objetivo organizar e guardar objetos. Nesse caso, os objetos que estamos armazenando são os widgets;</a:t>
            </a:r>
          </a:p>
          <a:p>
            <a:endParaRPr lang="pt-BR" sz="2400" dirty="0"/>
          </a:p>
          <a:p>
            <a:r>
              <a:rPr lang="pt-BR" sz="2400" b="1" dirty="0"/>
              <a:t>Widget</a:t>
            </a:r>
            <a:r>
              <a:rPr lang="pt-BR" sz="2400" dirty="0"/>
              <a:t> – É um componente qualquer na tela. Exemplos: Botões, Texto, Entradas de Texto, Ícones, Tabelas, Imagens, Menus etc.;</a:t>
            </a:r>
          </a:p>
          <a:p>
            <a:endParaRPr lang="pt-BR" sz="2400" dirty="0"/>
          </a:p>
          <a:p>
            <a:r>
              <a:rPr lang="pt-BR" sz="2400" b="1" dirty="0"/>
              <a:t>Event Handler </a:t>
            </a:r>
            <a:r>
              <a:rPr lang="pt-BR" sz="2400" dirty="0"/>
              <a:t>– São tratadores de eventos. Por exemplo, ao clicarmos em um botão para executar uma ação, uma rotina(função) é executada. Essa rotina é chamada de event handler;</a:t>
            </a:r>
          </a:p>
          <a:p>
            <a:endParaRPr lang="pt-BR" sz="2400" dirty="0"/>
          </a:p>
          <a:p>
            <a:r>
              <a:rPr lang="pt-BR" sz="2400" b="1" dirty="0"/>
              <a:t>Event Loop </a:t>
            </a:r>
            <a:r>
              <a:rPr lang="pt-BR" sz="2400" dirty="0"/>
              <a:t>– O event loop verifica constantemente se algum evento foi acionado. Caso a hipótese seja verdadeira, ele irá executar a rotina correspondente.</a:t>
            </a:r>
            <a:endParaRPr lang="en-US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14713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97713-AA21-4DCB-8BCB-B19F18C7D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Refências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09D0F-571A-4D74-8822-E6B7E2E27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https://python.fei.edu.br/material-de-apoio-para-interfaces</a:t>
            </a:r>
            <a:endParaRPr lang="en-US" dirty="0"/>
          </a:p>
          <a:p>
            <a:r>
              <a:rPr lang="en-US" dirty="0">
                <a:hlinkClick r:id="rId3"/>
              </a:rPr>
              <a:t>https://www.devmedia.com.br/tkinter-interfaces-graficas-em-python/33956</a:t>
            </a:r>
            <a:endParaRPr lang="en-US" dirty="0"/>
          </a:p>
          <a:p>
            <a:r>
              <a:rPr lang="en-US" dirty="0">
                <a:hlinkClick r:id="rId4"/>
              </a:rPr>
              <a:t>https://www.geeksforgeeks.org/python-gui-tkinter/?ref=lbp</a:t>
            </a:r>
            <a:endParaRPr lang="en-US" dirty="0"/>
          </a:p>
          <a:p>
            <a:r>
              <a:rPr lang="en-US" dirty="0">
                <a:hlinkClick r:id="rId5"/>
              </a:rPr>
              <a:t>https://www.tutorialspoint.com/python/tk_frame.htm</a:t>
            </a:r>
            <a:endParaRPr lang="en-US" dirty="0"/>
          </a:p>
          <a:p>
            <a:r>
              <a:rPr lang="en-US" dirty="0">
                <a:hlinkClick r:id="rId6"/>
              </a:rPr>
              <a:t>https://realpython.com/python-gui-tkinter/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0803F35-DF62-4E26-8888-8060E84BCF4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0" r="9460"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1B38E-013D-47E1-B2F2-AF30CDE90B6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BR" sz="2400" dirty="0"/>
              <a:t>Observe no exemplo ao lado que foram criados 3 Containers (Frames)</a:t>
            </a:r>
          </a:p>
          <a:p>
            <a:r>
              <a:rPr lang="pt-BR" sz="2400" dirty="0"/>
              <a:t>Em cada um deles foram adicionados Widgets!</a:t>
            </a:r>
          </a:p>
          <a:p>
            <a:r>
              <a:rPr lang="pt-BR" sz="2400" dirty="0"/>
              <a:t>Widgets de Texto (onde está escrito ‘Nome’), Widgets de Entrada de Texto e Widget de Botão</a:t>
            </a:r>
          </a:p>
          <a:p>
            <a:r>
              <a:rPr lang="pt-BR" sz="2400" dirty="0"/>
              <a:t>Os containers, como o nome sugere, servem para ‘armazenar’ os widgets!</a:t>
            </a:r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8109BE-A4D4-4FF7-B9BF-A0A4DCE9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45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11849-8CBE-483B-8D01-64A2D8D90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 cruéis?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F0BF4-6E7C-4CF8-9692-68EF83FE5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7"/>
            <a:ext cx="10515600" cy="1306781"/>
          </a:xfrm>
          <a:ln>
            <a:solidFill>
              <a:schemeClr val="tx2">
                <a:lumMod val="75000"/>
              </a:schemeClr>
            </a:solidFill>
          </a:ln>
        </p:spPr>
        <p:txBody>
          <a:bodyPr anchor="ctr"/>
          <a:lstStyle/>
          <a:p>
            <a:pPr marL="0" indent="0" algn="ctr">
              <a:buNone/>
            </a:pPr>
            <a:r>
              <a:rPr lang="pt-BR" dirty="0"/>
              <a:t>Mas então onde são armazenados os Cointainers?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D5C840-F245-4842-BDA4-92CAA2F94231}"/>
              </a:ext>
            </a:extLst>
          </p:cNvPr>
          <p:cNvSpPr txBox="1">
            <a:spLocks/>
          </p:cNvSpPr>
          <p:nvPr/>
        </p:nvSpPr>
        <p:spPr>
          <a:xfrm>
            <a:off x="838200" y="2775609"/>
            <a:ext cx="10515600" cy="33547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Na </a:t>
            </a:r>
            <a:r>
              <a:rPr lang="pt-BR" b="1" dirty="0"/>
              <a:t>Raíz</a:t>
            </a:r>
            <a:r>
              <a:rPr lang="pt-BR" dirty="0"/>
              <a:t> de nossa interface gráfica!</a:t>
            </a:r>
          </a:p>
          <a:p>
            <a:endParaRPr lang="pt-BR" dirty="0"/>
          </a:p>
          <a:p>
            <a:r>
              <a:rPr lang="pt-BR" dirty="0"/>
              <a:t>No caso, a própria interface funciona como um container principal nisso, o container pode ser visto como um widget também;</a:t>
            </a:r>
          </a:p>
          <a:p>
            <a:endParaRPr lang="pt-BR" dirty="0"/>
          </a:p>
          <a:p>
            <a:r>
              <a:rPr lang="pt-BR" dirty="0"/>
              <a:t> Vemos por ai ela ser chamada de </a:t>
            </a:r>
            <a:r>
              <a:rPr lang="pt-BR" b="1" dirty="0"/>
              <a:t>root </a:t>
            </a:r>
            <a:r>
              <a:rPr lang="pt-BR" dirty="0"/>
              <a:t>ou</a:t>
            </a:r>
            <a:r>
              <a:rPr lang="pt-BR" b="1" dirty="0"/>
              <a:t> window</a:t>
            </a:r>
            <a:r>
              <a:rPr lang="pt-BR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67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0FEF-272C-4628-B179-389F195F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Tkinter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B8F81-16F8-4405-96FF-EB06F52084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09E4-AAB0-4979-9D90-3B743C44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Tkinter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E5608-1ED8-402D-B8AC-5D284F742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8305"/>
            <a:ext cx="10515600" cy="3966693"/>
          </a:xfrm>
        </p:spPr>
        <p:txBody>
          <a:bodyPr anchor="ctr"/>
          <a:lstStyle/>
          <a:p>
            <a:r>
              <a:rPr lang="pt-BR" sz="2400" b="0" i="0" dirty="0">
                <a:effectLst/>
              </a:rPr>
              <a:t>Tkinter é uma biblioteca da linguagem Python que permite desenvolver interfaces gráficas. </a:t>
            </a:r>
          </a:p>
          <a:p>
            <a:endParaRPr lang="pt-BR" sz="2400" b="0" i="0" dirty="0">
              <a:effectLst/>
            </a:endParaRPr>
          </a:p>
          <a:p>
            <a:r>
              <a:rPr lang="pt-BR" sz="2400" b="0" i="0" dirty="0">
                <a:effectLst/>
              </a:rPr>
              <a:t>A Tkinter é uma das bibliotecas de interface gráfica mais usadas devido a sua facilidade de uso e uma quantidade significante de recursos disponíveis. </a:t>
            </a:r>
          </a:p>
          <a:p>
            <a:endParaRPr lang="pt-BR" sz="2400" b="0" i="0" dirty="0">
              <a:effectLst/>
            </a:endParaRPr>
          </a:p>
          <a:p>
            <a:r>
              <a:rPr lang="pt-BR" sz="2400" b="0" i="0" dirty="0">
                <a:effectLst/>
              </a:rPr>
              <a:t>Outra vantagem é que é nativo da linguagem Python, tudo o que precisamos fazer é </a:t>
            </a:r>
            <a:r>
              <a:rPr lang="pt-BR" sz="2400" b="1" i="0" dirty="0">
                <a:effectLst/>
              </a:rPr>
              <a:t>importá-lo no momento do uso</a:t>
            </a:r>
            <a:r>
              <a:rPr lang="pt-BR" sz="2400" b="0" i="0" dirty="0">
                <a:effectLst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D5757-59A4-4CDE-B121-B6A3DD990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298" y="5398909"/>
            <a:ext cx="5485458" cy="53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23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6D6CD43-B3BB-47A2-8172-480E4EDEF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solidFill>
            <a:schemeClr val="bg2">
              <a:lumMod val="75000"/>
            </a:schemeClr>
          </a:solidFill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29CFA-D4D3-422C-B06D-D6CA4C197BE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BR" sz="2000" dirty="0"/>
              <a:t>Vamos criar nossa primeira interface, primeiramente sem nada</a:t>
            </a:r>
          </a:p>
          <a:p>
            <a:r>
              <a:rPr lang="pt-BR" sz="2000" dirty="0"/>
              <a:t>Primeiro importamos a biblioteca tkinter</a:t>
            </a:r>
          </a:p>
          <a:p>
            <a:r>
              <a:rPr lang="pt-BR" sz="2000" dirty="0"/>
              <a:t>Em seguida devemos criar uma instância da classe principal da biblioteca, a Tk()</a:t>
            </a:r>
          </a:p>
          <a:p>
            <a:r>
              <a:rPr lang="pt-BR" sz="2000" dirty="0"/>
              <a:t>Após a criação da instância podemos adicionar configurações da janela, os containers e os widgets</a:t>
            </a:r>
          </a:p>
          <a:p>
            <a:r>
              <a:rPr lang="pt-BR" sz="2000" dirty="0"/>
              <a:t>E então colocamos a interface para funcionar chamando o método mainloop() da classe Tk() (que é o nosso event loop) </a:t>
            </a:r>
            <a:endParaRPr lang="en-US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8B07BC-02FA-434C-A510-772475BEB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5D3B75-EC54-46CC-86D6-397C1D2A3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234" y="3213448"/>
            <a:ext cx="2833352" cy="264760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DDFC33-CEAD-48E6-A3BF-3C08E8733475}"/>
              </a:ext>
            </a:extLst>
          </p:cNvPr>
          <p:cNvCxnSpPr/>
          <p:nvPr/>
        </p:nvCxnSpPr>
        <p:spPr>
          <a:xfrm>
            <a:off x="8264910" y="2647529"/>
            <a:ext cx="0" cy="565919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C258E736-E964-48F5-B321-8A34A81EF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87" y="987423"/>
            <a:ext cx="6170607" cy="173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26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11849-8CBE-483B-8D01-64A2D8D90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a Janela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F0BF4-6E7C-4CF8-9692-68EF83FE5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7"/>
            <a:ext cx="10515600" cy="1036325"/>
          </a:xfrm>
          <a:ln>
            <a:solidFill>
              <a:schemeClr val="tx2">
                <a:lumMod val="75000"/>
              </a:schemeClr>
            </a:solidFill>
          </a:ln>
        </p:spPr>
        <p:txBody>
          <a:bodyPr anchor="ctr"/>
          <a:lstStyle/>
          <a:p>
            <a:pPr marL="0" indent="0" algn="ctr">
              <a:buNone/>
            </a:pPr>
            <a:r>
              <a:rPr lang="pt-BR" sz="2400" dirty="0"/>
              <a:t>Algumas configurações que podemos aplicar em nossa janela principal (root)</a:t>
            </a:r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D5C840-F245-4842-BDA4-92CAA2F94231}"/>
              </a:ext>
            </a:extLst>
          </p:cNvPr>
          <p:cNvSpPr txBox="1">
            <a:spLocks/>
          </p:cNvSpPr>
          <p:nvPr/>
        </p:nvSpPr>
        <p:spPr>
          <a:xfrm>
            <a:off x="838200" y="2459866"/>
            <a:ext cx="10515600" cy="37091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46881C-9065-417D-A194-A5E7A5A64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9866"/>
            <a:ext cx="9702231" cy="385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1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5F8180A-8B6D-4BCB-92DD-A5ED0A330B2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955" b="955"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25C68-8F3E-4BB7-822E-79C6FEF99A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998536"/>
            <a:ext cx="4114800" cy="643519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/>
          <a:lstStyle/>
          <a:p>
            <a:pPr marL="0" indent="0" algn="ctr">
              <a:buNone/>
            </a:pPr>
            <a:r>
              <a:rPr lang="pt-BR" sz="2400" dirty="0"/>
              <a:t>Este foi o resultado: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562A6A-117F-40C9-A818-6B2EA4D8F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F45755-4DD2-4F81-A410-707AC16E855F}"/>
              </a:ext>
            </a:extLst>
          </p:cNvPr>
          <p:cNvSpPr txBox="1">
            <a:spLocks/>
          </p:cNvSpPr>
          <p:nvPr/>
        </p:nvSpPr>
        <p:spPr>
          <a:xfrm>
            <a:off x="836612" y="1859274"/>
            <a:ext cx="4114800" cy="40001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Perceba que não é possível colocar em tela cheia</a:t>
            </a:r>
          </a:p>
          <a:p>
            <a:endParaRPr lang="pt-BR" sz="2400" dirty="0"/>
          </a:p>
          <a:p>
            <a:r>
              <a:rPr lang="pt-BR" sz="2400" dirty="0"/>
              <a:t>O ícone e o Título foram alterados</a:t>
            </a:r>
          </a:p>
          <a:p>
            <a:endParaRPr lang="pt-BR" sz="2400" dirty="0"/>
          </a:p>
          <a:p>
            <a:r>
              <a:rPr lang="pt-BR" sz="2400" dirty="0"/>
              <a:t>E a cor e a opacidade foram ajustados para vermelho e 50% respectivamente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415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912</Words>
  <Application>Microsoft Office PowerPoint</Application>
  <PresentationFormat>Widescreen</PresentationFormat>
  <Paragraphs>98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Interfaces Gráficas</vt:lpstr>
      <vt:lpstr>Componentes e Conceitos</vt:lpstr>
      <vt:lpstr>Exemplos</vt:lpstr>
      <vt:lpstr>Dúvidas cruéis?</vt:lpstr>
      <vt:lpstr>Tkinter</vt:lpstr>
      <vt:lpstr>Tkinter</vt:lpstr>
      <vt:lpstr>Construindo </vt:lpstr>
      <vt:lpstr>Configurando a Janela</vt:lpstr>
      <vt:lpstr>Resultado</vt:lpstr>
      <vt:lpstr>Widgets Básicos</vt:lpstr>
      <vt:lpstr>Configurações - Label</vt:lpstr>
      <vt:lpstr>Configurações - Button</vt:lpstr>
      <vt:lpstr>Configurações - Entry</vt:lpstr>
      <vt:lpstr>Configurações - Frame</vt:lpstr>
      <vt:lpstr>Posicionamento</vt:lpstr>
      <vt:lpstr>Posicionamento com o método Pack()</vt:lpstr>
      <vt:lpstr>Posicionamento com o método Pack()</vt:lpstr>
      <vt:lpstr>Posicionamento com o método Pack()</vt:lpstr>
      <vt:lpstr>Vamos tentar um pouco agora!</vt:lpstr>
      <vt:lpstr>Refências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Evaldo</dc:creator>
  <cp:lastModifiedBy>Evaldo</cp:lastModifiedBy>
  <cp:revision>5</cp:revision>
  <dcterms:created xsi:type="dcterms:W3CDTF">2022-04-26T02:26:11Z</dcterms:created>
  <dcterms:modified xsi:type="dcterms:W3CDTF">2022-04-26T07:08:06Z</dcterms:modified>
</cp:coreProperties>
</file>