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71" r:id="rId2"/>
    <p:sldId id="256" r:id="rId3"/>
    <p:sldId id="272" r:id="rId4"/>
    <p:sldId id="273" r:id="rId5"/>
    <p:sldId id="257" r:id="rId6"/>
    <p:sldId id="282" r:id="rId7"/>
    <p:sldId id="275" r:id="rId8"/>
    <p:sldId id="276" r:id="rId9"/>
    <p:sldId id="277" r:id="rId10"/>
    <p:sldId id="278" r:id="rId11"/>
    <p:sldId id="258" r:id="rId12"/>
    <p:sldId id="259" r:id="rId13"/>
    <p:sldId id="260" r:id="rId14"/>
    <p:sldId id="261" r:id="rId15"/>
    <p:sldId id="280" r:id="rId16"/>
    <p:sldId id="265" r:id="rId17"/>
    <p:sldId id="267" r:id="rId18"/>
    <p:sldId id="270" r:id="rId19"/>
    <p:sldId id="279" r:id="rId20"/>
    <p:sldId id="268" r:id="rId21"/>
    <p:sldId id="263" r:id="rId22"/>
    <p:sldId id="264" r:id="rId23"/>
    <p:sldId id="269"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124" autoAdjust="0"/>
  </p:normalViewPr>
  <p:slideViewPr>
    <p:cSldViewPr snapToGrid="0">
      <p:cViewPr varScale="1">
        <p:scale>
          <a:sx n="50" d="100"/>
          <a:sy n="50" d="100"/>
        </p:scale>
        <p:origin x="60"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ownloads\customers%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ahoma" panose="020B0604030504040204" pitchFamily="34" charset="0"/>
                <a:ea typeface="Tahoma" panose="020B0604030504040204" pitchFamily="34" charset="0"/>
                <a:cs typeface="Tahoma" panose="020B0604030504040204" pitchFamily="34" charset="0"/>
              </a:defRPr>
            </a:pPr>
            <a:r>
              <a:rPr lang="en-US" sz="1400" b="1" i="0" u="none" strike="noStrike" baseline="0" dirty="0" smtClean="0">
                <a:solidFill>
                  <a:schemeClr val="tx1"/>
                </a:solidFill>
                <a:effectLst/>
              </a:rPr>
              <a:t>Bar Chart Displaying the Total Number of Router Orders</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v>Series1</c:v>
          </c:tx>
          <c:spPr>
            <a:solidFill>
              <a:schemeClr val="accent1"/>
            </a:solidFill>
            <a:ln>
              <a:noFill/>
            </a:ln>
            <a:effectLst/>
          </c:spPr>
          <c:invertIfNegative val="0"/>
          <c:cat>
            <c:numLit>
              <c:formatCode>General</c:formatCode>
              <c:ptCount val="9"/>
              <c:pt idx="0">
                <c:v>1</c:v>
              </c:pt>
              <c:pt idx="1">
                <c:v>2</c:v>
              </c:pt>
              <c:pt idx="2">
                <c:v>3</c:v>
              </c:pt>
              <c:pt idx="3">
                <c:v>4</c:v>
              </c:pt>
              <c:pt idx="4">
                <c:v>5</c:v>
              </c:pt>
              <c:pt idx="5">
                <c:v>6</c:v>
              </c:pt>
              <c:pt idx="6">
                <c:v>7</c:v>
              </c:pt>
              <c:pt idx="7">
                <c:v>8</c:v>
              </c:pt>
              <c:pt idx="8">
                <c:v>9</c:v>
              </c:pt>
            </c:numLit>
          </c:cat>
          <c:val>
            <c:numLit>
              <c:formatCode>General</c:formatCode>
              <c:ptCount val="9"/>
              <c:pt idx="0">
                <c:v>55</c:v>
              </c:pt>
              <c:pt idx="1">
                <c:v>55</c:v>
              </c:pt>
              <c:pt idx="2">
                <c:v>56</c:v>
              </c:pt>
              <c:pt idx="3">
                <c:v>1</c:v>
              </c:pt>
              <c:pt idx="4">
                <c:v>110</c:v>
              </c:pt>
              <c:pt idx="5">
                <c:v>55</c:v>
              </c:pt>
              <c:pt idx="6">
                <c:v>29</c:v>
              </c:pt>
              <c:pt idx="7">
                <c:v>55</c:v>
              </c:pt>
              <c:pt idx="8">
                <c:v>83</c:v>
              </c:pt>
            </c:numLit>
          </c:val>
          <c:extLst>
            <c:ext xmlns:c16="http://schemas.microsoft.com/office/drawing/2014/chart" uri="{C3380CC4-5D6E-409C-BE32-E72D297353CC}">
              <c16:uniqueId val="{00000000-BB62-4891-914D-B926CCE506D3}"/>
            </c:ext>
          </c:extLst>
        </c:ser>
        <c:dLbls>
          <c:showLegendKey val="0"/>
          <c:showVal val="0"/>
          <c:showCatName val="0"/>
          <c:showSerName val="0"/>
          <c:showPercent val="0"/>
          <c:showBubbleSize val="0"/>
        </c:dLbls>
        <c:gapWidth val="219"/>
        <c:overlap val="-27"/>
        <c:axId val="890518223"/>
        <c:axId val="890525711"/>
      </c:barChart>
      <c:catAx>
        <c:axId val="89051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0525711"/>
        <c:crosses val="autoZero"/>
        <c:auto val="1"/>
        <c:lblAlgn val="ctr"/>
        <c:lblOffset val="100"/>
        <c:noMultiLvlLbl val="0"/>
      </c:catAx>
      <c:valAx>
        <c:axId val="89052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crossAx val="890518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(1).csv]orders!PivotTable5</c:name>
    <c:fmtId val="6"/>
  </c:pivotSource>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r>
              <a:rPr lang="en-US" dirty="0" smtClean="0"/>
              <a:t>Router Ordered</a:t>
            </a:r>
            <a:endParaRPr lang="en-US" dirty="0"/>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marker>
          <c:symbol val="none"/>
        </c:marke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s>
    <c:plotArea>
      <c:layout>
        <c:manualLayout>
          <c:layoutTarget val="inner"/>
          <c:xMode val="edge"/>
          <c:yMode val="edge"/>
          <c:x val="0.18719325438650877"/>
          <c:y val="0.16618073782443862"/>
          <c:w val="0.44122036910740486"/>
          <c:h val="0.77826370662000588"/>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sz="1600">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(1).csv]router_info!PivotTable7</c:name>
    <c:fmtId val="4"/>
  </c:pivotSource>
  <c:chart>
    <c:title>
      <c:tx>
        <c:rich>
          <a:bodyPr rot="0" spcFirstLastPara="1" vertOverflow="ellipsis" vert="horz" wrap="square" anchor="ctr" anchorCtr="1"/>
          <a:lstStyle/>
          <a:p>
            <a:pPr algn="ctr" rtl="0">
              <a:defRPr sz="1680" b="0" i="0" u="none" strike="noStrike" kern="1200" spc="0" baseline="0">
                <a:solidFill>
                  <a:srgbClr val="C00000"/>
                </a:solidFill>
                <a:latin typeface="Tahoma" panose="020B0604030504040204" pitchFamily="34" charset="0"/>
                <a:ea typeface="Tahoma" panose="020B0604030504040204" pitchFamily="34" charset="0"/>
                <a:cs typeface="Tahoma" panose="020B0604030504040204" pitchFamily="34" charset="0"/>
              </a:defRPr>
            </a:pPr>
            <a:r>
              <a:rPr lang="en-US" sz="2400" b="1" dirty="0">
                <a:solidFill>
                  <a:srgbClr val="C00000"/>
                </a:solidFill>
                <a:latin typeface="Söhne"/>
              </a:rPr>
              <a:t>Reasons for Returns</a:t>
            </a:r>
          </a:p>
          <a:p>
            <a:pPr algn="ctr" rtl="0">
              <a:defRPr>
                <a:solidFill>
                  <a:srgbClr val="C00000"/>
                </a:solidFill>
              </a:defRPr>
            </a:pPr>
            <a:endParaRPr lang="en-US" dirty="0">
              <a:solidFill>
                <a:srgbClr val="C00000"/>
              </a:solidFill>
            </a:endParaRPr>
          </a:p>
        </c:rich>
      </c:tx>
      <c:layout/>
      <c:overlay val="0"/>
      <c:spPr>
        <a:noFill/>
        <a:ln>
          <a:noFill/>
        </a:ln>
        <a:effectLst/>
      </c:spPr>
      <c:txPr>
        <a:bodyPr rot="0" spcFirstLastPara="1" vertOverflow="ellipsis" vert="horz" wrap="square" anchor="ctr" anchorCtr="1"/>
        <a:lstStyle/>
        <a:p>
          <a:pPr algn="ctr" rtl="0">
            <a:defRPr sz="1680" b="0" i="0" u="none" strike="noStrike" kern="1200" spc="0" baseline="0">
              <a:solidFill>
                <a:srgbClr val="C00000"/>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pivotFmt>
      <c:pivotFmt>
        <c:idx val="4"/>
        <c:spPr>
          <a:solidFill>
            <a:schemeClr val="accent1"/>
          </a:solidFill>
          <a:ln>
            <a:noFill/>
          </a:ln>
          <a:effectLst/>
          <a:sp3d/>
        </c:spPr>
      </c:pivotFmt>
      <c:pivotFmt>
        <c:idx val="5"/>
        <c:spPr>
          <a:solidFill>
            <a:schemeClr val="accent1"/>
          </a:solidFill>
          <a:ln>
            <a:noFill/>
          </a:ln>
          <a:effectLst/>
          <a:sp3d/>
        </c:spPr>
      </c:pivotFmt>
      <c:pivotFmt>
        <c:idx val="6"/>
        <c:spPr>
          <a:solidFill>
            <a:schemeClr val="accent1"/>
          </a:solidFill>
          <a:ln>
            <a:noFill/>
          </a:ln>
          <a:effectLst/>
          <a:sp3d/>
        </c:spPr>
        <c:marker>
          <c:symbol val="none"/>
        </c:marke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4611111111111111"/>
          <c:w val="0.7753342419377931"/>
          <c:h val="0.80296296296296299"/>
        </c:manualLayout>
      </c:layout>
      <c:pie3DChart>
        <c:varyColors val="1"/>
        <c:dLbls>
          <c:showLegendKey val="0"/>
          <c:showVal val="0"/>
          <c:showCatName val="0"/>
          <c:showSerName val="0"/>
          <c:showPercent val="0"/>
          <c:showBubbleSize val="0"/>
          <c:showLeaderLines val="0"/>
        </c:dLbls>
      </c:pie3DChart>
      <c:spPr>
        <a:noFill/>
        <a:ln>
          <a:noFill/>
        </a:ln>
        <a:effectLst/>
      </c:spPr>
    </c:plotArea>
    <c:legend>
      <c:legendPos val="r"/>
      <c:layout>
        <c:manualLayout>
          <c:xMode val="edge"/>
          <c:yMode val="edge"/>
          <c:x val="0.73876845270174596"/>
          <c:y val="0.45227252843394578"/>
          <c:w val="0.2612315472982541"/>
          <c:h val="0.3156397637795275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sz="1400">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(1).csv]orders!PivotTable8</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öhne"/>
                <a:ea typeface="+mn-ea"/>
                <a:cs typeface="+mn-cs"/>
              </a:defRPr>
            </a:pPr>
            <a:r>
              <a:rPr lang="en-US" b="1" dirty="0" err="1" smtClean="0">
                <a:solidFill>
                  <a:srgbClr val="C00000"/>
                </a:solidFill>
              </a:rPr>
              <a:t>Cout</a:t>
            </a:r>
            <a:r>
              <a:rPr lang="en-US" b="1" dirty="0" smtClean="0">
                <a:solidFill>
                  <a:srgbClr val="C00000"/>
                </a:solidFill>
              </a:rPr>
              <a:t> of Router Preference</a:t>
            </a:r>
            <a:endParaRPr lang="en-US" b="1" dirty="0">
              <a:solidFill>
                <a:srgbClr val="C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öhne"/>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orders!$M$2</c:f>
              <c:strCache>
                <c:ptCount val="1"/>
                <c:pt idx="0">
                  <c:v>Total</c:v>
                </c:pt>
              </c:strCache>
            </c:strRef>
          </c:tx>
          <c:spPr>
            <a:solidFill>
              <a:schemeClr val="accent1"/>
            </a:solidFill>
            <a:ln>
              <a:noFill/>
            </a:ln>
            <a:effectLst/>
          </c:spPr>
          <c:invertIfNegative val="0"/>
          <c:cat>
            <c:strRef>
              <c:f>orders!$L$3:$L$12</c:f>
              <c:strCache>
                <c:ptCount val="9"/>
                <c:pt idx="0">
                  <c:v>Advanced Switch 10 GigE Copper/Fiber 44 port copper 4 port fiber</c:v>
                </c:pt>
                <c:pt idx="1">
                  <c:v>Advanced Switch 10GigE Copper 24 port</c:v>
                </c:pt>
                <c:pt idx="2">
                  <c:v>Basic Switch  10/100/1000 BaseT 8 port</c:v>
                </c:pt>
                <c:pt idx="3">
                  <c:v>Basic Switch 10/100/1000 BaseT 24 port</c:v>
                </c:pt>
                <c:pt idx="4">
                  <c:v>Basic Switch 10/100/1000 BaseT 48 port</c:v>
                </c:pt>
                <c:pt idx="5">
                  <c:v>Enterprise Switch 10GigE SFP+ 24 Port</c:v>
                </c:pt>
                <c:pt idx="6">
                  <c:v>Enterprise Switch 10GigE SFP+ 48 port</c:v>
                </c:pt>
                <c:pt idx="7">
                  <c:v>Enterprise Switch 40GigE SFP+ 24 port </c:v>
                </c:pt>
                <c:pt idx="8">
                  <c:v>Enterprise Switch 40GigE SFP+ 48 port </c:v>
                </c:pt>
              </c:strCache>
            </c:strRef>
          </c:cat>
          <c:val>
            <c:numRef>
              <c:f>orders!$M$3:$M$12</c:f>
              <c:numCache>
                <c:formatCode>General</c:formatCode>
                <c:ptCount val="9"/>
                <c:pt idx="0">
                  <c:v>55</c:v>
                </c:pt>
                <c:pt idx="1">
                  <c:v>55</c:v>
                </c:pt>
                <c:pt idx="2">
                  <c:v>56</c:v>
                </c:pt>
                <c:pt idx="3">
                  <c:v>1</c:v>
                </c:pt>
                <c:pt idx="4">
                  <c:v>110</c:v>
                </c:pt>
                <c:pt idx="5">
                  <c:v>55</c:v>
                </c:pt>
                <c:pt idx="6">
                  <c:v>55</c:v>
                </c:pt>
                <c:pt idx="7">
                  <c:v>29</c:v>
                </c:pt>
                <c:pt idx="8">
                  <c:v>83</c:v>
                </c:pt>
              </c:numCache>
            </c:numRef>
          </c:val>
          <c:extLst>
            <c:ext xmlns:c16="http://schemas.microsoft.com/office/drawing/2014/chart" uri="{C3380CC4-5D6E-409C-BE32-E72D297353CC}">
              <c16:uniqueId val="{00000000-3DD4-409B-9386-B265D1217A20}"/>
            </c:ext>
          </c:extLst>
        </c:ser>
        <c:dLbls>
          <c:showLegendKey val="0"/>
          <c:showVal val="0"/>
          <c:showCatName val="0"/>
          <c:showSerName val="0"/>
          <c:showPercent val="0"/>
          <c:showBubbleSize val="0"/>
        </c:dLbls>
        <c:gapWidth val="219"/>
        <c:overlap val="-27"/>
        <c:axId val="894791903"/>
        <c:axId val="894789407"/>
      </c:barChart>
      <c:catAx>
        <c:axId val="89479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öhne"/>
                <a:ea typeface="+mn-ea"/>
                <a:cs typeface="+mn-cs"/>
              </a:defRPr>
            </a:pPr>
            <a:endParaRPr lang="en-US"/>
          </a:p>
        </c:txPr>
        <c:crossAx val="894789407"/>
        <c:crosses val="autoZero"/>
        <c:auto val="1"/>
        <c:lblAlgn val="ctr"/>
        <c:lblOffset val="100"/>
        <c:noMultiLvlLbl val="0"/>
      </c:catAx>
      <c:valAx>
        <c:axId val="894789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öhne"/>
                <a:ea typeface="+mn-ea"/>
                <a:cs typeface="+mn-cs"/>
              </a:defRPr>
            </a:pPr>
            <a:endParaRPr lang="en-US"/>
          </a:p>
        </c:txPr>
        <c:crossAx val="8947919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öhne"/>
              <a:ea typeface="+mn-ea"/>
              <a:cs typeface="+mn-cs"/>
            </a:defRPr>
          </a:pPr>
          <a:endParaRPr lang="en-US"/>
        </a:p>
      </c:txPr>
    </c:legend>
    <c:plotVisOnly val="1"/>
    <c:dispBlanksAs val="gap"/>
    <c:showDLblsOverMax val="0"/>
  </c:chart>
  <c:spPr>
    <a:noFill/>
    <a:ln>
      <a:noFill/>
    </a:ln>
    <a:effectLst/>
  </c:spPr>
  <c:txPr>
    <a:bodyPr/>
    <a:lstStyle/>
    <a:p>
      <a:pPr>
        <a:defRPr>
          <a:latin typeface="Söhne"/>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[customers (1).csv]Sheet4!PivotTable11</c:name>
    <c:fmtId val="3"/>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pivotFmt>
      <c:pivotFmt>
        <c:idx val="3"/>
        <c:spPr>
          <a:solidFill>
            <a:schemeClr val="accent1"/>
          </a:solidFill>
          <a:ln>
            <a:noFill/>
          </a:ln>
          <a:effectLst/>
        </c:spPr>
        <c:marker>
          <c:symbol val="none"/>
        </c:marker>
      </c:pivotFmt>
      <c:pivotFmt>
        <c:idx val="4"/>
        <c:spPr>
          <a:solidFill>
            <a:schemeClr val="accent1"/>
          </a:solidFill>
          <a:ln>
            <a:noFill/>
          </a:ln>
          <a:effectLst/>
        </c:spPr>
      </c:pivotFmt>
    </c:pivotFmts>
    <c:plotArea>
      <c:layout/>
      <c:pieChart>
        <c:varyColors val="1"/>
        <c:ser>
          <c:idx val="0"/>
          <c:order val="0"/>
          <c:tx>
            <c:strRef>
              <c:f>Sheet4!$M$2</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D649-45B5-BA06-6CDC2F234C14}"/>
              </c:ext>
            </c:extLst>
          </c:dPt>
          <c:cat>
            <c:strRef>
              <c:f>Sheet4!$L$3:$L$4</c:f>
              <c:strCache>
                <c:ptCount val="1"/>
                <c:pt idx="0">
                  <c:v>Complete</c:v>
                </c:pt>
              </c:strCache>
            </c:strRef>
          </c:cat>
          <c:val>
            <c:numRef>
              <c:f>Sheet4!$M$3:$M$4</c:f>
              <c:numCache>
                <c:formatCode>General</c:formatCode>
                <c:ptCount val="1"/>
                <c:pt idx="0">
                  <c:v>499</c:v>
                </c:pt>
              </c:numCache>
            </c:numRef>
          </c:val>
          <c:extLst>
            <c:ext xmlns:c16="http://schemas.microsoft.com/office/drawing/2014/chart" uri="{C3380CC4-5D6E-409C-BE32-E72D297353CC}">
              <c16:uniqueId val="{00000002-D649-45B5-BA06-6CDC2F234C1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2.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duotone>
            <a:schemeClr val="accent1">
              <a:shade val="45000"/>
              <a:satMod val="135000"/>
            </a:schemeClr>
            <a:prstClr val="white"/>
          </a:duotone>
        </a:blip>
        <a:stretch xmlns:a="http://schemas.openxmlformats.org/drawingml/2006/main">
          <a:fillRect/>
        </a:stretch>
      </cdr:blipFill>
      <cdr:spPr>
        <a:xfrm xmlns:a="http://schemas.openxmlformats.org/drawingml/2006/main">
          <a:off x="0" y="0"/>
          <a:ext cx="7963555" cy="5078313"/>
        </a:xfrm>
        <a:prstGeom xmlns:a="http://schemas.openxmlformats.org/drawingml/2006/main" prst="rect">
          <a:avLst/>
        </a:prstGeom>
        <a:ln xmlns:a="http://schemas.openxmlformats.org/drawingml/2006/main">
          <a:solidFill>
            <a:schemeClr val="accent1"/>
          </a:solidFill>
        </a:ln>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6534150" cy="657225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C2241-CC98-4900-BE38-C96FA0686A3A}"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A9B81-FFD8-44A7-BB45-4DA74A26FC91}" type="slidenum">
              <a:rPr lang="en-US" smtClean="0"/>
              <a:t>‹#›</a:t>
            </a:fld>
            <a:endParaRPr lang="en-US"/>
          </a:p>
        </p:txBody>
      </p:sp>
    </p:spTree>
    <p:extLst>
      <p:ext uri="{BB962C8B-B14F-4D97-AF65-F5344CB8AC3E}">
        <p14:creationId xmlns:p14="http://schemas.microsoft.com/office/powerpoint/2010/main" val="4099507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
            </a:r>
            <a:br>
              <a:rPr lang="en-US" dirty="0" smtClean="0"/>
            </a:br>
            <a:r>
              <a:rPr lang="en-US" sz="1200" b="0" i="0" kern="1200" dirty="0" smtClean="0">
                <a:solidFill>
                  <a:schemeClr val="tx1"/>
                </a:solidFill>
                <a:effectLst/>
                <a:latin typeface="+mn-lt"/>
                <a:ea typeface="+mn-ea"/>
                <a:cs typeface="+mn-cs"/>
              </a:rPr>
              <a:t>In this presentation, we will be focusing on several key aspects of </a:t>
            </a:r>
            <a:r>
              <a:rPr lang="en-US" sz="1200" b="0" i="0" kern="1200" dirty="0" err="1" smtClean="0">
                <a:solidFill>
                  <a:schemeClr val="tx1"/>
                </a:solidFill>
                <a:effectLst/>
                <a:latin typeface="+mn-lt"/>
                <a:ea typeface="+mn-ea"/>
                <a:cs typeface="+mn-cs"/>
              </a:rPr>
              <a:t>Primez's</a:t>
            </a:r>
            <a:r>
              <a:rPr lang="en-US" sz="1200" b="0" i="0" kern="1200" dirty="0" smtClean="0">
                <a:solidFill>
                  <a:schemeClr val="tx1"/>
                </a:solidFill>
                <a:effectLst/>
                <a:latin typeface="+mn-lt"/>
                <a:ea typeface="+mn-ea"/>
                <a:cs typeface="+mn-cs"/>
              </a:rPr>
              <a:t> router sales and returns. Firstly, we will delve into understanding the volume of router purchases by analyzing the total orders placed. Secondly, we aim to pinpoint our most sought-after router model, shedding light on the preferences of our customer base. Exploring variations in sales across different states will help us identify regions with potential growth opportunities. Additionally, we</a:t>
            </a:r>
            <a:r>
              <a:rPr lang="en-US" sz="1200" b="0" i="0" kern="1200" baseline="0" dirty="0" smtClean="0">
                <a:solidFill>
                  <a:schemeClr val="tx1"/>
                </a:solidFill>
                <a:effectLst/>
                <a:latin typeface="+mn-lt"/>
                <a:ea typeface="+mn-ea"/>
                <a:cs typeface="+mn-cs"/>
              </a:rPr>
              <a:t> wi</a:t>
            </a:r>
            <a:r>
              <a:rPr lang="en-US" sz="1200" b="0" i="0" kern="1200" dirty="0" smtClean="0">
                <a:solidFill>
                  <a:schemeClr val="tx1"/>
                </a:solidFill>
                <a:effectLst/>
                <a:latin typeface="+mn-lt"/>
                <a:ea typeface="+mn-ea"/>
                <a:cs typeface="+mn-cs"/>
              </a:rPr>
              <a:t>ll conduct a comprehensive analysis of product returns, examining reasons behind returns and identifying any recurring patterns. Lastly, we</a:t>
            </a:r>
            <a:r>
              <a:rPr lang="en-US" sz="1200" b="0" i="0" kern="1200" baseline="0" dirty="0" smtClean="0">
                <a:solidFill>
                  <a:schemeClr val="tx1"/>
                </a:solidFill>
                <a:effectLst/>
                <a:latin typeface="+mn-lt"/>
                <a:ea typeface="+mn-ea"/>
                <a:cs typeface="+mn-cs"/>
              </a:rPr>
              <a:t> wi</a:t>
            </a:r>
            <a:r>
              <a:rPr lang="en-US" sz="1200" b="0" i="0" kern="1200" dirty="0" smtClean="0">
                <a:solidFill>
                  <a:schemeClr val="tx1"/>
                </a:solidFill>
                <a:effectLst/>
                <a:latin typeface="+mn-lt"/>
                <a:ea typeface="+mn-ea"/>
                <a:cs typeface="+mn-cs"/>
              </a:rPr>
              <a:t>ll uncover three compelling trends within our data, providing valuable additional insights that can aid in strategic decision-making for </a:t>
            </a:r>
            <a:r>
              <a:rPr lang="en-US" sz="1200" b="0" i="0" kern="1200" dirty="0" err="1" smtClean="0">
                <a:solidFill>
                  <a:schemeClr val="tx1"/>
                </a:solidFill>
                <a:effectLst/>
                <a:latin typeface="+mn-lt"/>
                <a:ea typeface="+mn-ea"/>
                <a:cs typeface="+mn-cs"/>
              </a:rPr>
              <a:t>Primez</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5</a:t>
            </a:fld>
            <a:endParaRPr lang="en-US"/>
          </a:p>
        </p:txBody>
      </p:sp>
    </p:spTree>
    <p:extLst>
      <p:ext uri="{BB962C8B-B14F-4D97-AF65-F5344CB8AC3E}">
        <p14:creationId xmlns:p14="http://schemas.microsoft.com/office/powerpoint/2010/main" val="3146012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In conclusion, the analysis of </a:t>
            </a:r>
            <a:r>
              <a:rPr lang="en-US" dirty="0" err="1" smtClean="0"/>
              <a:t>Primez's</a:t>
            </a:r>
            <a:r>
              <a:rPr lang="en-US" dirty="0" smtClean="0"/>
              <a:t> router sales data has unearthed pivotal insights crucial for strategic decision-making. The 499 router purchases underscore a robust demand in the market for our products. Among these purchases, the BAS-48-1 C emerges as the standout choice with 110 orders, reflecting a strong customer preference for this particular model. Evaluating sales across states has pinpointed regions like South Carolina, presenting opportunities for focused efforts to enhance sales performance. Furthermore, the comprehensive return analysis not only highlighted significant reasons for returns but also unveiled specific patterns within return types, guiding potential improvements in product quality or customer experience. Additionally, delving into three impactful trends provided valuable market insights, empowering </a:t>
            </a:r>
            <a:r>
              <a:rPr lang="en-US" dirty="0" err="1" smtClean="0"/>
              <a:t>Primez</a:t>
            </a:r>
            <a:r>
              <a:rPr lang="en-US" dirty="0" smtClean="0"/>
              <a:t> with actionable information for informed business strategies and sustained growth.</a:t>
            </a:r>
          </a:p>
          <a:p>
            <a:pPr algn="just"/>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21</a:t>
            </a:fld>
            <a:endParaRPr lang="en-US"/>
          </a:p>
        </p:txBody>
      </p:sp>
    </p:spTree>
    <p:extLst>
      <p:ext uri="{BB962C8B-B14F-4D97-AF65-F5344CB8AC3E}">
        <p14:creationId xmlns:p14="http://schemas.microsoft.com/office/powerpoint/2010/main" val="3380796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implications drawn from these findings present actionable insights crucial for </a:t>
            </a:r>
            <a:r>
              <a:rPr lang="en-US" dirty="0" err="1" smtClean="0"/>
              <a:t>Primez's</a:t>
            </a:r>
            <a:r>
              <a:rPr lang="en-US" dirty="0" smtClean="0"/>
              <a:t> strategic direction and operational enhancements. Leveraging these insights effectively can steer significant strategic decisions within the company. Understanding the popularity of specific router models can inform the enhancement of marketing strategies, tailoring them to capitalize on customer preferences (</a:t>
            </a:r>
            <a:r>
              <a:rPr lang="en-US" dirty="0" err="1" smtClean="0"/>
              <a:t>Rajeshwari</a:t>
            </a:r>
            <a:r>
              <a:rPr lang="en-US" baseline="0" dirty="0" smtClean="0"/>
              <a:t> et al., 2023)</a:t>
            </a:r>
            <a:r>
              <a:rPr lang="en-US" dirty="0" smtClean="0"/>
              <a:t>. Targeted efforts in regions with lower sales provide an opportunity for focused market penetration and expansion. Moreover, refining product quality or augmenting customer support, informed by the return analysis, can significantly bolster customer satisfaction and retention rates. Additionally, using identified trends as predictive indicators for market shifts allows </a:t>
            </a:r>
            <a:r>
              <a:rPr lang="en-US" dirty="0" err="1" smtClean="0"/>
              <a:t>Primez</a:t>
            </a:r>
            <a:r>
              <a:rPr lang="en-US" dirty="0" smtClean="0"/>
              <a:t> to adapt strategies proactively, staying ahead of industry trends  (Lin et al., 2022). Emphasizing and acting upon these insights will empower </a:t>
            </a:r>
            <a:r>
              <a:rPr lang="en-US" dirty="0" err="1" smtClean="0"/>
              <a:t>Primez</a:t>
            </a:r>
            <a:r>
              <a:rPr lang="en-US" dirty="0" smtClean="0"/>
              <a:t> to make informed business strategies, optimize customer satisfaction, and foster sustainable growth within the market.</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22</a:t>
            </a:fld>
            <a:endParaRPr lang="en-US"/>
          </a:p>
        </p:txBody>
      </p:sp>
    </p:spTree>
    <p:extLst>
      <p:ext uri="{BB962C8B-B14F-4D97-AF65-F5344CB8AC3E}">
        <p14:creationId xmlns:p14="http://schemas.microsoft.com/office/powerpoint/2010/main" val="389582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6</a:t>
            </a:fld>
            <a:endParaRPr lang="en-US"/>
          </a:p>
        </p:txBody>
      </p:sp>
    </p:spTree>
    <p:extLst>
      <p:ext uri="{BB962C8B-B14F-4D97-AF65-F5344CB8AC3E}">
        <p14:creationId xmlns:p14="http://schemas.microsoft.com/office/powerpoint/2010/main" val="76989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The total number of router orders, represented visually through a bar chart, distinctly illustrates the significant volume of sales. The bar chart prominently displays a bar indicating 499 orders, accurately labeled to depict the scale of demand. This figure, accounting for the total number of orders, underscores a robust and noteworthy customer demand for </a:t>
            </a:r>
            <a:r>
              <a:rPr lang="en-US" dirty="0" err="1" smtClean="0"/>
              <a:t>Primez's</a:t>
            </a:r>
            <a:r>
              <a:rPr lang="en-US" dirty="0" smtClean="0"/>
              <a:t> routers.</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11</a:t>
            </a:fld>
            <a:endParaRPr lang="en-US"/>
          </a:p>
        </p:txBody>
      </p:sp>
    </p:spTree>
    <p:extLst>
      <p:ext uri="{BB962C8B-B14F-4D97-AF65-F5344CB8AC3E}">
        <p14:creationId xmlns:p14="http://schemas.microsoft.com/office/powerpoint/2010/main" val="36858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smtClean="0">
                <a:solidFill>
                  <a:schemeClr val="tx1"/>
                </a:solidFill>
                <a:effectLst/>
                <a:latin typeface="+mn-lt"/>
                <a:ea typeface="+mn-ea"/>
                <a:cs typeface="+mn-cs"/>
              </a:rPr>
              <a:t>BAS-48-1 C emerges as the top choice among customers, as evidenced by its significantly higher order count compared to other models. This insight suggests a clear inclination towards this particular router model among our customer base.</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12</a:t>
            </a:fld>
            <a:endParaRPr lang="en-US"/>
          </a:p>
        </p:txBody>
      </p:sp>
    </p:spTree>
    <p:extLst>
      <p:ext uri="{BB962C8B-B14F-4D97-AF65-F5344CB8AC3E}">
        <p14:creationId xmlns:p14="http://schemas.microsoft.com/office/powerpoint/2010/main" val="190453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smtClean="0">
                <a:solidFill>
                  <a:schemeClr val="tx1"/>
                </a:solidFill>
                <a:effectLst/>
                <a:latin typeface="+mn-lt"/>
                <a:ea typeface="+mn-ea"/>
                <a:cs typeface="+mn-cs"/>
              </a:rPr>
              <a:t>The sales data indicates a potential area for growth in South Carolina. With only 4 orders recorded in this region, there exists an opportunity to enhance our sales efforts. Strategically targeting this market could lead to increased market penetration and improved sales performance in South Carolina.</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13</a:t>
            </a:fld>
            <a:endParaRPr lang="en-US"/>
          </a:p>
        </p:txBody>
      </p:sp>
    </p:spTree>
    <p:extLst>
      <p:ext uri="{BB962C8B-B14F-4D97-AF65-F5344CB8AC3E}">
        <p14:creationId xmlns:p14="http://schemas.microsoft.com/office/powerpoint/2010/main" val="156093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Understanding the reasons behind product returns is pivotal in ensuring customer satisfaction and operational efficiency. The data showcases three primary reasons for returns—Defective, Incorrect, and Other—each carrying its weight in influencing customer experience and overall satisfaction. Identifying and addressing these reasons can significantly impact our service quality and customer retention strategies.</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14</a:t>
            </a:fld>
            <a:endParaRPr lang="en-US"/>
          </a:p>
        </p:txBody>
      </p:sp>
    </p:spTree>
    <p:extLst>
      <p:ext uri="{BB962C8B-B14F-4D97-AF65-F5344CB8AC3E}">
        <p14:creationId xmlns:p14="http://schemas.microsoft.com/office/powerpoint/2010/main" val="698487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desired router model aligns with a description of a Basic Switch 10/100/1000 </a:t>
            </a:r>
            <a:r>
              <a:rPr lang="en-US" sz="1200" b="0" i="0" kern="1200" dirty="0" err="1" smtClean="0">
                <a:solidFill>
                  <a:schemeClr val="tx1"/>
                </a:solidFill>
                <a:effectLst/>
                <a:latin typeface="+mn-lt"/>
                <a:ea typeface="+mn-ea"/>
                <a:cs typeface="+mn-cs"/>
              </a:rPr>
              <a:t>BaseT</a:t>
            </a:r>
            <a:r>
              <a:rPr lang="en-US" sz="1200" b="0" i="0" kern="1200" dirty="0" smtClean="0">
                <a:solidFill>
                  <a:schemeClr val="tx1"/>
                </a:solidFill>
                <a:effectLst/>
                <a:latin typeface="+mn-lt"/>
                <a:ea typeface="+mn-ea"/>
                <a:cs typeface="+mn-cs"/>
              </a:rPr>
              <a:t> 48 port, exhibiting significant demand. Conversely, the model with the least orders corresponds to a Basic Switch 10/100/1000 </a:t>
            </a:r>
            <a:r>
              <a:rPr lang="en-US" sz="1200" b="0" i="0" kern="1200" dirty="0" err="1" smtClean="0">
                <a:solidFill>
                  <a:schemeClr val="tx1"/>
                </a:solidFill>
                <a:effectLst/>
                <a:latin typeface="+mn-lt"/>
                <a:ea typeface="+mn-ea"/>
                <a:cs typeface="+mn-cs"/>
              </a:rPr>
              <a:t>BaseT</a:t>
            </a:r>
            <a:r>
              <a:rPr lang="en-US" sz="1200" b="0" i="0" kern="1200" dirty="0" smtClean="0">
                <a:solidFill>
                  <a:schemeClr val="tx1"/>
                </a:solidFill>
                <a:effectLst/>
                <a:latin typeface="+mn-lt"/>
                <a:ea typeface="+mn-ea"/>
                <a:cs typeface="+mn-cs"/>
              </a:rPr>
              <a:t> 24 port, which was ordered only once. Understanding these varying preferences sheds light on specific customer needs and preferences within our product range.</a:t>
            </a:r>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16</a:t>
            </a:fld>
            <a:endParaRPr lang="en-US"/>
          </a:p>
        </p:txBody>
      </p:sp>
    </p:spTree>
    <p:extLst>
      <p:ext uri="{BB962C8B-B14F-4D97-AF65-F5344CB8AC3E}">
        <p14:creationId xmlns:p14="http://schemas.microsoft.com/office/powerpoint/2010/main" val="410473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This outstanding completion rate showcases </a:t>
            </a:r>
            <a:r>
              <a:rPr lang="en-US" dirty="0" err="1" smtClean="0"/>
              <a:t>Primez's</a:t>
            </a:r>
            <a:r>
              <a:rPr lang="en-US" dirty="0" smtClean="0"/>
              <a:t> operational efficiency and commitment to fulfilling customer orders promptly and accurately, potentially contributing to enhanced customer satisfaction and loyalty.</a:t>
            </a:r>
          </a:p>
          <a:p>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17</a:t>
            </a:fld>
            <a:endParaRPr lang="en-US"/>
          </a:p>
        </p:txBody>
      </p:sp>
    </p:spTree>
    <p:extLst>
      <p:ext uri="{BB962C8B-B14F-4D97-AF65-F5344CB8AC3E}">
        <p14:creationId xmlns:p14="http://schemas.microsoft.com/office/powerpoint/2010/main" val="4189369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A9B81-FFD8-44A7-BB45-4DA74A26FC91}" type="slidenum">
              <a:rPr lang="en-US" smtClean="0"/>
              <a:t>20</a:t>
            </a:fld>
            <a:endParaRPr lang="en-US"/>
          </a:p>
        </p:txBody>
      </p:sp>
    </p:spTree>
    <p:extLst>
      <p:ext uri="{BB962C8B-B14F-4D97-AF65-F5344CB8AC3E}">
        <p14:creationId xmlns:p14="http://schemas.microsoft.com/office/powerpoint/2010/main" val="257535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12/21/2023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12/21/2023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cs typeface="Calibri" panose="020F0502020204030204" pitchFamily="34" charset="0"/>
              </a:rPr>
              <a:t>PRIMEZ ROUTER SALES DATA</a:t>
            </a:r>
            <a:endParaRPr lang="en-US" dirty="0">
              <a:latin typeface="Algerian" panose="04020705040A02060702" pitchFamily="82" charset="0"/>
              <a:cs typeface="Calibri" panose="020F0502020204030204" pitchFamily="34" charset="0"/>
            </a:endParaRPr>
          </a:p>
        </p:txBody>
      </p:sp>
      <p:sp>
        <p:nvSpPr>
          <p:cNvPr id="3" name="Content Placeholder 2"/>
          <p:cNvSpPr>
            <a:spLocks noGrp="1"/>
          </p:cNvSpPr>
          <p:nvPr>
            <p:ph sz="quarter" idx="13"/>
          </p:nvPr>
        </p:nvSpPr>
        <p:spPr>
          <a:xfrm>
            <a:off x="4895850" y="2063396"/>
            <a:ext cx="6184657" cy="3311189"/>
          </a:xfrm>
        </p:spPr>
        <p:txBody>
          <a:bodyPr>
            <a:normAutofit/>
          </a:bodyPr>
          <a:lstStyle/>
          <a:p>
            <a:pPr marL="0" indent="0">
              <a:buNone/>
            </a:pPr>
            <a:r>
              <a:rPr lang="en-US" sz="3200" dirty="0" smtClean="0">
                <a:latin typeface="Calibri" panose="020F0502020204030204" pitchFamily="34" charset="0"/>
                <a:cs typeface="Calibri" panose="020F0502020204030204" pitchFamily="34" charset="0"/>
              </a:rPr>
              <a:t>Exploratory Data Analysis</a:t>
            </a:r>
          </a:p>
          <a:p>
            <a:pPr marL="0" indent="0">
              <a:buNone/>
            </a:pPr>
            <a:r>
              <a:rPr lang="en-US" sz="3200" dirty="0">
                <a:latin typeface="Calibri" panose="020F0502020204030204" pitchFamily="34" charset="0"/>
                <a:cs typeface="Calibri" panose="020F0502020204030204" pitchFamily="34" charset="0"/>
              </a:rPr>
              <a:t> </a:t>
            </a:r>
            <a:r>
              <a:rPr lang="en-US" sz="3200" dirty="0" smtClean="0">
                <a:latin typeface="Calibri" panose="020F0502020204030204" pitchFamily="34" charset="0"/>
                <a:cs typeface="Calibri" panose="020F0502020204030204" pitchFamily="34" charset="0"/>
              </a:rPr>
              <a:t>                   by EVALINE WANJIKU</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199555"/>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352985"/>
            <a:ext cx="10396882" cy="904315"/>
          </a:xfrm>
        </p:spPr>
        <p:txBody>
          <a:bodyPr>
            <a:normAutofit/>
          </a:bodyPr>
          <a:lstStyle/>
          <a:p>
            <a:r>
              <a:rPr lang="en-US" sz="4800" dirty="0">
                <a:solidFill>
                  <a:schemeClr val="tx1"/>
                </a:solidFill>
                <a:latin typeface="Calibri" panose="020F0502020204030204" pitchFamily="34" charset="0"/>
                <a:cs typeface="Calibri" panose="020F0502020204030204" pitchFamily="34" charset="0"/>
              </a:rPr>
              <a:t>Bar-</a:t>
            </a:r>
            <a:r>
              <a:rPr lang="en-US" sz="4800" dirty="0" err="1">
                <a:solidFill>
                  <a:schemeClr val="tx1"/>
                </a:solidFill>
                <a:latin typeface="Calibri" panose="020F0502020204030204" pitchFamily="34" charset="0"/>
                <a:cs typeface="Calibri" panose="020F0502020204030204" pitchFamily="34" charset="0"/>
              </a:rPr>
              <a:t>Graph,Histogram</a:t>
            </a:r>
            <a:r>
              <a:rPr lang="en-US" sz="4800" dirty="0">
                <a:solidFill>
                  <a:schemeClr val="tx1"/>
                </a:solidFill>
                <a:latin typeface="Calibri" panose="020F0502020204030204" pitchFamily="34" charset="0"/>
                <a:cs typeface="Calibri" panose="020F0502020204030204" pitchFamily="34" charset="0"/>
              </a:rPr>
              <a:t> and Boxplot</a:t>
            </a:r>
          </a:p>
        </p:txBody>
      </p:sp>
      <p:sp>
        <p:nvSpPr>
          <p:cNvPr id="4" name="Content Placeholder 2"/>
          <p:cNvSpPr>
            <a:spLocks noGrp="1"/>
          </p:cNvSpPr>
          <p:nvPr>
            <p:ph sz="quarter" idx="13"/>
          </p:nvPr>
        </p:nvSpPr>
        <p:spPr>
          <a:xfrm>
            <a:off x="0" y="1085850"/>
            <a:ext cx="11715750" cy="4495800"/>
          </a:xfrm>
          <a:solidFill>
            <a:schemeClr val="accent1"/>
          </a:solidFill>
          <a:ln>
            <a:solidFill>
              <a:schemeClr val="tx1"/>
            </a:solidFill>
          </a:ln>
        </p:spPr>
        <p:txBody>
          <a:bodyPr>
            <a:normAutofit/>
          </a:bodyPr>
          <a:lstStyle/>
          <a:p>
            <a:pPr marL="457200" indent="-457200">
              <a:buFont typeface="+mj-lt"/>
              <a:buAutoNum type="arabicPeriod"/>
            </a:pPr>
            <a:r>
              <a:rPr lang="en-US" sz="2400" dirty="0">
                <a:solidFill>
                  <a:schemeClr val="bg1"/>
                </a:solidFill>
              </a:rPr>
              <a:t>Bar graph: A bar plot is a plot that presents data with rectangular bars with lengths proportional to the values that they represent.</a:t>
            </a:r>
          </a:p>
          <a:p>
            <a:r>
              <a:rPr lang="en-US" sz="2400" dirty="0">
                <a:solidFill>
                  <a:schemeClr val="bg1"/>
                </a:solidFill>
              </a:rPr>
              <a:t>Boxplot : Depicts numerical data graphically through their quartiles. The box extends from the Q1 to Q3 quartile values of the data, with a line at the median (Q2).</a:t>
            </a:r>
          </a:p>
          <a:p>
            <a:r>
              <a:rPr lang="en-US" sz="2400" dirty="0">
                <a:solidFill>
                  <a:schemeClr val="bg1"/>
                </a:solidFill>
              </a:rPr>
              <a:t>Histogram: A histogram is a representation of the distribution of data.</a:t>
            </a:r>
          </a:p>
          <a:p>
            <a:endParaRPr lang="en-US" sz="2400" dirty="0"/>
          </a:p>
        </p:txBody>
      </p:sp>
    </p:spTree>
    <p:extLst>
      <p:ext uri="{BB962C8B-B14F-4D97-AF65-F5344CB8AC3E}">
        <p14:creationId xmlns:p14="http://schemas.microsoft.com/office/powerpoint/2010/main" val="2023266028"/>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917" y="252248"/>
            <a:ext cx="7788165" cy="1200329"/>
          </a:xfrm>
          <a:prstGeom prst="rect">
            <a:avLst/>
          </a:prstGeom>
          <a:noFill/>
        </p:spPr>
        <p:txBody>
          <a:bodyPr wrap="square" rtlCol="0">
            <a:spAutoFit/>
          </a:bodyPr>
          <a:lstStyle/>
          <a:p>
            <a:r>
              <a:rPr lang="en-US" sz="3600" b="1" dirty="0">
                <a:solidFill>
                  <a:srgbClr val="C00000"/>
                </a:solidFill>
                <a:latin typeface="Calibri" panose="020F0502020204030204" pitchFamily="34" charset="0"/>
                <a:cs typeface="Calibri" panose="020F0502020204030204" pitchFamily="34" charset="0"/>
              </a:rPr>
              <a:t>Total Number of Orders</a:t>
            </a:r>
          </a:p>
          <a:p>
            <a:endParaRPr lang="en-US" sz="3600" b="1" dirty="0">
              <a:solidFill>
                <a:srgbClr val="C00000"/>
              </a:solidFill>
              <a:latin typeface="Calibri" panose="020F0502020204030204" pitchFamily="34" charset="0"/>
              <a:cs typeface="Calibri" panose="020F0502020204030204" pitchFamily="34" charset="0"/>
            </a:endParaRPr>
          </a:p>
        </p:txBody>
      </p:sp>
      <p:graphicFrame>
        <p:nvGraphicFramePr>
          <p:cNvPr id="3" name="Chart 2"/>
          <p:cNvGraphicFramePr>
            <a:graphicFrameLocks/>
          </p:cNvGraphicFramePr>
          <p:nvPr>
            <p:extLst>
              <p:ext uri="{D42A27DB-BD31-4B8C-83A1-F6EECF244321}">
                <p14:modId xmlns:p14="http://schemas.microsoft.com/office/powerpoint/2010/main" val="249999844"/>
              </p:ext>
            </p:extLst>
          </p:nvPr>
        </p:nvGraphicFramePr>
        <p:xfrm>
          <a:off x="677917" y="898579"/>
          <a:ext cx="9995338" cy="327928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77917" y="4650828"/>
            <a:ext cx="10941269" cy="369332"/>
          </a:xfrm>
          <a:prstGeom prst="rect">
            <a:avLst/>
          </a:prstGeom>
          <a:noFill/>
        </p:spPr>
        <p:txBody>
          <a:bodyPr wrap="square" rtlCol="0">
            <a:spAutoFit/>
          </a:bodyPr>
          <a:lstStyle/>
          <a:p>
            <a:r>
              <a:rPr lang="en-US" dirty="0">
                <a:latin typeface="Söhne"/>
              </a:rPr>
              <a:t>The bar chart prominently displays </a:t>
            </a:r>
            <a:r>
              <a:rPr lang="en-US" dirty="0" smtClean="0">
                <a:latin typeface="Söhne"/>
              </a:rPr>
              <a:t>bars adding up to </a:t>
            </a:r>
            <a:r>
              <a:rPr lang="en-US" dirty="0">
                <a:latin typeface="Söhne"/>
              </a:rPr>
              <a:t>499 orders, </a:t>
            </a:r>
          </a:p>
        </p:txBody>
      </p:sp>
    </p:spTree>
    <p:extLst>
      <p:ext uri="{BB962C8B-B14F-4D97-AF65-F5344CB8AC3E}">
        <p14:creationId xmlns:p14="http://schemas.microsoft.com/office/powerpoint/2010/main" val="2488420363"/>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3706" y="114277"/>
            <a:ext cx="6952593" cy="830997"/>
          </a:xfrm>
          <a:prstGeom prst="rect">
            <a:avLst/>
          </a:prstGeom>
          <a:noFill/>
        </p:spPr>
        <p:txBody>
          <a:bodyPr wrap="square" rtlCol="0">
            <a:spAutoFit/>
          </a:bodyPr>
          <a:lstStyle/>
          <a:p>
            <a:r>
              <a:rPr lang="en-US" sz="2400" b="1" dirty="0" smtClean="0">
                <a:solidFill>
                  <a:srgbClr val="C00000"/>
                </a:solidFill>
                <a:latin typeface="Söhne"/>
              </a:rPr>
              <a:t>Most </a:t>
            </a:r>
            <a:r>
              <a:rPr lang="en-US" sz="2400" b="1" dirty="0">
                <a:solidFill>
                  <a:srgbClr val="C00000"/>
                </a:solidFill>
                <a:latin typeface="Söhne"/>
              </a:rPr>
              <a:t>Popular Router Ordered</a:t>
            </a:r>
            <a:endParaRPr lang="en-US" sz="2400" dirty="0">
              <a:solidFill>
                <a:srgbClr val="C00000"/>
              </a:solidFill>
              <a:latin typeface="Söhne"/>
            </a:endParaRPr>
          </a:p>
          <a:p>
            <a:endParaRPr lang="en-US" sz="2400" dirty="0">
              <a:solidFill>
                <a:srgbClr val="C00000"/>
              </a:solidFill>
              <a:latin typeface="Söhne"/>
            </a:endParaRPr>
          </a:p>
        </p:txBody>
      </p:sp>
      <p:graphicFrame>
        <p:nvGraphicFramePr>
          <p:cNvPr id="3" name="Chart 2"/>
          <p:cNvGraphicFramePr>
            <a:graphicFrameLocks/>
          </p:cNvGraphicFramePr>
          <p:nvPr>
            <p:extLst>
              <p:ext uri="{D42A27DB-BD31-4B8C-83A1-F6EECF244321}">
                <p14:modId xmlns:p14="http://schemas.microsoft.com/office/powerpoint/2010/main" val="249149147"/>
              </p:ext>
            </p:extLst>
          </p:nvPr>
        </p:nvGraphicFramePr>
        <p:xfrm>
          <a:off x="0" y="529775"/>
          <a:ext cx="8115955" cy="507831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8115955" y="529775"/>
            <a:ext cx="3543300" cy="46628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Söhne"/>
              </a:rPr>
              <a:t>A </a:t>
            </a:r>
            <a:r>
              <a:rPr lang="en-US" dirty="0" smtClean="0">
                <a:latin typeface="Söhne"/>
              </a:rPr>
              <a:t>bar graph </a:t>
            </a:r>
            <a:r>
              <a:rPr lang="en-US" dirty="0">
                <a:latin typeface="Söhne"/>
              </a:rPr>
              <a:t>has been employed to highlight the preference for various router models, with a distinctive emphasis on the segment representing BAS-48-1 C, depicting 110 orders. </a:t>
            </a:r>
            <a:endParaRPr lang="en-US" dirty="0" smtClean="0">
              <a:latin typeface="Söhne"/>
            </a:endParaRPr>
          </a:p>
          <a:p>
            <a:pPr marL="285750" indent="-285750" algn="just">
              <a:lnSpc>
                <a:spcPct val="150000"/>
              </a:lnSpc>
              <a:buFont typeface="Wingdings" panose="05000000000000000000" pitchFamily="2" charset="2"/>
              <a:buChar char="Ø"/>
            </a:pPr>
            <a:r>
              <a:rPr lang="en-US" dirty="0" smtClean="0">
                <a:latin typeface="Söhne"/>
              </a:rPr>
              <a:t>This </a:t>
            </a:r>
            <a:r>
              <a:rPr lang="en-US" dirty="0">
                <a:latin typeface="Söhne"/>
              </a:rPr>
              <a:t>visualization succinctly illustrates the popularity of router models, notably highlighting BAS-48-1 C.</a:t>
            </a:r>
          </a:p>
        </p:txBody>
      </p:sp>
    </p:spTree>
    <p:extLst>
      <p:ext uri="{BB962C8B-B14F-4D97-AF65-F5344CB8AC3E}">
        <p14:creationId xmlns:p14="http://schemas.microsoft.com/office/powerpoint/2010/main" val="845169870"/>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0495" y="4958228"/>
            <a:ext cx="928588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öhne"/>
              </a:rPr>
              <a:t>Displayed is a bar chart delineating sales figures across different states. </a:t>
            </a:r>
            <a:endParaRPr lang="en-US" dirty="0" smtClean="0">
              <a:latin typeface="Söhne"/>
            </a:endParaRPr>
          </a:p>
          <a:p>
            <a:pPr marL="285750" indent="-285750">
              <a:buFont typeface="Arial" panose="020B0604020202020204" pitchFamily="34" charset="0"/>
              <a:buChar char="•"/>
            </a:pPr>
            <a:r>
              <a:rPr lang="en-US" dirty="0" smtClean="0">
                <a:latin typeface="Söhne"/>
              </a:rPr>
              <a:t>South </a:t>
            </a:r>
            <a:r>
              <a:rPr lang="en-US" dirty="0">
                <a:latin typeface="Söhne"/>
              </a:rPr>
              <a:t>Carolina is distinctly highlighted, representing 4 orders within the chart.</a:t>
            </a:r>
          </a:p>
        </p:txBody>
      </p:sp>
      <p:sp>
        <p:nvSpPr>
          <p:cNvPr id="7" name="TextBox 6"/>
          <p:cNvSpPr txBox="1"/>
          <p:nvPr/>
        </p:nvSpPr>
        <p:spPr>
          <a:xfrm>
            <a:off x="1481959" y="121686"/>
            <a:ext cx="7551681" cy="830997"/>
          </a:xfrm>
          <a:prstGeom prst="rect">
            <a:avLst/>
          </a:prstGeom>
          <a:noFill/>
        </p:spPr>
        <p:txBody>
          <a:bodyPr wrap="square" rtlCol="0">
            <a:spAutoFit/>
          </a:bodyPr>
          <a:lstStyle/>
          <a:p>
            <a:r>
              <a:rPr lang="en-US" sz="2400" b="1" dirty="0">
                <a:solidFill>
                  <a:srgbClr val="C00000"/>
                </a:solidFill>
                <a:latin typeface="Söhne"/>
              </a:rPr>
              <a:t>A bar chart indicating sales across states.</a:t>
            </a:r>
          </a:p>
          <a:p>
            <a:endParaRPr lang="en-US" sz="2400" b="1" dirty="0">
              <a:solidFill>
                <a:srgbClr val="C00000"/>
              </a:solidFill>
            </a:endParaRPr>
          </a:p>
        </p:txBody>
      </p:sp>
      <p:pic>
        <p:nvPicPr>
          <p:cNvPr id="4" name="Picture 3"/>
          <p:cNvPicPr>
            <a:picLocks noChangeAspect="1"/>
          </p:cNvPicPr>
          <p:nvPr/>
        </p:nvPicPr>
        <p:blipFill>
          <a:blip r:embed="rId3">
            <a:duotone>
              <a:schemeClr val="accent1">
                <a:shade val="45000"/>
                <a:satMod val="135000"/>
              </a:schemeClr>
              <a:prstClr val="white"/>
            </a:duotone>
          </a:blip>
          <a:stretch>
            <a:fillRect/>
          </a:stretch>
        </p:blipFill>
        <p:spPr>
          <a:xfrm>
            <a:off x="118240" y="440856"/>
            <a:ext cx="8435210" cy="5029200"/>
          </a:xfrm>
          <a:prstGeom prst="rect">
            <a:avLst/>
          </a:prstGeom>
        </p:spPr>
      </p:pic>
    </p:spTree>
    <p:extLst>
      <p:ext uri="{BB962C8B-B14F-4D97-AF65-F5344CB8AC3E}">
        <p14:creationId xmlns:p14="http://schemas.microsoft.com/office/powerpoint/2010/main" val="1263305151"/>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120196954"/>
              </p:ext>
            </p:extLst>
          </p:nvPr>
        </p:nvGraphicFramePr>
        <p:xfrm>
          <a:off x="4381500" y="209550"/>
          <a:ext cx="7067549" cy="522955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52401" y="1219889"/>
            <a:ext cx="3638550" cy="341632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v"/>
            </a:pPr>
            <a:r>
              <a:rPr lang="en-US" dirty="0">
                <a:latin typeface="Söhne"/>
              </a:rPr>
              <a:t>A comprehensive pie chart is presented, outlining the distribution of return reasons. </a:t>
            </a:r>
            <a:endParaRPr lang="en-US" dirty="0" smtClean="0">
              <a:latin typeface="Söhne"/>
            </a:endParaRPr>
          </a:p>
          <a:p>
            <a:pPr marL="285750" indent="-285750" algn="just">
              <a:lnSpc>
                <a:spcPct val="200000"/>
              </a:lnSpc>
              <a:buFont typeface="Wingdings" panose="05000000000000000000" pitchFamily="2" charset="2"/>
              <a:buChar char="v"/>
            </a:pPr>
            <a:r>
              <a:rPr lang="en-US" dirty="0" smtClean="0">
                <a:latin typeface="Söhne"/>
              </a:rPr>
              <a:t>The </a:t>
            </a:r>
            <a:r>
              <a:rPr lang="en-US" dirty="0">
                <a:latin typeface="Söhne"/>
              </a:rPr>
              <a:t>chart distinctly segments reasons into Defective (110), Incorrect (342), and Other (49).</a:t>
            </a:r>
          </a:p>
        </p:txBody>
      </p:sp>
    </p:spTree>
    <p:extLst>
      <p:ext uri="{BB962C8B-B14F-4D97-AF65-F5344CB8AC3E}">
        <p14:creationId xmlns:p14="http://schemas.microsoft.com/office/powerpoint/2010/main" val="1019257092"/>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9551"/>
            <a:ext cx="10396882" cy="1123950"/>
          </a:xfrm>
        </p:spPr>
        <p:txBody>
          <a:bodyPr>
            <a:normAutofit/>
          </a:bodyPr>
          <a:lstStyle/>
          <a:p>
            <a:r>
              <a:rPr lang="en-US" sz="2400" b="1" dirty="0" smtClean="0">
                <a:latin typeface="Calibri" panose="020F0502020204030204" pitchFamily="34" charset="0"/>
                <a:cs typeface="Calibri" panose="020F0502020204030204" pitchFamily="34" charset="0"/>
              </a:rPr>
              <a:t>A bar graph for the count of orders from customers by city</a:t>
            </a:r>
            <a:endParaRPr lang="en-US" sz="2400" b="1" dirty="0">
              <a:latin typeface="Calibri" panose="020F0502020204030204" pitchFamily="34" charset="0"/>
              <a:cs typeface="Calibri" panose="020F0502020204030204" pitchFamily="34" charset="0"/>
            </a:endParaRPr>
          </a:p>
        </p:txBody>
      </p:sp>
      <p:pic>
        <p:nvPicPr>
          <p:cNvPr id="8" name="Content Placeholder 5"/>
          <p:cNvPicPr>
            <a:picLocks noGrp="1" noChangeAspect="1"/>
          </p:cNvPicPr>
          <p:nvPr>
            <p:ph sz="quarter" idx="13"/>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876300" y="1333502"/>
            <a:ext cx="8724900" cy="4114798"/>
          </a:xfrm>
          <a:prstGeom prst="rect">
            <a:avLst/>
          </a:prstGeom>
          <a:ln>
            <a:solidFill>
              <a:schemeClr val="accent1"/>
            </a:solidFill>
          </a:ln>
        </p:spPr>
      </p:pic>
    </p:spTree>
    <p:extLst>
      <p:ext uri="{BB962C8B-B14F-4D97-AF65-F5344CB8AC3E}">
        <p14:creationId xmlns:p14="http://schemas.microsoft.com/office/powerpoint/2010/main" val="846802211"/>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71165687"/>
              </p:ext>
            </p:extLst>
          </p:nvPr>
        </p:nvGraphicFramePr>
        <p:xfrm>
          <a:off x="5013434" y="605870"/>
          <a:ext cx="6542690" cy="473864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633904" y="269513"/>
            <a:ext cx="3382336" cy="523220"/>
          </a:xfrm>
          <a:prstGeom prst="rect">
            <a:avLst/>
          </a:prstGeom>
        </p:spPr>
        <p:txBody>
          <a:bodyPr wrap="none">
            <a:spAutoFit/>
          </a:bodyPr>
          <a:lstStyle/>
          <a:p>
            <a:r>
              <a:rPr lang="en-US" sz="2800" b="1" dirty="0" smtClean="0">
                <a:solidFill>
                  <a:srgbClr val="C00000"/>
                </a:solidFill>
                <a:latin typeface="Calibri" panose="020F0502020204030204" pitchFamily="34" charset="0"/>
                <a:cs typeface="Calibri" panose="020F0502020204030204" pitchFamily="34" charset="0"/>
              </a:rPr>
              <a:t>ROUTER PREFERENCE</a:t>
            </a:r>
            <a:endParaRPr lang="en-US" sz="2800" dirty="0">
              <a:solidFill>
                <a:srgbClr val="C00000"/>
              </a:solidFill>
              <a:latin typeface="Calibri" panose="020F0502020204030204" pitchFamily="34" charset="0"/>
              <a:cs typeface="Calibri" panose="020F0502020204030204" pitchFamily="34" charset="0"/>
            </a:endParaRPr>
          </a:p>
        </p:txBody>
      </p:sp>
      <p:sp>
        <p:nvSpPr>
          <p:cNvPr id="5" name="TextBox 4"/>
          <p:cNvSpPr txBox="1"/>
          <p:nvPr/>
        </p:nvSpPr>
        <p:spPr>
          <a:xfrm>
            <a:off x="220717" y="605870"/>
            <a:ext cx="4792717" cy="501675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The most desired router model aligns with a description of a Basic Switch 10/100/1000 </a:t>
            </a:r>
            <a:r>
              <a:rPr lang="en-US" sz="2000" dirty="0" err="1">
                <a:latin typeface="Calibri" panose="020F0502020204030204" pitchFamily="34" charset="0"/>
                <a:cs typeface="Calibri" panose="020F0502020204030204" pitchFamily="34" charset="0"/>
              </a:rPr>
              <a:t>BaseT</a:t>
            </a:r>
            <a:r>
              <a:rPr lang="en-US" sz="2000" dirty="0">
                <a:latin typeface="Calibri" panose="020F0502020204030204" pitchFamily="34" charset="0"/>
                <a:cs typeface="Calibri" panose="020F0502020204030204" pitchFamily="34" charset="0"/>
              </a:rPr>
              <a:t> 48 port, exhibiting significant </a:t>
            </a:r>
            <a:r>
              <a:rPr lang="en-US" sz="2000" dirty="0" smtClean="0">
                <a:latin typeface="Calibri" panose="020F0502020204030204" pitchFamily="34" charset="0"/>
                <a:cs typeface="Calibri" panose="020F0502020204030204" pitchFamily="34" charset="0"/>
              </a:rPr>
              <a:t>demand.</a:t>
            </a:r>
          </a:p>
          <a:p>
            <a:pPr marL="285750" indent="-285750" algn="just">
              <a:lnSpc>
                <a:spcPct val="200000"/>
              </a:lnSpc>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Conversely</a:t>
            </a:r>
            <a:r>
              <a:rPr lang="en-US" sz="2000" dirty="0">
                <a:latin typeface="Calibri" panose="020F0502020204030204" pitchFamily="34" charset="0"/>
                <a:cs typeface="Calibri" panose="020F0502020204030204" pitchFamily="34" charset="0"/>
              </a:rPr>
              <a:t>, the model with the least orders corresponds to a Basic Switch 10/100/1000 </a:t>
            </a:r>
            <a:r>
              <a:rPr lang="en-US" sz="2000" dirty="0" err="1">
                <a:latin typeface="Calibri" panose="020F0502020204030204" pitchFamily="34" charset="0"/>
                <a:cs typeface="Calibri" panose="020F0502020204030204" pitchFamily="34" charset="0"/>
              </a:rPr>
              <a:t>BaseT</a:t>
            </a:r>
            <a:r>
              <a:rPr lang="en-US" sz="2000" dirty="0">
                <a:latin typeface="Calibri" panose="020F0502020204030204" pitchFamily="34" charset="0"/>
                <a:cs typeface="Calibri" panose="020F0502020204030204" pitchFamily="34" charset="0"/>
              </a:rPr>
              <a:t> 24 port, which was ordered only once. </a:t>
            </a:r>
          </a:p>
        </p:txBody>
      </p:sp>
    </p:spTree>
    <p:extLst>
      <p:ext uri="{BB962C8B-B14F-4D97-AF65-F5344CB8AC3E}">
        <p14:creationId xmlns:p14="http://schemas.microsoft.com/office/powerpoint/2010/main" val="18490686"/>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843368971"/>
              </p:ext>
            </p:extLst>
          </p:nvPr>
        </p:nvGraphicFramePr>
        <p:xfrm>
          <a:off x="-1" y="1174529"/>
          <a:ext cx="6164317" cy="363395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7204842" y="2345174"/>
            <a:ext cx="3389586"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öhne"/>
              </a:rPr>
              <a:t>All 499 orders processed were successfully completed. </a:t>
            </a:r>
          </a:p>
        </p:txBody>
      </p:sp>
      <p:sp>
        <p:nvSpPr>
          <p:cNvPr id="4" name="Rectangle 3"/>
          <p:cNvSpPr/>
          <p:nvPr/>
        </p:nvSpPr>
        <p:spPr>
          <a:xfrm>
            <a:off x="256214" y="674554"/>
            <a:ext cx="4332853" cy="461665"/>
          </a:xfrm>
          <a:prstGeom prst="rect">
            <a:avLst/>
          </a:prstGeom>
        </p:spPr>
        <p:txBody>
          <a:bodyPr wrap="none">
            <a:spAutoFit/>
          </a:bodyPr>
          <a:lstStyle/>
          <a:p>
            <a:pPr algn="just"/>
            <a:r>
              <a:rPr lang="en-US" sz="2400" b="1" dirty="0" smtClean="0">
                <a:solidFill>
                  <a:srgbClr val="C00000"/>
                </a:solidFill>
                <a:latin typeface="Söhne"/>
              </a:rPr>
              <a:t>ORDER COMPLETION RATE</a:t>
            </a:r>
            <a:endParaRPr lang="en-US" sz="2400" dirty="0">
              <a:solidFill>
                <a:srgbClr val="C00000"/>
              </a:solidFill>
            </a:endParaRPr>
          </a:p>
        </p:txBody>
      </p:sp>
    </p:spTree>
    <p:extLst>
      <p:ext uri="{BB962C8B-B14F-4D97-AF65-F5344CB8AC3E}">
        <p14:creationId xmlns:p14="http://schemas.microsoft.com/office/powerpoint/2010/main" val="3286043255"/>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4"/>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5486400" y="1485901"/>
            <a:ext cx="5594350" cy="3819698"/>
          </a:xfrm>
          <a:prstGeom prst="rect">
            <a:avLst/>
          </a:prstGeom>
        </p:spPr>
      </p:pic>
      <p:sp>
        <p:nvSpPr>
          <p:cNvPr id="5" name="Title 1"/>
          <p:cNvSpPr>
            <a:spLocks noGrp="1"/>
          </p:cNvSpPr>
          <p:nvPr>
            <p:ph type="title"/>
          </p:nvPr>
        </p:nvSpPr>
        <p:spPr>
          <a:xfrm>
            <a:off x="685801" y="419100"/>
            <a:ext cx="10396882" cy="1424840"/>
          </a:xfrm>
        </p:spPr>
        <p:txBody>
          <a:bodyPr>
            <a:normAutofit/>
          </a:bodyPr>
          <a:lstStyle/>
          <a:p>
            <a:r>
              <a:rPr lang="en-US" sz="3200" b="1" u="sng" dirty="0" smtClean="0">
                <a:latin typeface="Calibri" panose="020F0502020204030204" pitchFamily="34" charset="0"/>
                <a:cs typeface="Calibri" panose="020F0502020204030204" pitchFamily="34" charset="0"/>
              </a:rPr>
              <a:t>A Bar plot that shows the orders each state had</a:t>
            </a:r>
            <a:endParaRPr lang="en-US" sz="3200" b="1" u="sng" dirty="0">
              <a:latin typeface="Calibri" panose="020F0502020204030204" pitchFamily="34" charset="0"/>
              <a:cs typeface="Calibri" panose="020F0502020204030204" pitchFamily="34" charset="0"/>
            </a:endParaRPr>
          </a:p>
        </p:txBody>
      </p:sp>
      <p:sp>
        <p:nvSpPr>
          <p:cNvPr id="6" name="Content Placeholder 2"/>
          <p:cNvSpPr>
            <a:spLocks noGrp="1"/>
          </p:cNvSpPr>
          <p:nvPr>
            <p:ph sz="quarter" idx="13"/>
          </p:nvPr>
        </p:nvSpPr>
        <p:spPr>
          <a:xfrm>
            <a:off x="685800" y="2063396"/>
            <a:ext cx="5088714" cy="3689704"/>
          </a:xfrm>
        </p:spPr>
        <p:txBody>
          <a:bodyPr/>
          <a:lstStyle/>
          <a:p>
            <a:r>
              <a:rPr lang="en-US" dirty="0" smtClean="0">
                <a:latin typeface="Calibri" panose="020F0502020204030204" pitchFamily="34" charset="0"/>
                <a:cs typeface="Calibri" panose="020F0502020204030204" pitchFamily="34" charset="0"/>
              </a:rPr>
              <a:t>From this bar plot we can see Montana had the highest number of orders while Nebraska the least.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8139398"/>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4"/>
          </p:nvPr>
        </p:nvPicPr>
        <p:blipFill>
          <a:blip r:embed="rId2"/>
          <a:stretch>
            <a:fillRect/>
          </a:stretch>
        </p:blipFill>
        <p:spPr>
          <a:xfrm>
            <a:off x="4171950" y="1028700"/>
            <a:ext cx="7405688" cy="4346575"/>
          </a:xfrm>
          <a:prstGeom prst="rect">
            <a:avLst/>
          </a:prstGeom>
        </p:spPr>
      </p:pic>
      <p:sp>
        <p:nvSpPr>
          <p:cNvPr id="6" name="Title 1"/>
          <p:cNvSpPr>
            <a:spLocks noGrp="1"/>
          </p:cNvSpPr>
          <p:nvPr>
            <p:ph type="title"/>
          </p:nvPr>
        </p:nvSpPr>
        <p:spPr>
          <a:xfrm>
            <a:off x="685800" y="133350"/>
            <a:ext cx="10396538" cy="1158875"/>
          </a:xfrm>
        </p:spPr>
        <p:txBody>
          <a:bodyPr>
            <a:normAutofit/>
          </a:bodyPr>
          <a:lstStyle/>
          <a:p>
            <a:r>
              <a:rPr lang="en-US" sz="2800" b="1" u="sng" dirty="0" smtClean="0">
                <a:latin typeface="Calibri" panose="020F0502020204030204" pitchFamily="34" charset="0"/>
                <a:cs typeface="Calibri" panose="020F0502020204030204" pitchFamily="34" charset="0"/>
              </a:rPr>
              <a:t>Correlation </a:t>
            </a:r>
            <a:r>
              <a:rPr lang="en-US" sz="2800" b="1" u="sng" dirty="0" err="1" smtClean="0">
                <a:latin typeface="Calibri" panose="020F0502020204030204" pitchFamily="34" charset="0"/>
                <a:cs typeface="Calibri" panose="020F0502020204030204" pitchFamily="34" charset="0"/>
              </a:rPr>
              <a:t>Heatmap</a:t>
            </a:r>
            <a:endParaRPr lang="en-US" sz="2800" b="1" u="sng" dirty="0">
              <a:latin typeface="Calibri" panose="020F0502020204030204" pitchFamily="34" charset="0"/>
              <a:cs typeface="Calibri" panose="020F0502020204030204" pitchFamily="34" charset="0"/>
            </a:endParaRPr>
          </a:p>
        </p:txBody>
      </p:sp>
      <p:sp>
        <p:nvSpPr>
          <p:cNvPr id="7" name="Content Placeholder 2"/>
          <p:cNvSpPr>
            <a:spLocks noGrp="1"/>
          </p:cNvSpPr>
          <p:nvPr>
            <p:ph sz="quarter" idx="13"/>
          </p:nvPr>
        </p:nvSpPr>
        <p:spPr>
          <a:xfrm>
            <a:off x="190500" y="1028700"/>
            <a:ext cx="3771900" cy="4346575"/>
          </a:xfrm>
        </p:spPr>
        <p:txBody>
          <a:bodyPr>
            <a:normAutofit/>
          </a:bodyPr>
          <a:lstStyle/>
          <a:p>
            <a:r>
              <a:rPr lang="en-US" dirty="0">
                <a:latin typeface="Calibri" panose="020F0502020204030204" pitchFamily="34" charset="0"/>
                <a:cs typeface="Calibri" panose="020F0502020204030204" pitchFamily="34" charset="0"/>
              </a:rPr>
              <a:t>in our </a:t>
            </a:r>
            <a:r>
              <a:rPr lang="en-US" dirty="0" err="1">
                <a:latin typeface="Calibri" panose="020F0502020204030204" pitchFamily="34" charset="0"/>
                <a:cs typeface="Calibri" panose="020F0502020204030204" pitchFamily="34" charset="0"/>
              </a:rPr>
              <a:t>heatmap</a:t>
            </a:r>
            <a:r>
              <a:rPr lang="en-US" dirty="0">
                <a:latin typeface="Calibri" panose="020F0502020204030204" pitchFamily="34" charset="0"/>
                <a:cs typeface="Calibri" panose="020F0502020204030204" pitchFamily="34" charset="0"/>
              </a:rPr>
              <a:t>, the cell at the intersection of </a:t>
            </a:r>
            <a:r>
              <a:rPr lang="en-US" dirty="0" smtClean="0">
                <a:latin typeface="Calibri" panose="020F0502020204030204" pitchFamily="34" charset="0"/>
                <a:cs typeface="Calibri" panose="020F0502020204030204" pitchFamily="34" charset="0"/>
              </a:rPr>
              <a:t>‘</a:t>
            </a:r>
            <a:r>
              <a:rPr lang="en-US" b="1" dirty="0" smtClean="0">
                <a:latin typeface="Calibri" panose="020F0502020204030204" pitchFamily="34" charset="0"/>
                <a:cs typeface="Calibri" panose="020F0502020204030204" pitchFamily="34" charset="0"/>
              </a:rPr>
              <a:t>RMAID</a:t>
            </a:r>
            <a:r>
              <a:rPr lang="en-US" dirty="0" smtClean="0">
                <a:latin typeface="Calibri" panose="020F0502020204030204" pitchFamily="34" charset="0"/>
                <a:cs typeface="Calibri" panose="020F0502020204030204" pitchFamily="34" charset="0"/>
              </a:rPr>
              <a:t>’ and ‘</a:t>
            </a:r>
            <a:r>
              <a:rPr lang="en-US" b="1" dirty="0" err="1" smtClean="0">
                <a:latin typeface="Calibri" panose="020F0502020204030204" pitchFamily="34" charset="0"/>
                <a:cs typeface="Calibri" panose="020F0502020204030204" pitchFamily="34" charset="0"/>
              </a:rPr>
              <a:t>OrderID</a:t>
            </a:r>
            <a:r>
              <a:rPr lang="en-US" dirty="0" smtClean="0">
                <a:latin typeface="Calibri" panose="020F0502020204030204" pitchFamily="34" charset="0"/>
                <a:cs typeface="Calibri" panose="020F0502020204030204" pitchFamily="34" charset="0"/>
              </a:rPr>
              <a:t>’ is dark blue with a value of ‘0.90’. This indicates a strong positive correlation.</a:t>
            </a:r>
          </a:p>
          <a:p>
            <a:r>
              <a:rPr lang="en-US" dirty="0" smtClean="0">
                <a:latin typeface="Calibri" panose="020F0502020204030204" pitchFamily="34" charset="0"/>
                <a:cs typeface="Calibri" panose="020F0502020204030204" pitchFamily="34" charset="0"/>
              </a:rPr>
              <a:t>As the value of ‘</a:t>
            </a:r>
            <a:r>
              <a:rPr lang="en-US" b="1" dirty="0" smtClean="0">
                <a:latin typeface="Calibri" panose="020F0502020204030204" pitchFamily="34" charset="0"/>
                <a:cs typeface="Calibri" panose="020F0502020204030204" pitchFamily="34" charset="0"/>
              </a:rPr>
              <a:t>RMAID</a:t>
            </a:r>
            <a:r>
              <a:rPr lang="en-US" dirty="0" smtClean="0">
                <a:latin typeface="Calibri" panose="020F0502020204030204" pitchFamily="34" charset="0"/>
                <a:cs typeface="Calibri" panose="020F0502020204030204" pitchFamily="34" charset="0"/>
              </a:rPr>
              <a:t>’ increases, we would expect the value of ‘</a:t>
            </a:r>
            <a:r>
              <a:rPr lang="en-US" b="1" dirty="0" err="1" smtClean="0">
                <a:latin typeface="Calibri" panose="020F0502020204030204" pitchFamily="34" charset="0"/>
                <a:cs typeface="Calibri" panose="020F0502020204030204" pitchFamily="34" charset="0"/>
              </a:rPr>
              <a:t>OrderID_x</a:t>
            </a:r>
            <a:r>
              <a:rPr lang="en-US" dirty="0" smtClean="0">
                <a:latin typeface="Calibri" panose="020F0502020204030204" pitchFamily="34" charset="0"/>
                <a:cs typeface="Calibri" panose="020F0502020204030204" pitchFamily="34" charset="0"/>
              </a:rPr>
              <a:t>’ to increase as well.</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1108177"/>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59670" y="1592822"/>
            <a:ext cx="9755187" cy="2766528"/>
          </a:xfrm>
        </p:spPr>
        <p:txBody>
          <a:bodyPr>
            <a:noAutofit/>
          </a:bodyPr>
          <a:lstStyle/>
          <a:p>
            <a:r>
              <a:rPr lang="en-US" sz="4800" i="1" dirty="0">
                <a:latin typeface="Söhne"/>
              </a:rPr>
              <a:t>Understanding </a:t>
            </a:r>
            <a:r>
              <a:rPr lang="en-US" sz="4800" i="1" dirty="0" err="1">
                <a:latin typeface="Söhne"/>
              </a:rPr>
              <a:t>Primez</a:t>
            </a:r>
            <a:r>
              <a:rPr lang="en-US" sz="4800" i="1" dirty="0">
                <a:latin typeface="Söhne"/>
              </a:rPr>
              <a:t> Router Sales Data</a:t>
            </a:r>
          </a:p>
        </p:txBody>
      </p:sp>
    </p:spTree>
    <p:extLst>
      <p:ext uri="{BB962C8B-B14F-4D97-AF65-F5344CB8AC3E}">
        <p14:creationId xmlns:p14="http://schemas.microsoft.com/office/powerpoint/2010/main" val="2123521039"/>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8842" y="645961"/>
            <a:ext cx="6474372" cy="4420890"/>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Notably</a:t>
            </a:r>
            <a:r>
              <a:rPr lang="en-US" sz="2400" dirty="0">
                <a:latin typeface="Calibri" panose="020F0502020204030204" pitchFamily="34" charset="0"/>
                <a:cs typeface="Calibri" panose="020F0502020204030204" pitchFamily="34" charset="0"/>
              </a:rPr>
              <a:t>, the dataset pertaining to router information contains missing values within the status column. </a:t>
            </a:r>
            <a:endParaRPr lang="en-US" sz="2400" dirty="0" smtClean="0">
              <a:latin typeface="Calibri" panose="020F0502020204030204" pitchFamily="34" charset="0"/>
              <a:cs typeface="Calibri" panose="020F0502020204030204" pitchFamily="34" charset="0"/>
            </a:endParaRPr>
          </a:p>
          <a:p>
            <a:pPr marL="285750" indent="-285750">
              <a:lnSpc>
                <a:spcPct val="200000"/>
              </a:lnSpc>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Addressing </a:t>
            </a:r>
            <a:r>
              <a:rPr lang="en-US" sz="2400" dirty="0">
                <a:latin typeface="Calibri" panose="020F0502020204030204" pitchFamily="34" charset="0"/>
                <a:cs typeface="Calibri" panose="020F0502020204030204" pitchFamily="34" charset="0"/>
              </a:rPr>
              <a:t>these blank entries is essential for ensuring data accuracy and reliability in our analysis and decision-making processes.</a:t>
            </a:r>
            <a:endParaRPr lang="en-US" sz="2400" b="0" i="0" dirty="0">
              <a:effectLst/>
              <a:latin typeface="Calibri" panose="020F0502020204030204" pitchFamily="34" charset="0"/>
              <a:cs typeface="Calibri" panose="020F0502020204030204" pitchFamily="34" charset="0"/>
            </a:endParaRPr>
          </a:p>
        </p:txBody>
      </p:sp>
      <p:sp>
        <p:nvSpPr>
          <p:cNvPr id="3" name="TextBox 2"/>
          <p:cNvSpPr txBox="1"/>
          <p:nvPr/>
        </p:nvSpPr>
        <p:spPr>
          <a:xfrm>
            <a:off x="252248" y="2594796"/>
            <a:ext cx="6952593" cy="523220"/>
          </a:xfrm>
          <a:prstGeom prst="rect">
            <a:avLst/>
          </a:prstGeom>
          <a:noFill/>
        </p:spPr>
        <p:txBody>
          <a:bodyPr wrap="square" rtlCol="0">
            <a:spAutoFit/>
          </a:bodyPr>
          <a:lstStyle/>
          <a:p>
            <a:r>
              <a:rPr lang="en-US" sz="2800" b="1" dirty="0">
                <a:solidFill>
                  <a:srgbClr val="C00000"/>
                </a:solidFill>
                <a:latin typeface="Calibri" panose="020F0502020204030204" pitchFamily="34" charset="0"/>
                <a:cs typeface="Calibri" panose="020F0502020204030204" pitchFamily="34" charset="0"/>
              </a:rPr>
              <a:t>Data Issues for </a:t>
            </a:r>
            <a:r>
              <a:rPr lang="en-US" sz="2800" b="1" dirty="0" smtClean="0">
                <a:solidFill>
                  <a:srgbClr val="C00000"/>
                </a:solidFill>
                <a:latin typeface="Calibri" panose="020F0502020204030204" pitchFamily="34" charset="0"/>
                <a:cs typeface="Calibri" panose="020F0502020204030204" pitchFamily="34" charset="0"/>
              </a:rPr>
              <a:t>Consideration</a:t>
            </a:r>
            <a:endParaRPr lang="en-US" sz="2800"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3622513"/>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50" y="255953"/>
            <a:ext cx="8001000" cy="5078313"/>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Total </a:t>
            </a:r>
            <a:r>
              <a:rPr lang="en-US" sz="2400" dirty="0">
                <a:latin typeface="Calibri" panose="020F0502020204030204" pitchFamily="34" charset="0"/>
                <a:cs typeface="Calibri" panose="020F0502020204030204" pitchFamily="34" charset="0"/>
              </a:rPr>
              <a:t>Orders: 499 router purchases signify robust demand.</a:t>
            </a:r>
          </a:p>
          <a:p>
            <a:pPr marL="285750" indent="-285750" algn="just">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Popular Router: BAS-48-1 C stands out with 110 orders, indicating high customer preference.</a:t>
            </a:r>
          </a:p>
          <a:p>
            <a:pPr marL="285750" indent="-285750" algn="just">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Sales Across States: Identified areas, like South Carolina, with opportunities for increased sales.</a:t>
            </a:r>
          </a:p>
          <a:p>
            <a:pPr marL="285750" indent="-285750" algn="just">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Return Analysis: Highlighted significant return reasons and specific patterns in return types.</a:t>
            </a:r>
          </a:p>
          <a:p>
            <a:pPr marL="285750" indent="-285750" algn="just">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Additional Insights: Explored three impactful trends revealing valuable market insights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3" name="Rectangle 2"/>
          <p:cNvSpPr/>
          <p:nvPr/>
        </p:nvSpPr>
        <p:spPr>
          <a:xfrm>
            <a:off x="7258051" y="2610444"/>
            <a:ext cx="5517372" cy="523220"/>
          </a:xfrm>
          <a:prstGeom prst="rect">
            <a:avLst/>
          </a:prstGeom>
        </p:spPr>
        <p:txBody>
          <a:bodyPr wrap="square">
            <a:spAutoFit/>
          </a:bodyPr>
          <a:lstStyle/>
          <a:p>
            <a:r>
              <a:rPr lang="en-US" sz="2800" b="1" dirty="0" smtClean="0">
                <a:solidFill>
                  <a:srgbClr val="C00000"/>
                </a:solidFill>
                <a:latin typeface="Calibri" panose="020F0502020204030204" pitchFamily="34" charset="0"/>
                <a:cs typeface="Calibri" panose="020F0502020204030204" pitchFamily="34" charset="0"/>
              </a:rPr>
              <a:t>Conclusion/</a:t>
            </a:r>
            <a:r>
              <a:rPr lang="en-US" sz="2800" b="1" dirty="0" err="1" smtClean="0">
                <a:solidFill>
                  <a:srgbClr val="C00000"/>
                </a:solidFill>
                <a:latin typeface="Calibri" panose="020F0502020204030204" pitchFamily="34" charset="0"/>
                <a:cs typeface="Calibri" panose="020F0502020204030204" pitchFamily="34" charset="0"/>
              </a:rPr>
              <a:t>Recomendation</a:t>
            </a:r>
            <a:endParaRPr lang="en-US" sz="28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2266322"/>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877" y="0"/>
            <a:ext cx="6096000" cy="5442516"/>
          </a:xfrm>
          <a:prstGeom prst="rect">
            <a:avLst/>
          </a:prstGeom>
        </p:spPr>
        <p:txBody>
          <a:bodyPr>
            <a:spAutoFit/>
          </a:bodyPr>
          <a:lstStyle/>
          <a:p>
            <a:pPr marL="285750" indent="-285750" algn="just">
              <a:lnSpc>
                <a:spcPct val="150000"/>
              </a:lnSpc>
              <a:buFont typeface="Wingdings" panose="05000000000000000000" pitchFamily="2" charset="2"/>
              <a:buChar char="q"/>
            </a:pPr>
            <a:r>
              <a:rPr lang="en-US" dirty="0" smtClean="0">
                <a:latin typeface="Söhne"/>
              </a:rPr>
              <a:t>Leveraging </a:t>
            </a:r>
            <a:r>
              <a:rPr lang="en-US" dirty="0">
                <a:latin typeface="Söhne"/>
              </a:rPr>
              <a:t>these findings can drive strategic decisions for </a:t>
            </a:r>
            <a:r>
              <a:rPr lang="en-US" dirty="0" err="1">
                <a:latin typeface="Söhne"/>
              </a:rPr>
              <a:t>Primez</a:t>
            </a:r>
            <a:r>
              <a:rPr lang="en-US" dirty="0">
                <a:latin typeface="Söhne"/>
              </a:rPr>
              <a:t>.</a:t>
            </a:r>
          </a:p>
          <a:p>
            <a:pPr marL="285750" indent="-285750" algn="just">
              <a:lnSpc>
                <a:spcPct val="150000"/>
              </a:lnSpc>
              <a:buFont typeface="Wingdings" panose="05000000000000000000" pitchFamily="2" charset="2"/>
              <a:buChar char="q"/>
            </a:pPr>
            <a:r>
              <a:rPr lang="en-US" dirty="0">
                <a:latin typeface="Söhne"/>
              </a:rPr>
              <a:t>Enhancing marketing strategies based on popular router </a:t>
            </a:r>
            <a:r>
              <a:rPr lang="en-US" dirty="0" smtClean="0">
                <a:latin typeface="Söhne"/>
              </a:rPr>
              <a:t>preferences (</a:t>
            </a:r>
            <a:r>
              <a:rPr lang="en-US" dirty="0" err="1" smtClean="0">
                <a:latin typeface="Söhne"/>
              </a:rPr>
              <a:t>Rajeshwari</a:t>
            </a:r>
            <a:r>
              <a:rPr lang="en-US" dirty="0" smtClean="0">
                <a:latin typeface="Söhne"/>
              </a:rPr>
              <a:t> et al., 2023).</a:t>
            </a:r>
            <a:endParaRPr lang="en-US" dirty="0">
              <a:latin typeface="Söhne"/>
            </a:endParaRPr>
          </a:p>
          <a:p>
            <a:pPr marL="285750" indent="-285750" algn="just">
              <a:lnSpc>
                <a:spcPct val="150000"/>
              </a:lnSpc>
              <a:buFont typeface="Wingdings" panose="05000000000000000000" pitchFamily="2" charset="2"/>
              <a:buChar char="q"/>
            </a:pPr>
            <a:r>
              <a:rPr lang="en-US" dirty="0">
                <a:latin typeface="Söhne"/>
              </a:rPr>
              <a:t>Targeted efforts in regions with lower sales for market penetration.</a:t>
            </a:r>
          </a:p>
          <a:p>
            <a:pPr marL="285750" indent="-285750" algn="just">
              <a:lnSpc>
                <a:spcPct val="150000"/>
              </a:lnSpc>
              <a:buFont typeface="Wingdings" panose="05000000000000000000" pitchFamily="2" charset="2"/>
              <a:buChar char="q"/>
            </a:pPr>
            <a:r>
              <a:rPr lang="en-US" dirty="0">
                <a:latin typeface="Söhne"/>
              </a:rPr>
              <a:t>Refining </a:t>
            </a:r>
            <a:r>
              <a:rPr lang="en-US" dirty="0">
                <a:latin typeface="Calibri" panose="020F0502020204030204" pitchFamily="34" charset="0"/>
                <a:cs typeface="Calibri" panose="020F0502020204030204" pitchFamily="34" charset="0"/>
              </a:rPr>
              <a:t>product</a:t>
            </a:r>
            <a:r>
              <a:rPr lang="en-US" dirty="0">
                <a:latin typeface="Söhne"/>
              </a:rPr>
              <a:t> quality or customer support based on return analysis.</a:t>
            </a:r>
          </a:p>
          <a:p>
            <a:pPr marL="285750" indent="-285750" algn="just">
              <a:lnSpc>
                <a:spcPct val="150000"/>
              </a:lnSpc>
              <a:buFont typeface="Wingdings" panose="05000000000000000000" pitchFamily="2" charset="2"/>
              <a:buChar char="q"/>
            </a:pPr>
            <a:r>
              <a:rPr lang="en-US" dirty="0">
                <a:latin typeface="Söhne"/>
              </a:rPr>
              <a:t>Using identified trends to foresee market shifts and adapt strategies proactively.</a:t>
            </a:r>
          </a:p>
          <a:p>
            <a:pPr marL="285750" indent="-285750" algn="just">
              <a:lnSpc>
                <a:spcPct val="150000"/>
              </a:lnSpc>
              <a:buFont typeface="Wingdings" panose="05000000000000000000" pitchFamily="2" charset="2"/>
              <a:buChar char="q"/>
            </a:pPr>
            <a:r>
              <a:rPr lang="en-US" i="1" dirty="0">
                <a:latin typeface="Söhne"/>
              </a:rPr>
              <a:t>Emphasizing these insights will empower </a:t>
            </a:r>
            <a:r>
              <a:rPr lang="en-US" i="1" dirty="0" err="1">
                <a:latin typeface="Söhne"/>
              </a:rPr>
              <a:t>Primez</a:t>
            </a:r>
            <a:r>
              <a:rPr lang="en-US" i="1" dirty="0">
                <a:latin typeface="Söhne"/>
              </a:rPr>
              <a:t> in making informed business strategies, optimizing customer satisfaction, and driving sustainable growth.</a:t>
            </a:r>
            <a:endParaRPr lang="en-US" dirty="0">
              <a:latin typeface="Söhne"/>
            </a:endParaRPr>
          </a:p>
        </p:txBody>
      </p:sp>
      <p:sp>
        <p:nvSpPr>
          <p:cNvPr id="3" name="TextBox 2"/>
          <p:cNvSpPr txBox="1"/>
          <p:nvPr/>
        </p:nvSpPr>
        <p:spPr>
          <a:xfrm>
            <a:off x="7124700" y="2259593"/>
            <a:ext cx="4800599" cy="461665"/>
          </a:xfrm>
          <a:prstGeom prst="rect">
            <a:avLst/>
          </a:prstGeom>
          <a:noFill/>
        </p:spPr>
        <p:txBody>
          <a:bodyPr wrap="square" rtlCol="0">
            <a:spAutoFit/>
          </a:bodyPr>
          <a:lstStyle/>
          <a:p>
            <a:r>
              <a:rPr lang="en-US" sz="2400" b="1" dirty="0" smtClean="0">
                <a:solidFill>
                  <a:srgbClr val="C00000"/>
                </a:solidFill>
                <a:latin typeface="Calibri" panose="020F0502020204030204" pitchFamily="34" charset="0"/>
                <a:cs typeface="Calibri" panose="020F0502020204030204" pitchFamily="34" charset="0"/>
              </a:rPr>
              <a:t>CONCLUSION/RECOMENDATION</a:t>
            </a:r>
            <a:endParaRPr 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3067554"/>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2870" y="982266"/>
            <a:ext cx="10689020" cy="442089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en-US" sz="2400" dirty="0" err="1">
                <a:latin typeface="Calibri" panose="020F0502020204030204" pitchFamily="34" charset="0"/>
                <a:cs typeface="Calibri" panose="020F0502020204030204" pitchFamily="34" charset="0"/>
              </a:rPr>
              <a:t>Rajeshwari</a:t>
            </a:r>
            <a:r>
              <a:rPr lang="en-US" sz="2400" dirty="0">
                <a:latin typeface="Calibri" panose="020F0502020204030204" pitchFamily="34" charset="0"/>
                <a:cs typeface="Calibri" panose="020F0502020204030204" pitchFamily="34" charset="0"/>
              </a:rPr>
              <a:t>, S., </a:t>
            </a:r>
            <a:r>
              <a:rPr lang="en-US" sz="2400" dirty="0" err="1">
                <a:latin typeface="Calibri" panose="020F0502020204030204" pitchFamily="34" charset="0"/>
                <a:cs typeface="Calibri" panose="020F0502020204030204" pitchFamily="34" charset="0"/>
              </a:rPr>
              <a:t>Praveenadevi</a:t>
            </a:r>
            <a:r>
              <a:rPr lang="en-US" sz="2400" dirty="0">
                <a:latin typeface="Calibri" panose="020F0502020204030204" pitchFamily="34" charset="0"/>
                <a:cs typeface="Calibri" panose="020F0502020204030204" pitchFamily="34" charset="0"/>
              </a:rPr>
              <a:t>, D., </a:t>
            </a:r>
            <a:r>
              <a:rPr lang="en-US" sz="2400" dirty="0" err="1">
                <a:latin typeface="Calibri" panose="020F0502020204030204" pitchFamily="34" charset="0"/>
                <a:cs typeface="Calibri" panose="020F0502020204030204" pitchFamily="34" charset="0"/>
              </a:rPr>
              <a:t>Revathy</a:t>
            </a:r>
            <a:r>
              <a:rPr lang="en-US" sz="2400" dirty="0">
                <a:latin typeface="Calibri" panose="020F0502020204030204" pitchFamily="34" charset="0"/>
                <a:cs typeface="Calibri" panose="020F0502020204030204" pitchFamily="34" charset="0"/>
              </a:rPr>
              <a:t>, S., &amp; </a:t>
            </a:r>
            <a:r>
              <a:rPr lang="en-US" sz="2400" dirty="0" err="1">
                <a:latin typeface="Calibri" panose="020F0502020204030204" pitchFamily="34" charset="0"/>
                <a:cs typeface="Calibri" panose="020F0502020204030204" pitchFamily="34" charset="0"/>
              </a:rPr>
              <a:t>Sreekala</a:t>
            </a:r>
            <a:r>
              <a:rPr lang="en-US" sz="2400" dirty="0">
                <a:latin typeface="Calibri" panose="020F0502020204030204" pitchFamily="34" charset="0"/>
                <a:cs typeface="Calibri" panose="020F0502020204030204" pitchFamily="34" charset="0"/>
              </a:rPr>
              <a:t>, S. P. (2023). 15 Utilizing AI technologies to enhance e-commerce business operations. </a:t>
            </a:r>
            <a:r>
              <a:rPr lang="en-US" sz="2400" i="1" dirty="0">
                <a:latin typeface="Calibri" panose="020F0502020204030204" pitchFamily="34" charset="0"/>
                <a:cs typeface="Calibri" panose="020F0502020204030204" pitchFamily="34" charset="0"/>
              </a:rPr>
              <a:t>Toward Artificial General Intelligence: Deep Learning, Neural Networks, Generative AI</a:t>
            </a:r>
            <a:r>
              <a:rPr lang="en-US" sz="2400" dirty="0">
                <a:latin typeface="Calibri" panose="020F0502020204030204" pitchFamily="34" charset="0"/>
                <a:cs typeface="Calibri" panose="020F0502020204030204" pitchFamily="34" charset="0"/>
              </a:rPr>
              <a:t>, 309</a:t>
            </a:r>
            <a:r>
              <a:rPr lang="en-US" sz="2400" dirty="0" smtClean="0">
                <a:latin typeface="Calibri" panose="020F0502020204030204" pitchFamily="34" charset="0"/>
                <a:cs typeface="Calibri" panose="020F0502020204030204" pitchFamily="34" charset="0"/>
              </a:rPr>
              <a:t>.</a:t>
            </a:r>
          </a:p>
          <a:p>
            <a:pPr marL="285750" indent="-285750" algn="just">
              <a:lnSpc>
                <a:spcPct val="20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Lin, Y., Peng, C., Shu, J., </a:t>
            </a:r>
            <a:r>
              <a:rPr lang="en-US" sz="2400" dirty="0" err="1">
                <a:latin typeface="Calibri" panose="020F0502020204030204" pitchFamily="34" charset="0"/>
                <a:cs typeface="Calibri" panose="020F0502020204030204" pitchFamily="34" charset="0"/>
              </a:rPr>
              <a:t>Zhai</a:t>
            </a:r>
            <a:r>
              <a:rPr lang="en-US" sz="2400" dirty="0">
                <a:latin typeface="Calibri" panose="020F0502020204030204" pitchFamily="34" charset="0"/>
                <a:cs typeface="Calibri" panose="020F0502020204030204" pitchFamily="34" charset="0"/>
              </a:rPr>
              <a:t>, W., &amp; Cheng, J. (2022). Spatiotemporal characteristics and influencing factors of urban resilience efficiency in the Yangtze River Economic Belt, China. </a:t>
            </a:r>
            <a:r>
              <a:rPr lang="en-US" sz="2400" i="1" dirty="0">
                <a:latin typeface="Calibri" panose="020F0502020204030204" pitchFamily="34" charset="0"/>
                <a:cs typeface="Calibri" panose="020F0502020204030204" pitchFamily="34" charset="0"/>
              </a:rPr>
              <a:t>Environmental Science and Pollution Research</a:t>
            </a:r>
            <a:r>
              <a:rPr lang="en-US" sz="2400" dirty="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29</a:t>
            </a:r>
            <a:r>
              <a:rPr lang="en-US" sz="2400" dirty="0">
                <a:latin typeface="Calibri" panose="020F0502020204030204" pitchFamily="34" charset="0"/>
                <a:cs typeface="Calibri" panose="020F0502020204030204" pitchFamily="34" charset="0"/>
              </a:rPr>
              <a:t>(26), 39807-39826.</a:t>
            </a:r>
          </a:p>
        </p:txBody>
      </p:sp>
      <p:sp>
        <p:nvSpPr>
          <p:cNvPr id="3" name="TextBox 2"/>
          <p:cNvSpPr txBox="1"/>
          <p:nvPr/>
        </p:nvSpPr>
        <p:spPr>
          <a:xfrm>
            <a:off x="536028" y="662152"/>
            <a:ext cx="2538248" cy="584775"/>
          </a:xfrm>
          <a:prstGeom prst="rect">
            <a:avLst/>
          </a:prstGeom>
          <a:noFill/>
        </p:spPr>
        <p:txBody>
          <a:bodyPr wrap="square" rtlCol="0">
            <a:spAutoFit/>
          </a:bodyPr>
          <a:lstStyle/>
          <a:p>
            <a:r>
              <a:rPr lang="en-US" sz="3200" b="1" dirty="0" smtClean="0">
                <a:solidFill>
                  <a:srgbClr val="C00000"/>
                </a:solidFill>
                <a:latin typeface="Calibri" panose="020F0502020204030204" pitchFamily="34" charset="0"/>
                <a:cs typeface="Calibri" panose="020F0502020204030204" pitchFamily="34" charset="0"/>
              </a:rPr>
              <a:t>References</a:t>
            </a:r>
            <a:endParaRPr lang="en-US" sz="3200"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7532587"/>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3900"/>
            <a:ext cx="10396882" cy="1151965"/>
          </a:xfrm>
        </p:spPr>
        <p:txBody>
          <a:bodyPr>
            <a:normAutofit/>
          </a:bodyPr>
          <a:lstStyle/>
          <a:p>
            <a:r>
              <a:rPr lang="en-US" sz="6000" dirty="0" smtClean="0">
                <a:latin typeface="Algerian" panose="04020705040A02060702" pitchFamily="82" charset="0"/>
                <a:cs typeface="Calibri" panose="020F0502020204030204" pitchFamily="34" charset="0"/>
              </a:rPr>
              <a:t>                  THANK YOU</a:t>
            </a:r>
            <a:endParaRPr lang="en-US" sz="6000" dirty="0">
              <a:latin typeface="Algerian" panose="04020705040A02060702" pitchFamily="82" charset="0"/>
              <a:cs typeface="Calibri" panose="020F0502020204030204" pitchFamily="34" charset="0"/>
            </a:endParaRPr>
          </a:p>
        </p:txBody>
      </p:sp>
      <p:sp>
        <p:nvSpPr>
          <p:cNvPr id="3" name="Content Placeholder 2"/>
          <p:cNvSpPr>
            <a:spLocks noGrp="1"/>
          </p:cNvSpPr>
          <p:nvPr>
            <p:ph sz="quarter" idx="13"/>
          </p:nvPr>
        </p:nvSpPr>
        <p:spPr>
          <a:xfrm>
            <a:off x="1229813" y="1875865"/>
            <a:ext cx="8203957" cy="3311189"/>
          </a:xfrm>
          <a:solidFill>
            <a:schemeClr val="accent1"/>
          </a:solidFill>
          <a:ln>
            <a:solidFill>
              <a:schemeClr val="tx2"/>
            </a:solidFill>
          </a:ln>
        </p:spPr>
        <p:txBody>
          <a:bodyPr>
            <a:normAutofit/>
          </a:bodyPr>
          <a:lstStyle/>
          <a:p>
            <a:pPr marL="0" indent="0">
              <a:buNone/>
            </a:pPr>
            <a:r>
              <a:rPr lang="en-US" sz="4400" dirty="0" smtClean="0">
                <a:latin typeface="Algerian" panose="04020705040A02060702" pitchFamily="82" charset="0"/>
              </a:rPr>
              <a:t>EVALINE WANJIKU KIARIE</a:t>
            </a:r>
          </a:p>
          <a:p>
            <a:pPr marL="0" indent="0">
              <a:buNone/>
            </a:pPr>
            <a:r>
              <a:rPr lang="en-US" sz="4400" dirty="0">
                <a:latin typeface="Algerian" panose="04020705040A02060702" pitchFamily="82" charset="0"/>
                <a:cs typeface="Calibri" panose="020F0502020204030204" pitchFamily="34" charset="0"/>
              </a:rPr>
              <a:t>PRIMEZ ROUTER SALES DATA</a:t>
            </a:r>
            <a:endParaRPr lang="en-US" sz="4400" dirty="0" smtClean="0">
              <a:latin typeface="Algerian" panose="04020705040A02060702" pitchFamily="82" charset="0"/>
            </a:endParaRPr>
          </a:p>
          <a:p>
            <a:endParaRPr lang="en-US" sz="4400" dirty="0">
              <a:latin typeface="Algerian" panose="04020705040A02060702" pitchFamily="82" charset="0"/>
            </a:endParaRPr>
          </a:p>
        </p:txBody>
      </p:sp>
    </p:spTree>
    <p:extLst>
      <p:ext uri="{BB962C8B-B14F-4D97-AF65-F5344CB8AC3E}">
        <p14:creationId xmlns:p14="http://schemas.microsoft.com/office/powerpoint/2010/main" val="117443825"/>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duotone>
              <a:prstClr val="black"/>
              <a:schemeClr val="accent1">
                <a:tint val="45000"/>
                <a:satMod val="400000"/>
              </a:schemeClr>
            </a:duotone>
          </a:blip>
          <a:stretch>
            <a:fillRect/>
          </a:stretch>
        </p:blipFill>
        <p:spPr>
          <a:xfrm>
            <a:off x="1" y="0"/>
            <a:ext cx="5391150" cy="5524500"/>
          </a:xfrm>
          <a:prstGeom prst="rect">
            <a:avLst/>
          </a:prstGeom>
        </p:spPr>
      </p:pic>
      <p:pic>
        <p:nvPicPr>
          <p:cNvPr id="7" name="Content Placeholder 6"/>
          <p:cNvPicPr>
            <a:picLocks noGrp="1" noChangeAspect="1"/>
          </p:cNvPicPr>
          <p:nvPr>
            <p:ph sz="quarter" idx="14"/>
          </p:nvPr>
        </p:nvPicPr>
        <p:blipFill>
          <a:blip r:embed="rId3">
            <a:duotone>
              <a:prstClr val="black"/>
              <a:schemeClr val="accent1">
                <a:tint val="45000"/>
                <a:satMod val="400000"/>
              </a:schemeClr>
            </a:duotone>
          </a:blip>
          <a:stretch>
            <a:fillRect/>
          </a:stretch>
        </p:blipFill>
        <p:spPr>
          <a:xfrm>
            <a:off x="5493181" y="1426884"/>
            <a:ext cx="5587140" cy="1436816"/>
          </a:xfrm>
          <a:prstGeom prst="rect">
            <a:avLst/>
          </a:prstGeom>
        </p:spPr>
      </p:pic>
      <p:sp>
        <p:nvSpPr>
          <p:cNvPr id="6" name="Title 5"/>
          <p:cNvSpPr>
            <a:spLocks noGrp="1"/>
          </p:cNvSpPr>
          <p:nvPr>
            <p:ph type="title"/>
          </p:nvPr>
        </p:nvSpPr>
        <p:spPr>
          <a:xfrm>
            <a:off x="-102029" y="226555"/>
            <a:ext cx="12192000" cy="1200329"/>
          </a:xfrm>
          <a:prstGeom prst="rect">
            <a:avLst/>
          </a:prstGeom>
        </p:spPr>
        <p:txBody>
          <a:bodyPr wrap="square">
            <a:spAutoFit/>
          </a:bodyPr>
          <a:lstStyle/>
          <a:p>
            <a:r>
              <a:rPr lang="en-US" sz="4000" dirty="0" smtClean="0">
                <a:latin typeface="Calibri" panose="020F0502020204030204" pitchFamily="34" charset="0"/>
                <a:cs typeface="Calibri" panose="020F0502020204030204" pitchFamily="34" charset="0"/>
              </a:rPr>
              <a:t>                                                 </a:t>
            </a:r>
            <a:r>
              <a:rPr lang="en-US" sz="4000" u="sng" dirty="0" smtClean="0">
                <a:latin typeface="Calibri" panose="020F0502020204030204" pitchFamily="34" charset="0"/>
                <a:cs typeface="Calibri" panose="020F0502020204030204" pitchFamily="34" charset="0"/>
              </a:rPr>
              <a:t>What is </a:t>
            </a:r>
            <a:r>
              <a:rPr lang="en-US" sz="4000" u="sng" dirty="0" err="1" smtClean="0">
                <a:latin typeface="Calibri" panose="020F0502020204030204" pitchFamily="34" charset="0"/>
                <a:cs typeface="Calibri" panose="020F0502020204030204" pitchFamily="34" charset="0"/>
              </a:rPr>
              <a:t>ExploratorY</a:t>
            </a:r>
            <a:r>
              <a:rPr lang="en-US" sz="4000" u="sng" dirty="0" smtClean="0">
                <a:latin typeface="Calibri" panose="020F0502020204030204" pitchFamily="34" charset="0"/>
                <a:cs typeface="Calibri" panose="020F0502020204030204" pitchFamily="34" charset="0"/>
              </a:rPr>
              <a:t> </a:t>
            </a:r>
            <a:r>
              <a:rPr lang="en-US" sz="4000" u="sng" dirty="0" err="1" smtClean="0">
                <a:latin typeface="Calibri" panose="020F0502020204030204" pitchFamily="34" charset="0"/>
                <a:cs typeface="Calibri" panose="020F0502020204030204" pitchFamily="34" charset="0"/>
              </a:rPr>
              <a:t>DatA</a:t>
            </a:r>
            <a:r>
              <a:rPr lang="en-US" sz="4000" u="sng" dirty="0" smtClean="0">
                <a:latin typeface="Calibri" panose="020F0502020204030204" pitchFamily="34" charset="0"/>
                <a:cs typeface="Calibri" panose="020F0502020204030204" pitchFamily="34" charset="0"/>
              </a:rPr>
              <a:t/>
            </a:r>
            <a:br>
              <a:rPr lang="en-US" sz="4000" u="sng" dirty="0" smtClean="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 </a:t>
            </a:r>
            <a:r>
              <a:rPr lang="en-US" sz="4000" dirty="0" smtClean="0">
                <a:latin typeface="Calibri" panose="020F0502020204030204" pitchFamily="34" charset="0"/>
                <a:cs typeface="Calibri" panose="020F0502020204030204" pitchFamily="34" charset="0"/>
              </a:rPr>
              <a:t>                                                   </a:t>
            </a:r>
            <a:r>
              <a:rPr lang="en-US" sz="4000" u="sng" dirty="0">
                <a:latin typeface="Calibri" panose="020F0502020204030204" pitchFamily="34" charset="0"/>
                <a:cs typeface="Calibri" panose="020F0502020204030204" pitchFamily="34" charset="0"/>
              </a:rPr>
              <a:t>Analysis</a:t>
            </a:r>
          </a:p>
        </p:txBody>
      </p:sp>
      <p:pic>
        <p:nvPicPr>
          <p:cNvPr id="8" name="Picture 7"/>
          <p:cNvPicPr>
            <a:picLocks noChangeAspect="1"/>
          </p:cNvPicPr>
          <p:nvPr/>
        </p:nvPicPr>
        <p:blipFill>
          <a:blip r:embed="rId4">
            <a:duotone>
              <a:schemeClr val="accent1">
                <a:shade val="45000"/>
                <a:satMod val="135000"/>
              </a:schemeClr>
              <a:prstClr val="white"/>
            </a:duotone>
          </a:blip>
          <a:stretch>
            <a:fillRect/>
          </a:stretch>
        </p:blipFill>
        <p:spPr>
          <a:xfrm>
            <a:off x="5719470" y="3000537"/>
            <a:ext cx="2353260" cy="2523963"/>
          </a:xfrm>
          <a:prstGeom prst="rect">
            <a:avLst/>
          </a:prstGeom>
        </p:spPr>
      </p:pic>
      <p:pic>
        <p:nvPicPr>
          <p:cNvPr id="9" name="Picture 8"/>
          <p:cNvPicPr>
            <a:picLocks noChangeAspect="1"/>
          </p:cNvPicPr>
          <p:nvPr/>
        </p:nvPicPr>
        <p:blipFill>
          <a:blip r:embed="rId5">
            <a:duotone>
              <a:prstClr val="black"/>
              <a:schemeClr val="accent1">
                <a:tint val="45000"/>
                <a:satMod val="400000"/>
              </a:schemeClr>
            </a:duotone>
          </a:blip>
          <a:stretch>
            <a:fillRect/>
          </a:stretch>
        </p:blipFill>
        <p:spPr>
          <a:xfrm>
            <a:off x="8352558" y="3189529"/>
            <a:ext cx="3328704" cy="2145978"/>
          </a:xfrm>
          <a:prstGeom prst="rect">
            <a:avLst/>
          </a:prstGeom>
        </p:spPr>
      </p:pic>
    </p:spTree>
    <p:extLst>
      <p:ext uri="{BB962C8B-B14F-4D97-AF65-F5344CB8AC3E}">
        <p14:creationId xmlns:p14="http://schemas.microsoft.com/office/powerpoint/2010/main" val="2032553850"/>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duotone>
              <a:prstClr val="black"/>
              <a:schemeClr val="accent1">
                <a:tint val="45000"/>
                <a:satMod val="400000"/>
              </a:schemeClr>
            </a:duotone>
          </a:blip>
          <a:stretch>
            <a:fillRect/>
          </a:stretch>
        </p:blipFill>
        <p:spPr>
          <a:xfrm>
            <a:off x="496247" y="1723937"/>
            <a:ext cx="10394950" cy="1215358"/>
          </a:xfrm>
          <a:prstGeom prst="rect">
            <a:avLst/>
          </a:prstGeom>
        </p:spPr>
      </p:pic>
      <p:pic>
        <p:nvPicPr>
          <p:cNvPr id="5" name="Picture 4"/>
          <p:cNvPicPr>
            <a:picLocks noChangeAspect="1"/>
          </p:cNvPicPr>
          <p:nvPr/>
        </p:nvPicPr>
        <p:blipFill>
          <a:blip r:embed="rId3">
            <a:duotone>
              <a:schemeClr val="accent1">
                <a:shade val="45000"/>
                <a:satMod val="135000"/>
              </a:schemeClr>
              <a:prstClr val="white"/>
            </a:duotone>
          </a:blip>
          <a:stretch>
            <a:fillRect/>
          </a:stretch>
        </p:blipFill>
        <p:spPr>
          <a:xfrm>
            <a:off x="907217" y="1919097"/>
            <a:ext cx="853514" cy="938865"/>
          </a:xfrm>
          <a:prstGeom prst="rect">
            <a:avLst/>
          </a:prstGeom>
        </p:spPr>
      </p:pic>
      <p:sp>
        <p:nvSpPr>
          <p:cNvPr id="6" name="Rectangle 5"/>
          <p:cNvSpPr/>
          <p:nvPr/>
        </p:nvSpPr>
        <p:spPr>
          <a:xfrm>
            <a:off x="2034426" y="1822863"/>
            <a:ext cx="6096000" cy="1200329"/>
          </a:xfrm>
          <a:prstGeom prst="rect">
            <a:avLst/>
          </a:prstGeom>
        </p:spPr>
        <p:txBody>
          <a:bodyPr>
            <a:spAutoFit/>
          </a:bodyPr>
          <a:lstStyle/>
          <a:p>
            <a:pPr lvl="0">
              <a:lnSpc>
                <a:spcPct val="100000"/>
              </a:lnSpc>
            </a:pPr>
            <a:r>
              <a:rPr lang="en-US" sz="2400" dirty="0">
                <a:latin typeface="Calibri" panose="020F0502020204030204" pitchFamily="34" charset="0"/>
                <a:cs typeface="Calibri" panose="020F0502020204030204" pitchFamily="34" charset="0"/>
              </a:rPr>
              <a:t>Improve understanding of variables by extracting averages, mean, minimum, and maximum values, etc.</a:t>
            </a:r>
          </a:p>
        </p:txBody>
      </p:sp>
      <p:sp>
        <p:nvSpPr>
          <p:cNvPr id="7" name="Title 1"/>
          <p:cNvSpPr>
            <a:spLocks noGrp="1"/>
          </p:cNvSpPr>
          <p:nvPr>
            <p:ph type="title"/>
          </p:nvPr>
        </p:nvSpPr>
        <p:spPr/>
        <p:txBody>
          <a:bodyPr>
            <a:normAutofit/>
          </a:bodyPr>
          <a:lstStyle/>
          <a:p>
            <a:r>
              <a:rPr lang="en-US" sz="3200" b="1" u="sng" dirty="0" smtClean="0">
                <a:latin typeface="Calibri" panose="020F0502020204030204" pitchFamily="34" charset="0"/>
                <a:cs typeface="Calibri" panose="020F0502020204030204" pitchFamily="34" charset="0"/>
              </a:rPr>
              <a:t>IMPORTANCE OF EDA</a:t>
            </a:r>
            <a:endParaRPr lang="en-US" sz="3200" b="1" u="sng"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4">
            <a:duotone>
              <a:prstClr val="black"/>
              <a:schemeClr val="accent1">
                <a:tint val="45000"/>
                <a:satMod val="400000"/>
              </a:schemeClr>
            </a:duotone>
          </a:blip>
          <a:stretch>
            <a:fillRect/>
          </a:stretch>
        </p:blipFill>
        <p:spPr>
          <a:xfrm>
            <a:off x="617732" y="3083689"/>
            <a:ext cx="10394951" cy="1347333"/>
          </a:xfrm>
          <a:prstGeom prst="rect">
            <a:avLst/>
          </a:prstGeom>
        </p:spPr>
      </p:pic>
      <p:pic>
        <p:nvPicPr>
          <p:cNvPr id="9" name="Picture 8"/>
          <p:cNvPicPr>
            <a:picLocks noChangeAspect="1"/>
          </p:cNvPicPr>
          <p:nvPr/>
        </p:nvPicPr>
        <p:blipFill>
          <a:blip r:embed="rId5">
            <a:duotone>
              <a:schemeClr val="accent1">
                <a:shade val="45000"/>
                <a:satMod val="135000"/>
              </a:schemeClr>
              <a:prstClr val="white"/>
            </a:duotone>
          </a:blip>
          <a:stretch>
            <a:fillRect/>
          </a:stretch>
        </p:blipFill>
        <p:spPr>
          <a:xfrm>
            <a:off x="967959" y="3278357"/>
            <a:ext cx="853514" cy="859611"/>
          </a:xfrm>
          <a:prstGeom prst="rect">
            <a:avLst/>
          </a:prstGeom>
        </p:spPr>
      </p:pic>
      <p:sp>
        <p:nvSpPr>
          <p:cNvPr id="10" name="Rectangle 9"/>
          <p:cNvSpPr/>
          <p:nvPr/>
        </p:nvSpPr>
        <p:spPr>
          <a:xfrm>
            <a:off x="2171700" y="3295690"/>
            <a:ext cx="7044044" cy="461665"/>
          </a:xfrm>
          <a:prstGeom prst="rect">
            <a:avLst/>
          </a:prstGeom>
        </p:spPr>
        <p:txBody>
          <a:bodyPr wrap="none">
            <a:spAutoFit/>
          </a:bodyPr>
          <a:lstStyle/>
          <a:p>
            <a:r>
              <a:rPr lang="en-US" sz="2400" dirty="0">
                <a:latin typeface="Calibri" panose="020F0502020204030204" pitchFamily="34" charset="0"/>
                <a:cs typeface="Calibri" panose="020F0502020204030204" pitchFamily="34" charset="0"/>
              </a:rPr>
              <a:t>Discover errors, outliers, and missing values in the data</a:t>
            </a:r>
          </a:p>
        </p:txBody>
      </p:sp>
    </p:spTree>
    <p:extLst>
      <p:ext uri="{BB962C8B-B14F-4D97-AF65-F5344CB8AC3E}">
        <p14:creationId xmlns:p14="http://schemas.microsoft.com/office/powerpoint/2010/main" val="514035813"/>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0612" y="212617"/>
            <a:ext cx="9522823" cy="646331"/>
          </a:xfrm>
          <a:prstGeom prst="rect">
            <a:avLst/>
          </a:prstGeom>
          <a:noFill/>
        </p:spPr>
        <p:txBody>
          <a:bodyPr wrap="square" rtlCol="0">
            <a:spAutoFit/>
          </a:bodyPr>
          <a:lstStyle/>
          <a:p>
            <a:r>
              <a:rPr lang="en-US" sz="3600" b="1" dirty="0">
                <a:solidFill>
                  <a:srgbClr val="C00000"/>
                </a:solidFill>
                <a:latin typeface="Calibri" panose="020F0502020204030204" pitchFamily="34" charset="0"/>
                <a:cs typeface="Calibri" panose="020F0502020204030204" pitchFamily="34" charset="0"/>
              </a:rPr>
              <a:t>Understanding </a:t>
            </a:r>
            <a:r>
              <a:rPr lang="en-US" sz="3600" b="1" dirty="0" err="1">
                <a:solidFill>
                  <a:srgbClr val="C00000"/>
                </a:solidFill>
                <a:latin typeface="Calibri" panose="020F0502020204030204" pitchFamily="34" charset="0"/>
                <a:cs typeface="Calibri" panose="020F0502020204030204" pitchFamily="34" charset="0"/>
              </a:rPr>
              <a:t>Primez</a:t>
            </a:r>
            <a:r>
              <a:rPr lang="en-US" sz="3600" b="1" dirty="0">
                <a:solidFill>
                  <a:srgbClr val="C00000"/>
                </a:solidFill>
                <a:latin typeface="Calibri" panose="020F0502020204030204" pitchFamily="34" charset="0"/>
                <a:cs typeface="Calibri" panose="020F0502020204030204" pitchFamily="34" charset="0"/>
              </a:rPr>
              <a:t> Router Sales Data</a:t>
            </a:r>
          </a:p>
        </p:txBody>
      </p:sp>
      <p:sp>
        <p:nvSpPr>
          <p:cNvPr id="3" name="TextBox 2"/>
          <p:cNvSpPr txBox="1"/>
          <p:nvPr/>
        </p:nvSpPr>
        <p:spPr>
          <a:xfrm>
            <a:off x="1180612" y="607549"/>
            <a:ext cx="10424160" cy="1938992"/>
          </a:xfrm>
          <a:prstGeom prst="rect">
            <a:avLst/>
          </a:prstGeom>
          <a:noFill/>
        </p:spPr>
        <p:txBody>
          <a:bodyPr wrap="square" rtlCol="0">
            <a:spAutoFit/>
          </a:bodyPr>
          <a:lstStyle/>
          <a:p>
            <a:pPr algn="just"/>
            <a:r>
              <a:rPr lang="en-US" sz="2400" b="1" dirty="0">
                <a:latin typeface="Calibri" panose="020F0502020204030204" pitchFamily="34" charset="0"/>
                <a:cs typeface="Calibri" panose="020F0502020204030204" pitchFamily="34" charset="0"/>
              </a:rPr>
              <a:t>Purpose:</a:t>
            </a:r>
            <a:endParaRPr lang="en-US" sz="2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dirty="0">
                <a:latin typeface="Calibri" panose="020F0502020204030204" pitchFamily="34" charset="0"/>
                <a:cs typeface="Calibri" panose="020F0502020204030204" pitchFamily="34" charset="0"/>
              </a:rPr>
              <a:t>Welcome, everyone, to the </a:t>
            </a:r>
            <a:r>
              <a:rPr lang="en-US" sz="2400" dirty="0" err="1">
                <a:latin typeface="Calibri" panose="020F0502020204030204" pitchFamily="34" charset="0"/>
                <a:cs typeface="Calibri" panose="020F0502020204030204" pitchFamily="34" charset="0"/>
              </a:rPr>
              <a:t>Primez</a:t>
            </a:r>
            <a:r>
              <a:rPr lang="en-US" sz="2400" dirty="0">
                <a:latin typeface="Calibri" panose="020F0502020204030204" pitchFamily="34" charset="0"/>
                <a:cs typeface="Calibri" panose="020F0502020204030204" pitchFamily="34" charset="0"/>
              </a:rPr>
              <a:t> Router Sales Analysis Presentation.</a:t>
            </a:r>
          </a:p>
          <a:p>
            <a:pPr marL="285750" indent="-285750" algn="just">
              <a:buFont typeface="Wingdings" panose="05000000000000000000" pitchFamily="2" charset="2"/>
              <a:buChar char="v"/>
            </a:pPr>
            <a:r>
              <a:rPr lang="en-US" sz="2400" dirty="0">
                <a:latin typeface="Calibri" panose="020F0502020204030204" pitchFamily="34" charset="0"/>
                <a:cs typeface="Calibri" panose="020F0502020204030204" pitchFamily="34" charset="0"/>
              </a:rPr>
              <a:t>The primary objective today is to delve into our router sales data to uncover crucial insights.</a:t>
            </a:r>
          </a:p>
          <a:p>
            <a:pPr algn="just"/>
            <a:endParaRPr lang="en-US" sz="2400" dirty="0">
              <a:latin typeface="Calibri" panose="020F0502020204030204" pitchFamily="34" charset="0"/>
              <a:cs typeface="Calibri" panose="020F0502020204030204" pitchFamily="34" charset="0"/>
            </a:endParaRPr>
          </a:p>
        </p:txBody>
      </p:sp>
      <p:sp>
        <p:nvSpPr>
          <p:cNvPr id="4" name="TextBox 3"/>
          <p:cNvSpPr txBox="1"/>
          <p:nvPr/>
        </p:nvSpPr>
        <p:spPr>
          <a:xfrm>
            <a:off x="838200" y="2120295"/>
            <a:ext cx="8367060" cy="3416320"/>
          </a:xfrm>
          <a:prstGeom prst="rect">
            <a:avLst/>
          </a:prstGeom>
          <a:noFill/>
        </p:spPr>
        <p:txBody>
          <a:bodyPr wrap="square" rtlCol="0">
            <a:spAutoFit/>
          </a:bodyPr>
          <a:lstStyle/>
          <a:p>
            <a:pPr algn="just"/>
            <a:r>
              <a:rPr lang="en-US" sz="2400" b="1" dirty="0">
                <a:latin typeface="Calibri" panose="020F0502020204030204" pitchFamily="34" charset="0"/>
                <a:cs typeface="Calibri" panose="020F0502020204030204" pitchFamily="34" charset="0"/>
              </a:rPr>
              <a:t>Key Focus Points:</a:t>
            </a:r>
            <a:endParaRPr lang="en-US" sz="2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n-US" sz="2400" dirty="0">
                <a:latin typeface="Calibri" panose="020F0502020204030204" pitchFamily="34" charset="0"/>
                <a:cs typeface="Calibri" panose="020F0502020204030204" pitchFamily="34" charset="0"/>
              </a:rPr>
              <a:t>Total Orders: Understanding the volume of router purchases.</a:t>
            </a:r>
          </a:p>
          <a:p>
            <a:pPr marL="285750" indent="-285750" algn="just">
              <a:buFont typeface="Wingdings" panose="05000000000000000000" pitchFamily="2" charset="2"/>
              <a:buChar char="q"/>
            </a:pPr>
            <a:r>
              <a:rPr lang="en-US" sz="2400" dirty="0">
                <a:latin typeface="Calibri" panose="020F0502020204030204" pitchFamily="34" charset="0"/>
                <a:cs typeface="Calibri" panose="020F0502020204030204" pitchFamily="34" charset="0"/>
              </a:rPr>
              <a:t>Popular Router: Identifying our most sought-after router model.</a:t>
            </a:r>
          </a:p>
          <a:p>
            <a:pPr marL="285750" indent="-285750" algn="just">
              <a:buFont typeface="Wingdings" panose="05000000000000000000" pitchFamily="2" charset="2"/>
              <a:buChar char="q"/>
            </a:pPr>
            <a:r>
              <a:rPr lang="en-US" sz="2400" dirty="0">
                <a:latin typeface="Calibri" panose="020F0502020204030204" pitchFamily="34" charset="0"/>
                <a:cs typeface="Calibri" panose="020F0502020204030204" pitchFamily="34" charset="0"/>
              </a:rPr>
              <a:t>Sales Across States: Exploring variations in sales across regions.</a:t>
            </a:r>
          </a:p>
          <a:p>
            <a:pPr marL="285750" indent="-285750" algn="just">
              <a:buFont typeface="Wingdings" panose="05000000000000000000" pitchFamily="2" charset="2"/>
              <a:buChar char="q"/>
            </a:pPr>
            <a:r>
              <a:rPr lang="en-US" sz="2400" dirty="0">
                <a:latin typeface="Calibri" panose="020F0502020204030204" pitchFamily="34" charset="0"/>
                <a:cs typeface="Calibri" panose="020F0502020204030204" pitchFamily="34" charset="0"/>
              </a:rPr>
              <a:t>Return Analysis: Examining reasons and patterns for product returns.</a:t>
            </a:r>
          </a:p>
          <a:p>
            <a:pPr marL="285750" indent="-285750" algn="just">
              <a:buFont typeface="Wingdings" panose="05000000000000000000" pitchFamily="2" charset="2"/>
              <a:buChar char="q"/>
            </a:pPr>
            <a:r>
              <a:rPr lang="en-US" sz="2400" dirty="0">
                <a:latin typeface="Calibri" panose="020F0502020204030204" pitchFamily="34" charset="0"/>
                <a:cs typeface="Calibri" panose="020F0502020204030204" pitchFamily="34" charset="0"/>
              </a:rPr>
              <a:t>Additional Insights: Unveiling three compelling trends within the data.</a:t>
            </a: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2323387"/>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95300" y="838201"/>
            <a:ext cx="10890007" cy="5069786"/>
          </a:xfrm>
        </p:spPr>
        <p:txBody>
          <a:bodyPr>
            <a:noAutofit/>
          </a:bodyPr>
          <a:lstStyle/>
          <a:p>
            <a:r>
              <a:rPr lang="en-US" sz="2400" dirty="0">
                <a:latin typeface="Calibri" panose="020F0502020204030204" pitchFamily="34" charset="0"/>
                <a:cs typeface="Calibri" panose="020F0502020204030204" pitchFamily="34" charset="0"/>
              </a:rPr>
              <a:t>Step 1 : Import pandas to the workplace.</a:t>
            </a:r>
          </a:p>
          <a:p>
            <a:pPr lvl="3"/>
            <a:r>
              <a:rPr lang="en-US" sz="2400" dirty="0">
                <a:latin typeface="Calibri" panose="020F0502020204030204" pitchFamily="34" charset="0"/>
                <a:cs typeface="Calibri" panose="020F0502020204030204" pitchFamily="34" charset="0"/>
              </a:rPr>
              <a:t>“Import pandas”</a:t>
            </a:r>
          </a:p>
          <a:p>
            <a:pPr lvl="3"/>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Step 2 : Read data/dataset into Pandas </a:t>
            </a:r>
            <a:r>
              <a:rPr lang="en-US" sz="2400" dirty="0" err="1">
                <a:latin typeface="Calibri" panose="020F0502020204030204" pitchFamily="34" charset="0"/>
                <a:cs typeface="Calibri" panose="020F0502020204030204" pitchFamily="34" charset="0"/>
              </a:rPr>
              <a:t>dataframe</a:t>
            </a:r>
            <a:r>
              <a:rPr lang="en-US" sz="2400" dirty="0">
                <a:latin typeface="Calibri" panose="020F0502020204030204" pitchFamily="34" charset="0"/>
                <a:cs typeface="Calibri" panose="020F0502020204030204" pitchFamily="34" charset="0"/>
              </a:rPr>
              <a:t>. Different input formats include:</a:t>
            </a:r>
          </a:p>
          <a:p>
            <a:pPr lvl="2"/>
            <a:r>
              <a:rPr lang="en-US" sz="2400" dirty="0">
                <a:latin typeface="Calibri" panose="020F0502020204030204" pitchFamily="34" charset="0"/>
                <a:cs typeface="Calibri" panose="020F0502020204030204" pitchFamily="34" charset="0"/>
              </a:rPr>
              <a:t>Excel : </a:t>
            </a:r>
            <a:r>
              <a:rPr lang="en-US" sz="2400" dirty="0" err="1">
                <a:latin typeface="Calibri" panose="020F0502020204030204" pitchFamily="34" charset="0"/>
                <a:cs typeface="Calibri" panose="020F0502020204030204" pitchFamily="34" charset="0"/>
              </a:rPr>
              <a:t>read_excel</a:t>
            </a:r>
            <a:endParaRPr lang="en-US" sz="2400" dirty="0">
              <a:latin typeface="Calibri" panose="020F0502020204030204" pitchFamily="34" charset="0"/>
              <a:cs typeface="Calibri" panose="020F0502020204030204" pitchFamily="34" charset="0"/>
            </a:endParaRPr>
          </a:p>
          <a:p>
            <a:pPr lvl="2"/>
            <a:r>
              <a:rPr lang="en-US" sz="2400" dirty="0">
                <a:latin typeface="Calibri" panose="020F0502020204030204" pitchFamily="34" charset="0"/>
                <a:cs typeface="Calibri" panose="020F0502020204030204" pitchFamily="34" charset="0"/>
              </a:rPr>
              <a:t> CSV:  </a:t>
            </a:r>
            <a:r>
              <a:rPr lang="en-US" sz="2400" dirty="0" err="1">
                <a:latin typeface="Calibri" panose="020F0502020204030204" pitchFamily="34" charset="0"/>
                <a:cs typeface="Calibri" panose="020F0502020204030204" pitchFamily="34" charset="0"/>
              </a:rPr>
              <a:t>read_csv</a:t>
            </a:r>
            <a:endParaRPr lang="en-US" sz="2400" dirty="0">
              <a:latin typeface="Calibri" panose="020F0502020204030204" pitchFamily="34" charset="0"/>
              <a:cs typeface="Calibri" panose="020F0502020204030204" pitchFamily="34" charset="0"/>
            </a:endParaRPr>
          </a:p>
          <a:p>
            <a:pPr lvl="2"/>
            <a:r>
              <a:rPr lang="en-US" sz="2400" dirty="0">
                <a:latin typeface="Calibri" panose="020F0502020204030204" pitchFamily="34" charset="0"/>
                <a:cs typeface="Calibri" panose="020F0502020204030204" pitchFamily="34" charset="0"/>
              </a:rPr>
              <a:t> JSON:  </a:t>
            </a:r>
            <a:r>
              <a:rPr lang="en-US" sz="2400" dirty="0" err="1">
                <a:latin typeface="Calibri" panose="020F0502020204030204" pitchFamily="34" charset="0"/>
                <a:cs typeface="Calibri" panose="020F0502020204030204" pitchFamily="34" charset="0"/>
              </a:rPr>
              <a:t>read_json</a:t>
            </a:r>
            <a:endParaRPr lang="en-US" sz="2400" dirty="0">
              <a:latin typeface="Calibri" panose="020F0502020204030204" pitchFamily="34" charset="0"/>
              <a:cs typeface="Calibri" panose="020F0502020204030204" pitchFamily="34" charset="0"/>
            </a:endParaRPr>
          </a:p>
          <a:p>
            <a:pPr lvl="2"/>
            <a:r>
              <a:rPr lang="en-US" sz="2400" dirty="0">
                <a:latin typeface="Calibri" panose="020F0502020204030204" pitchFamily="34" charset="0"/>
                <a:cs typeface="Calibri" panose="020F0502020204030204" pitchFamily="34" charset="0"/>
              </a:rPr>
              <a:t> HTML and many more </a:t>
            </a:r>
          </a:p>
          <a:p>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495300" y="1"/>
            <a:ext cx="10396538" cy="838200"/>
          </a:xfrm>
        </p:spPr>
        <p:txBody>
          <a:bodyPr>
            <a:normAutofit/>
          </a:bodyPr>
          <a:lstStyle/>
          <a:p>
            <a:pPr marL="742950" indent="-742950">
              <a:buFont typeface="+mj-lt"/>
              <a:buAutoNum type="arabicPeriod"/>
            </a:pPr>
            <a:r>
              <a:rPr lang="en-US" sz="3200" b="1" u="sng" dirty="0" smtClean="0">
                <a:latin typeface="Calibri" panose="020F0502020204030204" pitchFamily="34" charset="0"/>
                <a:cs typeface="Calibri" panose="020F0502020204030204" pitchFamily="34" charset="0"/>
              </a:rPr>
              <a:t>PACKAGES AND DATA IMPORT</a:t>
            </a:r>
            <a:endParaRPr lang="en-US" sz="32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1628731"/>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Content Placeholder 2"/>
          <p:cNvSpPr>
            <a:spLocks noGrp="1"/>
          </p:cNvSpPr>
          <p:nvPr>
            <p:ph sz="quarter" idx="13"/>
          </p:nvPr>
        </p:nvSpPr>
        <p:spPr>
          <a:xfrm>
            <a:off x="438150" y="1289916"/>
            <a:ext cx="5088714" cy="3311189"/>
          </a:xfrm>
        </p:spPr>
        <p:txBody>
          <a:bodyPr>
            <a:normAutofit/>
          </a:bodyPr>
          <a:lstStyle/>
          <a:p>
            <a:pPr marL="0" indent="0">
              <a:buNone/>
            </a:pPr>
            <a:r>
              <a:rPr lang="en-US" sz="4400" b="1" dirty="0" smtClean="0">
                <a:solidFill>
                  <a:schemeClr val="accent1"/>
                </a:solidFill>
                <a:latin typeface="Calibri" panose="020F0502020204030204" pitchFamily="34" charset="0"/>
                <a:cs typeface="Calibri" panose="020F0502020204030204" pitchFamily="34" charset="0"/>
              </a:rPr>
              <a:t>    Descriptive           Statistics</a:t>
            </a:r>
            <a:endParaRPr lang="en-US" sz="4400" b="1" dirty="0">
              <a:latin typeface="Calibri" panose="020F0502020204030204" pitchFamily="34" charset="0"/>
              <a:cs typeface="Calibri" panose="020F0502020204030204" pitchFamily="34" charset="0"/>
            </a:endParaRPr>
          </a:p>
        </p:txBody>
      </p:sp>
      <p:sp>
        <p:nvSpPr>
          <p:cNvPr id="6" name="Content Placeholder 3"/>
          <p:cNvSpPr>
            <a:spLocks noGrp="1"/>
          </p:cNvSpPr>
          <p:nvPr>
            <p:ph sz="quarter" idx="14"/>
          </p:nvPr>
        </p:nvSpPr>
        <p:spPr>
          <a:xfrm>
            <a:off x="4305300" y="1047750"/>
            <a:ext cx="6665913" cy="4267200"/>
          </a:xfrm>
        </p:spPr>
        <p:txBody>
          <a:bodyPr>
            <a:noAutofit/>
          </a:bodyPr>
          <a:lstStyle/>
          <a:p>
            <a:pPr marL="0" indent="0">
              <a:buNone/>
            </a:pPr>
            <a:r>
              <a:rPr lang="en-US" dirty="0" smtClean="0">
                <a:latin typeface="Calibri" panose="020F0502020204030204" pitchFamily="34" charset="0"/>
                <a:cs typeface="Calibri" panose="020F0502020204030204" pitchFamily="34" charset="0"/>
              </a:rPr>
              <a:t>Other methods to get a quick look on the data:</a:t>
            </a:r>
          </a:p>
          <a:p>
            <a:r>
              <a:rPr lang="en-US" dirty="0" smtClean="0">
                <a:latin typeface="Calibri" panose="020F0502020204030204" pitchFamily="34" charset="0"/>
                <a:cs typeface="Calibri" panose="020F0502020204030204" pitchFamily="34" charset="0"/>
              </a:rPr>
              <a:t>Describe() : Summarizes the central tendency, dispersion and shape of a dataset’s distribution, excluding </a:t>
            </a:r>
            <a:r>
              <a:rPr lang="en-US" dirty="0" err="1" smtClean="0">
                <a:latin typeface="Calibri" panose="020F0502020204030204" pitchFamily="34" charset="0"/>
                <a:cs typeface="Calibri" panose="020F0502020204030204" pitchFamily="34" charset="0"/>
              </a:rPr>
              <a:t>NaN</a:t>
            </a:r>
            <a:r>
              <a:rPr lang="en-US" dirty="0" smtClean="0">
                <a:latin typeface="Calibri" panose="020F0502020204030204" pitchFamily="34" charset="0"/>
                <a:cs typeface="Calibri" panose="020F0502020204030204" pitchFamily="34" charset="0"/>
              </a:rPr>
              <a:t> values.</a:t>
            </a:r>
          </a:p>
          <a:p>
            <a:pPr lvl="2"/>
            <a:r>
              <a:rPr lang="en-US" sz="2000" dirty="0" smtClean="0">
                <a:latin typeface="Calibri" panose="020F0502020204030204" pitchFamily="34" charset="0"/>
                <a:cs typeface="Calibri" panose="020F0502020204030204" pitchFamily="34" charset="0"/>
              </a:rPr>
              <a:t>Syntax: </a:t>
            </a:r>
            <a:r>
              <a:rPr lang="en-US" sz="2000" dirty="0" err="1" smtClean="0">
                <a:latin typeface="Calibri" panose="020F0502020204030204" pitchFamily="34" charset="0"/>
                <a:cs typeface="Calibri" panose="020F0502020204030204" pitchFamily="34" charset="0"/>
              </a:rPr>
              <a:t>merged_df.describe</a:t>
            </a:r>
            <a:r>
              <a:rPr lang="en-US" sz="2000"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Info() :Prints a concise summary of the </a:t>
            </a:r>
            <a:r>
              <a:rPr lang="en-US" dirty="0" err="1" smtClean="0">
                <a:latin typeface="Calibri" panose="020F0502020204030204" pitchFamily="34" charset="0"/>
                <a:cs typeface="Calibri" panose="020F0502020204030204" pitchFamily="34" charset="0"/>
              </a:rPr>
              <a:t>dataframe</a:t>
            </a:r>
            <a:r>
              <a:rPr lang="en-US" dirty="0" smtClean="0">
                <a:latin typeface="Calibri" panose="020F0502020204030204" pitchFamily="34" charset="0"/>
                <a:cs typeface="Calibri" panose="020F0502020204030204" pitchFamily="34" charset="0"/>
              </a:rPr>
              <a:t>. This method prints information about a </a:t>
            </a:r>
            <a:r>
              <a:rPr lang="en-US" dirty="0" err="1" smtClean="0">
                <a:latin typeface="Calibri" panose="020F0502020204030204" pitchFamily="34" charset="0"/>
                <a:cs typeface="Calibri" panose="020F0502020204030204" pitchFamily="34" charset="0"/>
              </a:rPr>
              <a:t>dataframe</a:t>
            </a:r>
            <a:r>
              <a:rPr lang="en-US" dirty="0" smtClean="0">
                <a:latin typeface="Calibri" panose="020F0502020204030204" pitchFamily="34" charset="0"/>
                <a:cs typeface="Calibri" panose="020F0502020204030204" pitchFamily="34" charset="0"/>
              </a:rPr>
              <a:t> including the index </a:t>
            </a:r>
            <a:r>
              <a:rPr lang="en-US" dirty="0" err="1" smtClean="0">
                <a:latin typeface="Calibri" panose="020F0502020204030204" pitchFamily="34" charset="0"/>
                <a:cs typeface="Calibri" panose="020F0502020204030204" pitchFamily="34" charset="0"/>
              </a:rPr>
              <a:t>dtype</a:t>
            </a:r>
            <a:r>
              <a:rPr lang="en-US" dirty="0" smtClean="0">
                <a:latin typeface="Calibri" panose="020F0502020204030204" pitchFamily="34" charset="0"/>
                <a:cs typeface="Calibri" panose="020F0502020204030204" pitchFamily="34" charset="0"/>
              </a:rPr>
              <a:t> and columns, non-null values and memory usage.</a:t>
            </a:r>
          </a:p>
          <a:p>
            <a:pPr lvl="2"/>
            <a:r>
              <a:rPr lang="en-US" sz="2000" dirty="0" smtClean="0">
                <a:latin typeface="Calibri" panose="020F0502020204030204" pitchFamily="34" charset="0"/>
                <a:cs typeface="Calibri" panose="020F0502020204030204" pitchFamily="34" charset="0"/>
              </a:rPr>
              <a:t>Syntax: merged_df.info()</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6907529"/>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8356" y="1425155"/>
            <a:ext cx="4856158" cy="679994"/>
          </a:xfrm>
        </p:spPr>
        <p:txBody>
          <a:bodyPr/>
          <a:lstStyle/>
          <a:p>
            <a:r>
              <a:rPr lang="en-US" sz="4400" u="sng" dirty="0">
                <a:latin typeface="Calibri" panose="020F0502020204030204" pitchFamily="34" charset="0"/>
                <a:cs typeface="Calibri" panose="020F0502020204030204" pitchFamily="34" charset="0"/>
              </a:rPr>
              <a:t>Detecting</a:t>
            </a:r>
            <a:endParaRPr lang="en-US" sz="4400" dirty="0">
              <a:latin typeface="Calibri" panose="020F0502020204030204" pitchFamily="34" charset="0"/>
              <a:cs typeface="Calibri" panose="020F0502020204030204" pitchFamily="34" charset="0"/>
            </a:endParaRPr>
          </a:p>
        </p:txBody>
      </p:sp>
      <p:sp>
        <p:nvSpPr>
          <p:cNvPr id="5" name="Text Placeholder 4"/>
          <p:cNvSpPr>
            <a:spLocks noGrp="1"/>
          </p:cNvSpPr>
          <p:nvPr>
            <p:ph type="body" sz="quarter" idx="3"/>
          </p:nvPr>
        </p:nvSpPr>
        <p:spPr>
          <a:xfrm>
            <a:off x="6236686" y="1138713"/>
            <a:ext cx="4864491" cy="679994"/>
          </a:xfrm>
        </p:spPr>
        <p:txBody>
          <a:bodyPr/>
          <a:lstStyle/>
          <a:p>
            <a:r>
              <a:rPr lang="en-US" sz="4400" u="sng" dirty="0">
                <a:latin typeface="Calibri" panose="020F0502020204030204" pitchFamily="34" charset="0"/>
                <a:cs typeface="Calibri" panose="020F0502020204030204" pitchFamily="34" charset="0"/>
              </a:rPr>
              <a:t>Handling</a:t>
            </a:r>
            <a:endParaRPr lang="en-US" sz="4400"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685802" y="267015"/>
            <a:ext cx="10394707" cy="1158140"/>
          </a:xfrm>
        </p:spPr>
        <p:txBody>
          <a:bodyPr>
            <a:normAutofit/>
          </a:bodyPr>
          <a:lstStyle/>
          <a:p>
            <a:r>
              <a:rPr lang="en-US" sz="4800" b="1" u="sng" dirty="0">
                <a:latin typeface="Calibri" panose="020F0502020204030204" pitchFamily="34" charset="0"/>
                <a:cs typeface="Calibri" panose="020F0502020204030204" pitchFamily="34" charset="0"/>
              </a:rPr>
              <a:t>3. Null values</a:t>
            </a:r>
          </a:p>
        </p:txBody>
      </p:sp>
      <p:sp>
        <p:nvSpPr>
          <p:cNvPr id="8" name="Content Placeholder 3"/>
          <p:cNvSpPr>
            <a:spLocks noGrp="1"/>
          </p:cNvSpPr>
          <p:nvPr>
            <p:ph sz="quarter" idx="13"/>
          </p:nvPr>
        </p:nvSpPr>
        <p:spPr>
          <a:xfrm>
            <a:off x="190500" y="2105149"/>
            <a:ext cx="5584014" cy="3755115"/>
          </a:xfrm>
        </p:spPr>
        <p:txBody>
          <a:bodyPr>
            <a:noAutofit/>
          </a:bodyPr>
          <a:lstStyle/>
          <a:p>
            <a:pPr lvl="0"/>
            <a:r>
              <a:rPr lang="en-US" sz="2400" dirty="0" smtClean="0">
                <a:latin typeface="Calibri" panose="020F0502020204030204" pitchFamily="34" charset="0"/>
                <a:cs typeface="Calibri" panose="020F0502020204030204" pitchFamily="34" charset="0"/>
              </a:rPr>
              <a:t>Detecting Null-values: </a:t>
            </a:r>
          </a:p>
          <a:p>
            <a:pPr lvl="1"/>
            <a:r>
              <a:rPr lang="en-US" sz="2400" dirty="0" err="1" smtClean="0">
                <a:latin typeface="Calibri" panose="020F0502020204030204" pitchFamily="34" charset="0"/>
                <a:cs typeface="Calibri" panose="020F0502020204030204" pitchFamily="34" charset="0"/>
              </a:rPr>
              <a:t>Isnull</a:t>
            </a:r>
            <a:r>
              <a:rPr lang="en-US" sz="2400" dirty="0" smtClean="0">
                <a:latin typeface="Calibri" panose="020F0502020204030204" pitchFamily="34" charset="0"/>
                <a:cs typeface="Calibri" panose="020F0502020204030204" pitchFamily="34" charset="0"/>
              </a:rPr>
              <a:t>(): It is used as an alias for </a:t>
            </a:r>
            <a:r>
              <a:rPr lang="en-US" sz="2400" dirty="0" err="1" smtClean="0">
                <a:latin typeface="Calibri" panose="020F0502020204030204" pitchFamily="34" charset="0"/>
                <a:cs typeface="Calibri" panose="020F0502020204030204" pitchFamily="34" charset="0"/>
              </a:rPr>
              <a:t>dataframe.isna</a:t>
            </a:r>
            <a:r>
              <a:rPr lang="en-US" sz="2400" dirty="0" smtClean="0">
                <a:latin typeface="Calibri" panose="020F0502020204030204" pitchFamily="34" charset="0"/>
                <a:cs typeface="Calibri" panose="020F0502020204030204" pitchFamily="34" charset="0"/>
              </a:rPr>
              <a:t>(). This function returns the </a:t>
            </a:r>
            <a:r>
              <a:rPr lang="en-US" sz="2400" dirty="0" err="1" smtClean="0">
                <a:latin typeface="Calibri" panose="020F0502020204030204" pitchFamily="34" charset="0"/>
                <a:cs typeface="Calibri" panose="020F0502020204030204" pitchFamily="34" charset="0"/>
              </a:rPr>
              <a:t>dataframe</a:t>
            </a:r>
            <a:r>
              <a:rPr lang="en-US" sz="2400" dirty="0" smtClean="0">
                <a:latin typeface="Calibri" panose="020F0502020204030204" pitchFamily="34" charset="0"/>
                <a:cs typeface="Calibri" panose="020F0502020204030204" pitchFamily="34" charset="0"/>
              </a:rPr>
              <a:t> with </a:t>
            </a:r>
            <a:r>
              <a:rPr lang="en-US" sz="2400" dirty="0" err="1" smtClean="0">
                <a:latin typeface="Calibri" panose="020F0502020204030204" pitchFamily="34" charset="0"/>
                <a:cs typeface="Calibri" panose="020F0502020204030204" pitchFamily="34" charset="0"/>
              </a:rPr>
              <a:t>boolean</a:t>
            </a:r>
            <a:r>
              <a:rPr lang="en-US" sz="2400" dirty="0" smtClean="0">
                <a:latin typeface="Calibri" panose="020F0502020204030204" pitchFamily="34" charset="0"/>
                <a:cs typeface="Calibri" panose="020F0502020204030204" pitchFamily="34" charset="0"/>
              </a:rPr>
              <a:t> values indicating missing values.</a:t>
            </a:r>
          </a:p>
          <a:p>
            <a:pPr lvl="1"/>
            <a:r>
              <a:rPr lang="en-US" sz="2400" dirty="0" smtClean="0">
                <a:latin typeface="Calibri" panose="020F0502020204030204" pitchFamily="34" charset="0"/>
                <a:cs typeface="Calibri" panose="020F0502020204030204" pitchFamily="34" charset="0"/>
              </a:rPr>
              <a:t>Syntax : </a:t>
            </a:r>
            <a:r>
              <a:rPr lang="en-US" sz="2400" dirty="0" err="1" smtClean="0">
                <a:latin typeface="Calibri" panose="020F0502020204030204" pitchFamily="34" charset="0"/>
                <a:cs typeface="Calibri" panose="020F0502020204030204" pitchFamily="34" charset="0"/>
              </a:rPr>
              <a:t>merged_df.isnull</a:t>
            </a:r>
            <a:r>
              <a:rPr lang="en-US" sz="2400" dirty="0" smtClean="0">
                <a:latin typeface="Calibri" panose="020F0502020204030204" pitchFamily="34" charset="0"/>
                <a:cs typeface="Calibri" panose="020F0502020204030204" pitchFamily="34" charset="0"/>
              </a:rPr>
              <a:t>() </a:t>
            </a:r>
          </a:p>
          <a:p>
            <a:endParaRPr lang="en-US" sz="2400" dirty="0">
              <a:latin typeface="Calibri" panose="020F0502020204030204" pitchFamily="34" charset="0"/>
              <a:cs typeface="Calibri" panose="020F0502020204030204" pitchFamily="34" charset="0"/>
            </a:endParaRPr>
          </a:p>
        </p:txBody>
      </p:sp>
      <p:sp>
        <p:nvSpPr>
          <p:cNvPr id="9" name="Content Placeholder 5"/>
          <p:cNvSpPr>
            <a:spLocks noGrp="1"/>
          </p:cNvSpPr>
          <p:nvPr>
            <p:ph sz="quarter" idx="14"/>
          </p:nvPr>
        </p:nvSpPr>
        <p:spPr>
          <a:xfrm>
            <a:off x="5429250" y="1638300"/>
            <a:ext cx="6267450" cy="4019550"/>
          </a:xfrm>
        </p:spPr>
        <p:txBody>
          <a:bodyPr>
            <a:noAutofit/>
          </a:bodyPr>
          <a:lstStyle/>
          <a:p>
            <a:pPr lvl="0"/>
            <a:r>
              <a:rPr lang="en-US" sz="2400" dirty="0" smtClean="0">
                <a:latin typeface="Calibri" panose="020F0502020204030204" pitchFamily="34" charset="0"/>
                <a:cs typeface="Calibri" panose="020F0502020204030204" pitchFamily="34" charset="0"/>
              </a:rPr>
              <a:t>Handling null values:</a:t>
            </a:r>
          </a:p>
          <a:p>
            <a:pPr lvl="1"/>
            <a:r>
              <a:rPr lang="en-US" sz="2400" dirty="0" smtClean="0">
                <a:latin typeface="Calibri" panose="020F0502020204030204" pitchFamily="34" charset="0"/>
                <a:cs typeface="Calibri" panose="020F0502020204030204" pitchFamily="34" charset="0"/>
              </a:rPr>
              <a:t>Dropping the rows with null values: </a:t>
            </a:r>
            <a:r>
              <a:rPr lang="en-US" sz="2400" dirty="0" err="1" smtClean="0">
                <a:latin typeface="Calibri" panose="020F0502020204030204" pitchFamily="34" charset="0"/>
                <a:cs typeface="Calibri" panose="020F0502020204030204" pitchFamily="34" charset="0"/>
              </a:rPr>
              <a:t>dropna</a:t>
            </a:r>
            <a:r>
              <a:rPr lang="en-US" sz="2400" dirty="0" smtClean="0">
                <a:latin typeface="Calibri" panose="020F0502020204030204" pitchFamily="34" charset="0"/>
                <a:cs typeface="Calibri" panose="020F0502020204030204" pitchFamily="34" charset="0"/>
              </a:rPr>
              <a:t>() function is used to delete rows or columns with null values.</a:t>
            </a:r>
          </a:p>
          <a:p>
            <a:pPr lvl="1"/>
            <a:r>
              <a:rPr lang="en-US" sz="2400" dirty="0" smtClean="0">
                <a:latin typeface="Calibri" panose="020F0502020204030204" pitchFamily="34" charset="0"/>
                <a:cs typeface="Calibri" panose="020F0502020204030204" pitchFamily="34" charset="0"/>
              </a:rPr>
              <a:t>Replacing missing values: </a:t>
            </a:r>
            <a:r>
              <a:rPr lang="en-US" sz="2400" dirty="0" err="1" smtClean="0">
                <a:latin typeface="Calibri" panose="020F0502020204030204" pitchFamily="34" charset="0"/>
                <a:cs typeface="Calibri" panose="020F0502020204030204" pitchFamily="34" charset="0"/>
              </a:rPr>
              <a:t>fillna</a:t>
            </a:r>
            <a:r>
              <a:rPr lang="en-US" sz="2400" dirty="0" smtClean="0">
                <a:latin typeface="Calibri" panose="020F0502020204030204" pitchFamily="34" charset="0"/>
                <a:cs typeface="Calibri" panose="020F0502020204030204" pitchFamily="34" charset="0"/>
              </a:rPr>
              <a:t>() function can fill the missing values with a special value </a:t>
            </a:r>
            <a:r>
              <a:rPr lang="en-US" sz="2400" dirty="0" err="1" smtClean="0">
                <a:latin typeface="Calibri" panose="020F0502020204030204" pitchFamily="34" charset="0"/>
                <a:cs typeface="Calibri" panose="020F0502020204030204" pitchFamily="34" charset="0"/>
              </a:rPr>
              <a:t>value</a:t>
            </a:r>
            <a:r>
              <a:rPr lang="en-US" sz="2400" dirty="0" smtClean="0">
                <a:latin typeface="Calibri" panose="020F0502020204030204" pitchFamily="34" charset="0"/>
                <a:cs typeface="Calibri" panose="020F0502020204030204" pitchFamily="34" charset="0"/>
              </a:rPr>
              <a:t> like mean or median.</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0698779"/>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152401"/>
            <a:ext cx="10396882" cy="685799"/>
          </a:xfrm>
        </p:spPr>
        <p:txBody>
          <a:bodyPr>
            <a:normAutofit fontScale="90000"/>
          </a:bodyPr>
          <a:lstStyle/>
          <a:p>
            <a:r>
              <a:rPr lang="en-US" b="1" u="sng" dirty="0" smtClean="0">
                <a:latin typeface="Calibri" panose="020F0502020204030204" pitchFamily="34" charset="0"/>
                <a:cs typeface="Calibri" panose="020F0502020204030204" pitchFamily="34" charset="0"/>
              </a:rPr>
              <a:t>4.  VISUALIZATION</a:t>
            </a:r>
            <a:endParaRPr lang="en-US" b="1" u="sng"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7FC800BB-0C4B-BE4C-B0A3-CCE60878FDA1}"/>
              </a:ext>
            </a:extLst>
          </p:cNvPr>
          <p:cNvSpPr>
            <a:spLocks noGrp="1"/>
          </p:cNvSpPr>
          <p:nvPr>
            <p:ph sz="quarter" idx="13"/>
          </p:nvPr>
        </p:nvSpPr>
        <p:spPr>
          <a:xfrm>
            <a:off x="190501" y="152401"/>
            <a:ext cx="12001499" cy="6553200"/>
          </a:xfrm>
        </p:spPr>
        <p:txBody>
          <a:bodyPr>
            <a:noAutofit/>
          </a:bodyPr>
          <a:lstStyle/>
          <a:p>
            <a:r>
              <a:rPr lang="en-US" sz="2400" dirty="0">
                <a:latin typeface="Calibri" panose="020F0502020204030204" pitchFamily="34" charset="0"/>
                <a:cs typeface="Calibri" panose="020F0502020204030204" pitchFamily="34" charset="0"/>
              </a:rPr>
              <a:t>Univariate: Looking at one variable/column at a time</a:t>
            </a:r>
          </a:p>
          <a:p>
            <a:pPr lvl="1"/>
            <a:r>
              <a:rPr lang="en-US" sz="2400" dirty="0">
                <a:latin typeface="Calibri" panose="020F0502020204030204" pitchFamily="34" charset="0"/>
                <a:cs typeface="Calibri" panose="020F0502020204030204" pitchFamily="34" charset="0"/>
              </a:rPr>
              <a:t>Bar-graph</a:t>
            </a:r>
          </a:p>
          <a:p>
            <a:pPr lvl="1"/>
            <a:r>
              <a:rPr lang="en-US" sz="2400" dirty="0">
                <a:latin typeface="Calibri" panose="020F0502020204030204" pitchFamily="34" charset="0"/>
                <a:cs typeface="Calibri" panose="020F0502020204030204" pitchFamily="34" charset="0"/>
              </a:rPr>
              <a:t>Histograms</a:t>
            </a:r>
          </a:p>
          <a:p>
            <a:pPr lvl="1"/>
            <a:r>
              <a:rPr lang="en-US" sz="2400" dirty="0">
                <a:latin typeface="Calibri" panose="020F0502020204030204" pitchFamily="34" charset="0"/>
                <a:cs typeface="Calibri" panose="020F0502020204030204" pitchFamily="34" charset="0"/>
              </a:rPr>
              <a:t>Boxplot 	</a:t>
            </a:r>
          </a:p>
          <a:p>
            <a:r>
              <a:rPr lang="en-US" sz="2400" dirty="0">
                <a:latin typeface="Calibri" panose="020F0502020204030204" pitchFamily="34" charset="0"/>
                <a:cs typeface="Calibri" panose="020F0502020204030204" pitchFamily="34" charset="0"/>
              </a:rPr>
              <a:t>Multivariate : Looking at relationship between two or more variables</a:t>
            </a:r>
          </a:p>
          <a:p>
            <a:pPr lvl="1"/>
            <a:r>
              <a:rPr lang="en-US" sz="2400" dirty="0">
                <a:latin typeface="Calibri" panose="020F0502020204030204" pitchFamily="34" charset="0"/>
                <a:cs typeface="Calibri" panose="020F0502020204030204" pitchFamily="34" charset="0"/>
              </a:rPr>
              <a:t>Scatter plots </a:t>
            </a:r>
          </a:p>
          <a:p>
            <a:pPr lvl="1"/>
            <a:r>
              <a:rPr lang="en-US" sz="2400" dirty="0">
                <a:latin typeface="Calibri" panose="020F0502020204030204" pitchFamily="34" charset="0"/>
                <a:cs typeface="Calibri" panose="020F0502020204030204" pitchFamily="34" charset="0"/>
              </a:rPr>
              <a:t>Pie </a:t>
            </a:r>
            <a:r>
              <a:rPr lang="en-US" sz="2400" dirty="0" smtClean="0">
                <a:latin typeface="Calibri" panose="020F0502020204030204" pitchFamily="34" charset="0"/>
                <a:cs typeface="Calibri" panose="020F0502020204030204" pitchFamily="34" charset="0"/>
              </a:rPr>
              <a:t>plots</a:t>
            </a:r>
          </a:p>
          <a:p>
            <a:pPr lvl="1"/>
            <a:r>
              <a:rPr lang="en-US" sz="2400" dirty="0" err="1" smtClean="0">
                <a:latin typeface="Calibri" panose="020F0502020204030204" pitchFamily="34" charset="0"/>
                <a:cs typeface="Calibri" panose="020F0502020204030204" pitchFamily="34" charset="0"/>
              </a:rPr>
              <a:t>seaborn</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9832380"/>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1415</TotalTime>
  <Words>1587</Words>
  <Application>Microsoft Office PowerPoint</Application>
  <PresentationFormat>Widescreen</PresentationFormat>
  <Paragraphs>123</Paragraphs>
  <Slides>24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Calibri</vt:lpstr>
      <vt:lpstr>Impact</vt:lpstr>
      <vt:lpstr>Söhne</vt:lpstr>
      <vt:lpstr>Tahoma</vt:lpstr>
      <vt:lpstr>Wingdings</vt:lpstr>
      <vt:lpstr>Main Event</vt:lpstr>
      <vt:lpstr>PRIMEZ ROUTER SALES DATA</vt:lpstr>
      <vt:lpstr>Understanding Primez Router Sales Data</vt:lpstr>
      <vt:lpstr>                                                 What is ExploratorY DatA                                                     Analysis</vt:lpstr>
      <vt:lpstr>IMPORTANCE OF EDA</vt:lpstr>
      <vt:lpstr>PowerPoint Presentation</vt:lpstr>
      <vt:lpstr>PACKAGES AND DATA IMPORT</vt:lpstr>
      <vt:lpstr> </vt:lpstr>
      <vt:lpstr>3. Null values</vt:lpstr>
      <vt:lpstr>4.  VISUALIZATION</vt:lpstr>
      <vt:lpstr>Bar-Graph,Histogram and Boxplot</vt:lpstr>
      <vt:lpstr>PowerPoint Presentation</vt:lpstr>
      <vt:lpstr>PowerPoint Presentation</vt:lpstr>
      <vt:lpstr>PowerPoint Presentation</vt:lpstr>
      <vt:lpstr>PowerPoint Presentation</vt:lpstr>
      <vt:lpstr>A bar graph for the count of orders from customers by city</vt:lpstr>
      <vt:lpstr>PowerPoint Presentation</vt:lpstr>
      <vt:lpstr>PowerPoint Presentation</vt:lpstr>
      <vt:lpstr>A Bar plot that shows the orders each state had</vt:lpstr>
      <vt:lpstr>Correlation Heatmap</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Primez Router Sales Data</dc:title>
  <dc:creator>Windows User</dc:creator>
  <cp:lastModifiedBy>user</cp:lastModifiedBy>
  <cp:revision>35</cp:revision>
  <dcterms:created xsi:type="dcterms:W3CDTF">2023-11-23T11:58:04Z</dcterms:created>
  <dcterms:modified xsi:type="dcterms:W3CDTF">2023-12-21T10:33:09Z</dcterms:modified>
</cp:coreProperties>
</file>