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26" r:id="rId20"/>
    <p:sldId id="311" r:id="rId21"/>
    <p:sldId id="327" r:id="rId22"/>
    <p:sldId id="313" r:id="rId23"/>
    <p:sldId id="314" r:id="rId24"/>
    <p:sldId id="316" r:id="rId25"/>
    <p:sldId id="317" r:id="rId26"/>
    <p:sldId id="291" r:id="rId27"/>
    <p:sldId id="268" r:id="rId28"/>
    <p:sldId id="292" r:id="rId29"/>
    <p:sldId id="293" r:id="rId30"/>
    <p:sldId id="294" r:id="rId31"/>
    <p:sldId id="320" r:id="rId32"/>
    <p:sldId id="322" r:id="rId33"/>
    <p:sldId id="281" r:id="rId34"/>
    <p:sldId id="269" r:id="rId35"/>
    <p:sldId id="318" r:id="rId36"/>
    <p:sldId id="323" r:id="rId37"/>
    <p:sldId id="321" r:id="rId38"/>
    <p:sldId id="325" r:id="rId39"/>
    <p:sldId id="298" r:id="rId40"/>
    <p:sldId id="299" r:id="rId41"/>
    <p:sldId id="285" r:id="rId42"/>
    <p:sldId id="273" r:id="rId43"/>
    <p:sldId id="284" r:id="rId44"/>
    <p:sldId id="329" r:id="rId45"/>
    <p:sldId id="272" r:id="rId46"/>
    <p:sldId id="283" r:id="rId47"/>
    <p:sldId id="28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83" autoAdjust="0"/>
    <p:restoredTop sz="77935"/>
  </p:normalViewPr>
  <p:slideViewPr>
    <p:cSldViewPr snapToGrid="0">
      <p:cViewPr varScale="1">
        <p:scale>
          <a:sx n="175" d="100"/>
          <a:sy n="175" d="100"/>
        </p:scale>
        <p:origin x="2752" y="17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aforementioned issues</a:t>
            </a:r>
          </a:p>
          <a:p>
            <a:r>
              <a:rPr lang="en-US" dirty="0"/>
              <a:t>it uses </a:t>
            </a:r>
            <a:r>
              <a:rPr lang="en-US" dirty="0" err="1"/>
              <a:t>waku</a:t>
            </a:r>
            <a:r>
              <a:rPr lang="en-US" dirty="0"/>
              <a:t>-relay (that I previously explained) as an anonymous transport protocol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a:t>
            </a:r>
            <a:r>
              <a:rPr lang="en-CA" sz="1200" b="0" i="0"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M as 1</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Shamir secret sharing (or a secret sharing scheme) allows to split a secret data </a:t>
            </a:r>
            <a:r>
              <a:rPr lang="en-US" dirty="0" err="1"/>
              <a:t>sk</a:t>
            </a:r>
            <a:r>
              <a:rPr lang="en-US" dirty="0"/>
              <a:t> into N pieces</a:t>
            </a:r>
          </a:p>
          <a:p>
            <a:r>
              <a:rPr lang="en-US" dirty="0"/>
              <a:t>Construct the </a:t>
            </a:r>
            <a:r>
              <a:rPr lang="en-US" dirty="0" err="1"/>
              <a:t>sk</a:t>
            </a:r>
            <a:r>
              <a:rPr lang="en-US" dirty="0"/>
              <a:t> back by having a subset of M </a:t>
            </a:r>
            <a:r>
              <a:rPr lang="en-US" dirty="0" err="1"/>
              <a:t>sk</a:t>
            </a:r>
            <a:r>
              <a:rPr lang="en-US" dirty="0"/>
              <a:t> shares</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-SNARL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is a cryptographic proof that allows one party to prove it possesses certain information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transport protocol</a:t>
            </a:r>
          </a:p>
          <a:p>
            <a:r>
              <a:rPr lang="en-US" dirty="0" err="1"/>
              <a:t>HEre</a:t>
            </a:r>
            <a:r>
              <a:rPr lang="en-US" dirty="0"/>
              <a:t>,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together with the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and 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record of  of the nullifiers of the messages, it is needed to catch double signaling for the future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a:t>
            </a:r>
            <a:r>
              <a:rPr lang="en-US"/>
              <a:t>follows publisher-subscriber </a:t>
            </a:r>
            <a:r>
              <a:rPr lang="en-US" dirty="0"/>
              <a:t>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the spammer's fund</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browse our future plan:</a:t>
            </a:r>
          </a:p>
          <a:p>
            <a:r>
              <a:rPr lang="en-US" dirty="0"/>
              <a:t>Benchmarking is the first on our future work list</a:t>
            </a:r>
          </a:p>
          <a:p>
            <a:r>
              <a:rPr lang="en-US" dirty="0"/>
              <a:t>The next is to address storage overhead. 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wont fit resource limited devices.</a:t>
            </a:r>
            <a:endParaRPr lang="en-US" dirty="0"/>
          </a:p>
          <a:p>
            <a:pPr marL="171450" indent="-171450">
              <a:buFontTx/>
              <a:buChar char="-"/>
            </a:pPr>
            <a:r>
              <a:rPr lang="en-US" dirty="0"/>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On-chain slashing is subject to delay (the </a:t>
            </a:r>
            <a:r>
              <a:rPr lang="en-US" dirty="0" err="1"/>
              <a:t>tx</a:t>
            </a:r>
            <a:r>
              <a:rPr lang="en-US" dirty="0"/>
              <a:t> has to be mined), so is the removal of spammers. We are seeking an off-chain slashing method, where peers communicate the pk of the slashed user in a p2p manner, to provide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0.5 proof generation This is sufficiently fast for many messaging applications, but may not be low enough for e.g. real-time communications.</a:t>
            </a:r>
          </a:p>
          <a:p>
            <a:endParaRPr lang="en-US" dirty="0"/>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47</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770128" y="2452590"/>
            <a:ext cx="1039259" cy="369332"/>
          </a:xfrm>
          <a:prstGeom prst="rect">
            <a:avLst/>
          </a:prstGeom>
          <a:noFill/>
        </p:spPr>
        <p:txBody>
          <a:bodyPr wrap="none" rtlCol="0">
            <a:spAutoFit/>
          </a:bodyPr>
          <a:lstStyle/>
          <a:p>
            <a:r>
              <a:rPr lang="en-US" dirty="0"/>
              <a:t>M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23115" y="595315"/>
            <a:ext cx="2235484" cy="369332"/>
          </a:xfrm>
          <a:prstGeom prst="rect">
            <a:avLst/>
          </a:prstGeom>
        </p:spPr>
        <p:txBody>
          <a:bodyPr wrap="none">
            <a:spAutoFit/>
          </a:bodyPr>
          <a:lstStyle/>
          <a:p>
            <a:pPr algn="ctr"/>
            <a:r>
              <a:rPr lang="en-US" dirty="0"/>
              <a:t>Shamir Secret Sharing</a:t>
            </a:r>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20" name="Rectangle 19">
            <a:extLst>
              <a:ext uri="{FF2B5EF4-FFF2-40B4-BE49-F238E27FC236}">
                <a16:creationId xmlns:a16="http://schemas.microsoft.com/office/drawing/2014/main" id="{6FD8F335-6141-7D4F-9961-70BA4E0D2437}"/>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21" name="Rectangle 20">
            <a:extLst>
              <a:ext uri="{FF2B5EF4-FFF2-40B4-BE49-F238E27FC236}">
                <a16:creationId xmlns:a16="http://schemas.microsoft.com/office/drawing/2014/main" id="{AD723CCB-7072-104D-817F-738DA8530E13}"/>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a:t>
            </a:r>
            <a:r>
              <a:rPr lang="en-CA" sz="1600" b="1" dirty="0"/>
              <a:t>RLN library</a:t>
            </a:r>
            <a:r>
              <a:rPr lang="en-CA" sz="1600" dirty="0"/>
              <a:t> [1] for identity key generation and commitment, Shamir secret sharing, </a:t>
            </a:r>
            <a:r>
              <a:rPr lang="en-CA" sz="1600" dirty="0" err="1"/>
              <a:t>zkSNARK</a:t>
            </a:r>
            <a:r>
              <a:rPr lang="en-CA" sz="1600" dirty="0"/>
              <a:t> circuits, proof generation, and verification. </a:t>
            </a:r>
          </a:p>
          <a:p>
            <a:pPr lvl="1"/>
            <a:r>
              <a:rPr lang="en-CA" sz="1600" dirty="0"/>
              <a:t>The underlying </a:t>
            </a:r>
            <a:r>
              <a:rPr lang="en-CA" sz="1600" b="1" dirty="0"/>
              <a:t>Elliptic Curve </a:t>
            </a:r>
            <a:r>
              <a:rPr lang="en-CA" sz="1600" dirty="0"/>
              <a:t>is </a:t>
            </a:r>
            <a:r>
              <a:rPr lang="en-CA" sz="1600" b="1" dirty="0"/>
              <a:t>BN254</a:t>
            </a:r>
            <a:r>
              <a:rPr lang="en-CA" sz="1600" dirty="0"/>
              <a:t> [2]. </a:t>
            </a:r>
          </a:p>
          <a:p>
            <a:pPr lvl="1"/>
            <a:r>
              <a:rPr lang="en-CA" sz="1600" dirty="0"/>
              <a:t>The instantiated hash function is </a:t>
            </a:r>
            <a:r>
              <a:rPr lang="en-CA" sz="1600" b="1" dirty="0"/>
              <a:t>Poseidon</a:t>
            </a:r>
            <a:r>
              <a:rPr lang="en-CA" sz="1600" dirty="0"/>
              <a:t> with the security level of </a:t>
            </a:r>
            <a:r>
              <a:rPr lang="en-CA" sz="1600" b="1" dirty="0"/>
              <a:t>128 bits </a:t>
            </a:r>
            <a:r>
              <a:rPr lang="en-CA" sz="1600" dirty="0"/>
              <a:t>[2]. </a:t>
            </a:r>
          </a:p>
          <a:p>
            <a:pPr lvl="1"/>
            <a:r>
              <a:rPr lang="en-US" sz="1600" dirty="0"/>
              <a:t>Proof system is </a:t>
            </a:r>
            <a:r>
              <a:rPr lang="en-US" sz="1600" b="1" dirty="0"/>
              <a:t>Groth16</a:t>
            </a:r>
            <a:r>
              <a:rPr lang="en-US" sz="1600" dirty="0"/>
              <a:t>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https://</a:t>
            </a:r>
            <a:r>
              <a:rPr lang="en-US" sz="1400" dirty="0" err="1"/>
              <a:t>hackmd.io</a:t>
            </a:r>
            <a:r>
              <a:rPr lang="en-US" sz="1400" dirty="0"/>
              <a:t>/tMTLMYmTR5eynw2lwK9n1w?view</a:t>
            </a:r>
          </a:p>
          <a:p>
            <a:r>
              <a:rPr lang="en-US" sz="1400" dirty="0"/>
              <a:t>[3]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p:txBody>
      </p:sp>
    </p:spTree>
    <p:extLst>
      <p:ext uri="{BB962C8B-B14F-4D97-AF65-F5344CB8AC3E}">
        <p14:creationId xmlns:p14="http://schemas.microsoft.com/office/powerpoint/2010/main" val="3129867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r>
              <a:rPr lang="en-CA" sz="1600" dirty="0"/>
              <a:t>This is for performing the insertion without locking any ether for the sake of slashing.</a:t>
            </a:r>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06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Tree>
    <p:extLst>
      <p:ext uri="{BB962C8B-B14F-4D97-AF65-F5344CB8AC3E}">
        <p14:creationId xmlns:p14="http://schemas.microsoft.com/office/powerpoint/2010/main" val="864417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14740</TotalTime>
  <Words>4248</Words>
  <Application>Microsoft Macintosh PowerPoint</Application>
  <PresentationFormat>Widescreen</PresentationFormat>
  <Paragraphs>524</Paragraphs>
  <Slides>47</Slides>
  <Notes>47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Future work</vt:lpstr>
      <vt:lpstr>References</vt:lpstr>
      <vt:lpstr>PowerPoint Presentation</vt:lpstr>
      <vt:lpstr>Asymptotic Performance</vt:lpstr>
      <vt:lpstr>Asymptotic Performance</vt:lpstr>
      <vt:lpstr>zkSNARK Setup</vt:lpstr>
      <vt:lpstr>Asymptotic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284</cp:revision>
  <cp:lastPrinted>2021-11-15T22:29:19Z</cp:lastPrinted>
  <dcterms:created xsi:type="dcterms:W3CDTF">2021-10-27T19:44:51Z</dcterms:created>
  <dcterms:modified xsi:type="dcterms:W3CDTF">2021-11-16T19:56:57Z</dcterms:modified>
</cp:coreProperties>
</file>