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26" r:id="rId20"/>
    <p:sldId id="311" r:id="rId21"/>
    <p:sldId id="327" r:id="rId22"/>
    <p:sldId id="313" r:id="rId23"/>
    <p:sldId id="314" r:id="rId24"/>
    <p:sldId id="316" r:id="rId25"/>
    <p:sldId id="317" r:id="rId26"/>
    <p:sldId id="291" r:id="rId27"/>
    <p:sldId id="268" r:id="rId28"/>
    <p:sldId id="292" r:id="rId29"/>
    <p:sldId id="293" r:id="rId30"/>
    <p:sldId id="294" r:id="rId31"/>
    <p:sldId id="320" r:id="rId32"/>
    <p:sldId id="322" r:id="rId33"/>
    <p:sldId id="281" r:id="rId34"/>
    <p:sldId id="269" r:id="rId35"/>
    <p:sldId id="318" r:id="rId36"/>
    <p:sldId id="323" r:id="rId37"/>
    <p:sldId id="321" r:id="rId38"/>
    <p:sldId id="325" r:id="rId39"/>
    <p:sldId id="298" r:id="rId40"/>
    <p:sldId id="299" r:id="rId41"/>
    <p:sldId id="332" r:id="rId42"/>
    <p:sldId id="285" r:id="rId43"/>
    <p:sldId id="273" r:id="rId44"/>
    <p:sldId id="284" r:id="rId45"/>
    <p:sldId id="330" r:id="rId46"/>
    <p:sldId id="329" r:id="rId47"/>
    <p:sldId id="272" r:id="rId48"/>
    <p:sldId id="283" r:id="rId49"/>
    <p:sldId id="28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83" autoAdjust="0"/>
    <p:restoredTop sz="69504"/>
  </p:normalViewPr>
  <p:slideViewPr>
    <p:cSldViewPr snapToGrid="0">
      <p:cViewPr varScale="1">
        <p:scale>
          <a:sx n="155" d="100"/>
          <a:sy n="155" d="100"/>
        </p:scale>
        <p:origin x="3552" y="20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and not linkable to their authors</a:t>
            </a:r>
          </a:p>
          <a:p>
            <a:r>
              <a:rPr lang="en-US" dirty="0"/>
              <a:t>Therefore routing peers just observe a surge of messages coming in without knowing who has published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they wont be able to tell apart spam messages from non-spam</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such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On the other side, peer scoring </a:t>
            </a:r>
            <a:r>
              <a:rPr lang="en-US" b="0" dirty="0"/>
              <a:t>is a local  solution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Furthermore, there are inexpensive attacks where the spammer can deploy millions of bots to send bulk messages.</a:t>
            </a:r>
          </a:p>
          <a:p>
            <a:r>
              <a:rPr lang="en-US" dirty="0"/>
              <a:t>~It is also prone to censorship~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that in WAKU-RLN-RELAY we cope with the aforementioned issues</a:t>
            </a:r>
          </a:p>
          <a:p>
            <a:r>
              <a:rPr lang="en-US" dirty="0"/>
              <a:t>We take the </a:t>
            </a:r>
            <a:r>
              <a:rPr lang="en-US" dirty="0" err="1"/>
              <a:t>waku</a:t>
            </a:r>
            <a:r>
              <a:rPr lang="en-US" dirty="0"/>
              <a:t>-relay protocol as an anonymous transport protocol and combine it with the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 user anonymity is preserved</a:t>
            </a:r>
            <a:r>
              <a:rPr lang="en-CA" sz="1200" b="0" i="0" u="sng"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u="sng"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the messaging rate to be 1 </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a:t>
            </a:r>
            <a:r>
              <a:rPr lang="en-US" dirty="0" err="1"/>
              <a:t>dont</a:t>
            </a:r>
            <a:r>
              <a:rPr lang="en-US" dirty="0"/>
              <a:t> know about secret sharing, Shamir secret sharing (or a secret sharing scheme) is a technique that allows to split a secret data </a:t>
            </a:r>
            <a:r>
              <a:rPr lang="en-US" dirty="0" err="1"/>
              <a:t>sk</a:t>
            </a:r>
            <a:r>
              <a:rPr lang="en-US" dirty="0"/>
              <a:t> into N pieces</a:t>
            </a:r>
          </a:p>
          <a:p>
            <a:r>
              <a:rPr lang="en-US" dirty="0"/>
              <a:t>Construct the </a:t>
            </a:r>
            <a:r>
              <a:rPr lang="en-US" dirty="0" err="1"/>
              <a:t>sk</a:t>
            </a:r>
            <a:r>
              <a:rPr lang="en-US" dirty="0"/>
              <a:t> back by having a subset of M </a:t>
            </a:r>
            <a:r>
              <a:rPr lang="en-US" dirty="0" err="1"/>
              <a:t>sk</a:t>
            </a:r>
            <a:r>
              <a:rPr lang="en-US" dirty="0"/>
              <a:t> shares</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a:solidFill>
                  <a:schemeClr val="tx1"/>
                </a:solidFill>
                <a:effectLst/>
                <a:latin typeface="+mn-lt"/>
                <a:ea typeface="+mn-ea"/>
                <a:cs typeface="+mn-cs"/>
              </a:rPr>
              <a:t>In a nutshell,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is a cryptographic proof that allows one party to prove it possesses certain information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transport protocol</a:t>
            </a:r>
          </a:p>
          <a:p>
            <a:r>
              <a:rPr lang="en-US" dirty="0" err="1"/>
              <a:t>HEre</a:t>
            </a:r>
            <a:r>
              <a:rPr lang="en-US" dirty="0"/>
              <a:t>,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  Registration is a one time action.</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r>
              <a:rPr lang="en-US" dirty="0"/>
              <a:t>It contains multiple protocols as you see, but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are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they listen to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nullifiers, together with its </a:t>
            </a:r>
            <a:r>
              <a:rPr lang="en-US" dirty="0" err="1"/>
              <a:t>sk</a:t>
            </a:r>
            <a:r>
              <a:rPr lang="en-US" dirty="0"/>
              <a:t> share, and the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and 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record of  of the nullifiers of the messages, it is needed to catch double signaling for the future incoming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there has been an old message  whose nullifiers match the new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that case,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follows publisher-subscriber 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of this protocol is to provide an anonymous and privacy preserving p2p transport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the spammer's fund</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end of the presentation, </a:t>
            </a:r>
          </a:p>
          <a:p>
            <a:r>
              <a:rPr lang="en-US" dirty="0"/>
              <a:t>We talked about </a:t>
            </a:r>
            <a:r>
              <a:rPr lang="en-US" dirty="0" err="1"/>
              <a:t>waku</a:t>
            </a:r>
            <a:r>
              <a:rPr lang="en-US" dirty="0"/>
              <a:t>-</a:t>
            </a:r>
            <a:r>
              <a:rPr lang="en-US" dirty="0" err="1"/>
              <a:t>rln</a:t>
            </a:r>
            <a:r>
              <a:rPr lang="en-US" dirty="0"/>
              <a:t>-relay, and how the end to end interaction works, and how it enables global spam removal using the </a:t>
            </a:r>
            <a:r>
              <a:rPr lang="en-US" dirty="0" err="1"/>
              <a:t>rln</a:t>
            </a:r>
            <a:r>
              <a:rPr lang="en-US" dirty="0"/>
              <a:t> primitive on top of </a:t>
            </a:r>
            <a:r>
              <a:rPr lang="en-US" dirty="0" err="1"/>
              <a:t>waku</a:t>
            </a:r>
            <a:r>
              <a:rPr lang="en-US" dirty="0"/>
              <a:t>-relay</a:t>
            </a:r>
          </a:p>
          <a:p>
            <a:r>
              <a:rPr lang="en-US" dirty="0"/>
              <a:t>And the fact that it brings together anonymity and incentivized spam-resilience in a p2p messaging system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529470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would like to wrap up with our future plan</a:t>
            </a:r>
          </a:p>
          <a:p>
            <a:r>
              <a:rPr lang="en-US" dirty="0"/>
              <a:t>Benchmarking is the first on our future work list</a:t>
            </a:r>
          </a:p>
          <a:p>
            <a:r>
              <a:rPr lang="en-US" dirty="0"/>
              <a:t>The next is to address storage overhead regarding the maintenance of the full Merkle tree. </a:t>
            </a:r>
          </a:p>
          <a:p>
            <a:r>
              <a:rPr lang="en-US" dirty="0"/>
              <a:t>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might not fit resource limited devices, so a more optimized solution is desirable.</a:t>
            </a:r>
            <a:endParaRPr lang="en-US" dirty="0"/>
          </a:p>
          <a:p>
            <a:pPr marL="171450" indent="-171450">
              <a:buFontTx/>
              <a:buChar char="-"/>
            </a:pPr>
            <a:r>
              <a:rPr lang="en-US" u="sng" dirty="0">
                <a:solidFill>
                  <a:schemeClr val="bg1"/>
                </a:solidFill>
                <a:highlight>
                  <a:srgbClr val="FFFF00"/>
                </a:highlight>
              </a:rPr>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u="sng" dirty="0">
                <a:solidFill>
                  <a:schemeClr val="bg1"/>
                </a:solidFill>
                <a:highlight>
                  <a:srgbClr val="FFFF00"/>
                </a:highlight>
              </a:rPr>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u="sn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also looking into an off-chain slashing solution because currently the On-chain slashing is subject to delay (the </a:t>
            </a:r>
            <a:r>
              <a:rPr lang="en-US" dirty="0" err="1"/>
              <a:t>tx</a:t>
            </a:r>
            <a:r>
              <a:rPr lang="en-US" dirty="0"/>
              <a:t> has to be mined), so is the removal of spammers. With an off-chain method, peers can communicate the slashed pks in a p2p manner, hence enjoy a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for those interested to read further</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0.5 proof generation This is sufficiently fast for many messaging applications, but may not be low enough for e.g. real-time communications.</a:t>
            </a:r>
          </a:p>
          <a:p>
            <a:endParaRPr lang="en-US" dirty="0"/>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11706041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47</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48</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49</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a:p>
            <a:r>
              <a:rPr lang="en-US" dirty="0"/>
              <a:t>here is the illustration of a </a:t>
            </a:r>
            <a:r>
              <a:rPr lang="en-US" dirty="0" err="1"/>
              <a:t>pubsub</a:t>
            </a:r>
            <a:r>
              <a:rPr lang="en-US" dirty="0"/>
              <a:t> mesh of peers subscribed to the same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Waku-relay Messages are anonymous, i.e., there is no personally identifiable information like IP address attached to the protocol messages, therefore it is not feasible to identify the message origin.</a:t>
            </a:r>
          </a:p>
          <a:p>
            <a:r>
              <a:rPr lang="en-US" dirty="0"/>
              <a:t>For more detailed security analysis you can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770128" y="2452590"/>
            <a:ext cx="1039259" cy="369332"/>
          </a:xfrm>
          <a:prstGeom prst="rect">
            <a:avLst/>
          </a:prstGeom>
          <a:noFill/>
        </p:spPr>
        <p:txBody>
          <a:bodyPr wrap="none" rtlCol="0">
            <a:spAutoFit/>
          </a:bodyPr>
          <a:lstStyle/>
          <a:p>
            <a:r>
              <a:rPr lang="en-US" dirty="0"/>
              <a:t>M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23115" y="595315"/>
            <a:ext cx="2235484" cy="369332"/>
          </a:xfrm>
          <a:prstGeom prst="rect">
            <a:avLst/>
          </a:prstGeom>
        </p:spPr>
        <p:txBody>
          <a:bodyPr wrap="none">
            <a:spAutoFit/>
          </a:bodyPr>
          <a:lstStyle/>
          <a:p>
            <a:pPr algn="ctr"/>
            <a:r>
              <a:rPr lang="en-US" dirty="0"/>
              <a:t>Shamir Secret Sharing</a:t>
            </a:r>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20" name="Rectangle 19">
            <a:extLst>
              <a:ext uri="{FF2B5EF4-FFF2-40B4-BE49-F238E27FC236}">
                <a16:creationId xmlns:a16="http://schemas.microsoft.com/office/drawing/2014/main" id="{6FD8F335-6141-7D4F-9961-70BA4E0D2437}"/>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21" name="Rectangle 20">
            <a:extLst>
              <a:ext uri="{FF2B5EF4-FFF2-40B4-BE49-F238E27FC236}">
                <a16:creationId xmlns:a16="http://schemas.microsoft.com/office/drawing/2014/main" id="{AD723CCB-7072-104D-817F-738DA8530E13}"/>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157716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175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2" y="2071316"/>
            <a:ext cx="9064994" cy="4119172"/>
          </a:xfrm>
        </p:spPr>
        <p:txBody>
          <a:bodyPr anchor="t">
            <a:noAutofit/>
          </a:bodyPr>
          <a:lstStyle/>
          <a:p>
            <a:r>
              <a:rPr lang="en-US" sz="1800" dirty="0"/>
              <a:t>Setting</a:t>
            </a:r>
          </a:p>
          <a:p>
            <a:pPr lvl="1"/>
            <a:r>
              <a:rPr lang="en-CA" sz="1600" dirty="0"/>
              <a:t>17/WAKU2-RLNRELAY utilizes the </a:t>
            </a:r>
            <a:r>
              <a:rPr lang="en-CA" sz="1600" b="1" dirty="0"/>
              <a:t>RLN library</a:t>
            </a:r>
            <a:r>
              <a:rPr lang="en-CA" sz="1600" dirty="0"/>
              <a:t> [1] for identity key generation and commitment, Shamir secret sharing, </a:t>
            </a:r>
            <a:r>
              <a:rPr lang="en-CA" sz="1600" dirty="0" err="1"/>
              <a:t>zkSNARK</a:t>
            </a:r>
            <a:r>
              <a:rPr lang="en-CA" sz="1600" dirty="0"/>
              <a:t> circuits, proof generation, and verification. </a:t>
            </a:r>
          </a:p>
          <a:p>
            <a:pPr lvl="1"/>
            <a:r>
              <a:rPr lang="en-CA" sz="1600" dirty="0"/>
              <a:t>The underlying </a:t>
            </a:r>
            <a:r>
              <a:rPr lang="en-CA" sz="1600" b="1" dirty="0"/>
              <a:t>Elliptic Curve </a:t>
            </a:r>
            <a:r>
              <a:rPr lang="en-CA" sz="1600" dirty="0"/>
              <a:t>is </a:t>
            </a:r>
            <a:r>
              <a:rPr lang="en-CA" sz="1600" b="1" dirty="0"/>
              <a:t>BN254</a:t>
            </a:r>
            <a:r>
              <a:rPr lang="en-CA" sz="1600" dirty="0"/>
              <a:t> [2]. </a:t>
            </a:r>
          </a:p>
          <a:p>
            <a:pPr lvl="1"/>
            <a:r>
              <a:rPr lang="en-CA" sz="1600" dirty="0"/>
              <a:t>The instantiated hash function is </a:t>
            </a:r>
            <a:r>
              <a:rPr lang="en-CA" sz="1600" b="1" dirty="0"/>
              <a:t>Poseidon</a:t>
            </a:r>
            <a:r>
              <a:rPr lang="en-CA" sz="1600" dirty="0"/>
              <a:t> with the security level of </a:t>
            </a:r>
            <a:r>
              <a:rPr lang="en-CA" sz="1600" b="1" dirty="0"/>
              <a:t>128 bits </a:t>
            </a:r>
            <a:r>
              <a:rPr lang="en-CA" sz="1600" dirty="0"/>
              <a:t>[2]. </a:t>
            </a:r>
          </a:p>
          <a:p>
            <a:pPr lvl="1"/>
            <a:r>
              <a:rPr lang="en-US" sz="1600" dirty="0"/>
              <a:t>Proof system is </a:t>
            </a:r>
            <a:r>
              <a:rPr lang="en-US" sz="1600" b="1" dirty="0"/>
              <a:t>Groth16</a:t>
            </a:r>
            <a:r>
              <a:rPr lang="en-US" sz="1600" dirty="0"/>
              <a:t> [2].</a:t>
            </a:r>
            <a:endParaRPr lang="en-CA" sz="1600" dirty="0"/>
          </a:p>
          <a:p>
            <a:r>
              <a:rPr lang="en-CA" sz="1800" dirty="0"/>
              <a:t>Computation</a:t>
            </a:r>
          </a:p>
          <a:p>
            <a:pPr lvl="1"/>
            <a:r>
              <a:rPr lang="en-CA" sz="1600" dirty="0"/>
              <a:t>Proof generation: According to the benchmarking report [3] for a Merkle tree </a:t>
            </a:r>
            <a:r>
              <a:rPr lang="en-CA" sz="1600" b="1" dirty="0"/>
              <a:t>depth</a:t>
            </a:r>
            <a:r>
              <a:rPr lang="en-CA" sz="1600" dirty="0"/>
              <a:t> of </a:t>
            </a:r>
            <a:r>
              <a:rPr lang="en-CA" sz="1600" b="1" dirty="0"/>
              <a:t>24</a:t>
            </a:r>
            <a:r>
              <a:rPr lang="en-CA" sz="1600" dirty="0"/>
              <a:t>, the </a:t>
            </a:r>
            <a:r>
              <a:rPr lang="en-CA" sz="1600" b="1" dirty="0"/>
              <a:t>proof generation</a:t>
            </a:r>
            <a:r>
              <a:rPr lang="en-CA" sz="1600" dirty="0"/>
              <a:t> on an </a:t>
            </a:r>
            <a:r>
              <a:rPr lang="en-CA" sz="1600" b="1" dirty="0"/>
              <a:t>iPhone 8 </a:t>
            </a:r>
            <a:r>
              <a:rPr lang="en-CA" sz="1600" dirty="0"/>
              <a:t>takes almost ~</a:t>
            </a:r>
            <a:r>
              <a:rPr lang="en-CA" sz="1600" b="1" dirty="0"/>
              <a:t>0.5 seconds</a:t>
            </a:r>
            <a:r>
              <a:rPr lang="en-CA" sz="1600" dirty="0"/>
              <a:t>.</a:t>
            </a:r>
          </a:p>
          <a:p>
            <a:pPr lvl="1"/>
            <a:r>
              <a:rPr lang="en-CA" sz="1600" dirty="0"/>
              <a:t>User computation per </a:t>
            </a:r>
            <a:r>
              <a:rPr lang="en-CA" sz="1600" b="1" dirty="0"/>
              <a:t>group update </a:t>
            </a:r>
            <a:r>
              <a:rPr lang="en-CA" sz="1600" dirty="0"/>
              <a:t>is </a:t>
            </a:r>
            <a:r>
              <a:rPr lang="en-CA" sz="1600" b="1" dirty="0"/>
              <a:t>O(d) hashing </a:t>
            </a:r>
            <a:r>
              <a:rPr lang="en-CA" sz="1600" dirty="0"/>
              <a:t>operations (where </a:t>
            </a:r>
            <a:r>
              <a:rPr lang="en-CA" sz="1600" b="1" dirty="0"/>
              <a:t>d=20</a:t>
            </a:r>
            <a:r>
              <a:rPr lang="en-CA" sz="1600" dirty="0"/>
              <a:t>) to calculate the tree root and the authentication path.</a:t>
            </a:r>
          </a:p>
          <a:p>
            <a:pPr lvl="1"/>
            <a:r>
              <a:rPr lang="en-CA" sz="1600" b="1" dirty="0"/>
              <a:t>Bootstrapping</a:t>
            </a:r>
            <a:r>
              <a:rPr lang="en-CA" sz="1600" dirty="0"/>
              <a:t> takes</a:t>
            </a:r>
            <a:r>
              <a:rPr lang="en-CA" sz="1600" b="1" dirty="0"/>
              <a:t> O(2^d) hashing</a:t>
            </a:r>
            <a:r>
              <a:rPr lang="en-CA" sz="1600" dirty="0"/>
              <a:t> operations to construct the entire tree.</a:t>
            </a:r>
            <a:endParaRPr lang="en-US" sz="1600" dirty="0"/>
          </a:p>
        </p:txBody>
      </p:sp>
      <p:pic>
        <p:nvPicPr>
          <p:cNvPr id="1026" name="Picture 2" descr="Magnifier + Flashlight - Apps on Google Play">
            <a:extLst>
              <a:ext uri="{FF2B5EF4-FFF2-40B4-BE49-F238E27FC236}">
                <a16:creationId xmlns:a16="http://schemas.microsoft.com/office/drawing/2014/main" id="{FCD42EA4-0890-994C-BC4B-2A933CFC2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58C93B-DF91-5049-9D7D-B2812F81C781}"/>
              </a:ext>
            </a:extLst>
          </p:cNvPr>
          <p:cNvSpPr/>
          <p:nvPr/>
        </p:nvSpPr>
        <p:spPr>
          <a:xfrm>
            <a:off x="667656" y="5863913"/>
            <a:ext cx="10029373" cy="954107"/>
          </a:xfrm>
          <a:prstGeom prst="rect">
            <a:avLst/>
          </a:prstGeom>
        </p:spPr>
        <p:txBody>
          <a:bodyPr wrap="square">
            <a:spAutoFit/>
          </a:bodyPr>
          <a:lstStyle/>
          <a:p>
            <a:r>
              <a:rPr lang="en-US" sz="1400" dirty="0"/>
              <a:t>[1] https://</a:t>
            </a:r>
            <a:r>
              <a:rPr lang="en-US" sz="1400" dirty="0" err="1"/>
              <a:t>github.com</a:t>
            </a:r>
            <a:r>
              <a:rPr lang="en-US" sz="1400" dirty="0"/>
              <a:t>/</a:t>
            </a:r>
            <a:r>
              <a:rPr lang="en-US" sz="1400" dirty="0" err="1"/>
              <a:t>kilic</a:t>
            </a:r>
            <a:r>
              <a:rPr lang="en-US" sz="1400" dirty="0"/>
              <a:t>/</a:t>
            </a:r>
            <a:r>
              <a:rPr lang="en-US" sz="1400" dirty="0" err="1"/>
              <a:t>rln</a:t>
            </a:r>
            <a:r>
              <a:rPr lang="en-US" sz="1400" dirty="0"/>
              <a:t> </a:t>
            </a:r>
          </a:p>
          <a:p>
            <a:r>
              <a:rPr lang="en-US" sz="1400" dirty="0"/>
              <a:t>[2] https://</a:t>
            </a:r>
            <a:r>
              <a:rPr lang="en-US" sz="1400" dirty="0" err="1"/>
              <a:t>hackmd.io</a:t>
            </a:r>
            <a:r>
              <a:rPr lang="en-US" sz="1400" dirty="0"/>
              <a:t>/tMTLMYmTR5eynw2lwK9n1w?view</a:t>
            </a:r>
          </a:p>
          <a:p>
            <a:r>
              <a:rPr lang="en-US" sz="1400" dirty="0"/>
              <a:t>[3]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US" sz="1400" dirty="0"/>
          </a:p>
        </p:txBody>
      </p:sp>
    </p:spTree>
    <p:extLst>
      <p:ext uri="{BB962C8B-B14F-4D97-AF65-F5344CB8AC3E}">
        <p14:creationId xmlns:p14="http://schemas.microsoft.com/office/powerpoint/2010/main" val="3129867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3" y="2071316"/>
            <a:ext cx="8832764" cy="4119172"/>
          </a:xfrm>
        </p:spPr>
        <p:txBody>
          <a:bodyPr anchor="t">
            <a:noAutofit/>
          </a:bodyPr>
          <a:lstStyle/>
          <a:p>
            <a:r>
              <a:rPr lang="en-US" sz="1800" dirty="0"/>
              <a:t>Gas costs*</a:t>
            </a:r>
          </a:p>
          <a:p>
            <a:pPr lvl="1"/>
            <a:r>
              <a:rPr lang="en-US" sz="1600" b="1" dirty="0"/>
              <a:t>PK Registration</a:t>
            </a:r>
            <a:r>
              <a:rPr lang="en-US" sz="1600" dirty="0"/>
              <a:t>: The estimated gas cost is </a:t>
            </a:r>
            <a:r>
              <a:rPr lang="en-US" sz="1600" b="1" dirty="0"/>
              <a:t>40k</a:t>
            </a:r>
            <a:r>
              <a:rPr lang="en-US" sz="1600" dirty="0"/>
              <a:t>. </a:t>
            </a:r>
            <a:r>
              <a:rPr lang="en-CA" sz="1600" dirty="0"/>
              <a:t>This is for performing the insertion without locking any ether for the sake of slashing.</a:t>
            </a:r>
          </a:p>
          <a:p>
            <a:pPr lvl="1"/>
            <a:r>
              <a:rPr lang="en-CA" sz="1600" b="1" dirty="0"/>
              <a:t>PK Slashing</a:t>
            </a:r>
            <a:r>
              <a:rPr lang="en-CA" sz="1600" dirty="0"/>
              <a:t>: </a:t>
            </a:r>
            <a:r>
              <a:rPr lang="en-US" sz="1600" dirty="0"/>
              <a:t>The estimated gas cost is </a:t>
            </a:r>
            <a:r>
              <a:rPr lang="en-US" sz="1600" b="1" dirty="0"/>
              <a:t>40k</a:t>
            </a:r>
            <a:r>
              <a:rPr lang="en-US" sz="1600" dirty="0"/>
              <a:t>. </a:t>
            </a:r>
          </a:p>
          <a:p>
            <a:pPr lvl="1"/>
            <a:r>
              <a:rPr lang="en-US" sz="1600" b="1" dirty="0"/>
              <a:t>Batch registration/slashing</a:t>
            </a:r>
            <a:r>
              <a:rPr lang="en-US" sz="1600" dirty="0"/>
              <a:t>: The estimated gas cost is </a:t>
            </a:r>
            <a:r>
              <a:rPr lang="en-US" sz="1600" b="1" dirty="0"/>
              <a:t>20k</a:t>
            </a:r>
            <a:r>
              <a:rPr lang="en-US" sz="1600" dirty="0"/>
              <a:t>. A Batch consists of B=128 keys</a:t>
            </a:r>
          </a:p>
          <a:p>
            <a:r>
              <a:rPr lang="en-US" sz="1800" dirty="0"/>
              <a:t>Storage</a:t>
            </a:r>
          </a:p>
          <a:p>
            <a:pPr lvl="1"/>
            <a:r>
              <a:rPr lang="en-CA" sz="1600" dirty="0"/>
              <a:t>The </a:t>
            </a:r>
            <a:r>
              <a:rPr lang="en-CA" sz="1600" b="1" dirty="0"/>
              <a:t>Merkle tree </a:t>
            </a:r>
            <a:r>
              <a:rPr lang="en-CA" sz="1600" dirty="0"/>
              <a:t>with </a:t>
            </a:r>
            <a:r>
              <a:rPr lang="en-CA" sz="1600" b="1" dirty="0"/>
              <a:t>depth</a:t>
            </a:r>
            <a:r>
              <a:rPr lang="en-CA" sz="1600" dirty="0"/>
              <a:t> </a:t>
            </a:r>
            <a:r>
              <a:rPr lang="en-CA" sz="1600" b="1" dirty="0"/>
              <a:t>20</a:t>
            </a:r>
            <a:r>
              <a:rPr lang="en-CA" sz="1600" dirty="0"/>
              <a:t> takes up </a:t>
            </a:r>
            <a:r>
              <a:rPr lang="en-CA" sz="1600" b="1" dirty="0"/>
              <a:t>~67MB </a:t>
            </a:r>
            <a:r>
              <a:rPr lang="en-CA" sz="1600" dirty="0"/>
              <a:t>storage.</a:t>
            </a:r>
          </a:p>
          <a:p>
            <a:pPr lvl="1"/>
            <a:r>
              <a:rPr lang="en-CA" sz="1600" b="1" dirty="0"/>
              <a:t>Identity keys and identity commitment </a:t>
            </a:r>
            <a:r>
              <a:rPr lang="en-CA" sz="1600" dirty="0"/>
              <a:t>keys are of size </a:t>
            </a:r>
            <a:r>
              <a:rPr lang="en-CA" sz="1600" b="1" dirty="0"/>
              <a:t>32 bytes</a:t>
            </a:r>
            <a:r>
              <a:rPr lang="en-CA" sz="1600" dirty="0"/>
              <a:t>.</a:t>
            </a:r>
          </a:p>
          <a:p>
            <a:pPr lvl="1"/>
            <a:r>
              <a:rPr lang="en-CA" sz="1600" b="1" dirty="0"/>
              <a:t>Prover key </a:t>
            </a:r>
            <a:r>
              <a:rPr lang="en-CA" sz="1600" dirty="0"/>
              <a:t>size is approximately </a:t>
            </a:r>
            <a:r>
              <a:rPr lang="en-CA" sz="1600" b="1" dirty="0"/>
              <a:t>~3.24 MB</a:t>
            </a:r>
            <a:r>
              <a:rPr lang="en-CA" sz="1600" dirty="0"/>
              <a:t>.</a:t>
            </a:r>
          </a:p>
        </p:txBody>
      </p:sp>
      <p:sp>
        <p:nvSpPr>
          <p:cNvPr id="5" name="Rectangle 4">
            <a:extLst>
              <a:ext uri="{FF2B5EF4-FFF2-40B4-BE49-F238E27FC236}">
                <a16:creationId xmlns:a16="http://schemas.microsoft.com/office/drawing/2014/main" id="{8858C93B-DF91-5049-9D7D-B2812F81C781}"/>
              </a:ext>
            </a:extLst>
          </p:cNvPr>
          <p:cNvSpPr/>
          <p:nvPr/>
        </p:nvSpPr>
        <p:spPr>
          <a:xfrm>
            <a:off x="660399" y="6041998"/>
            <a:ext cx="8744857" cy="338554"/>
          </a:xfrm>
          <a:prstGeom prst="rect">
            <a:avLst/>
          </a:prstGeom>
        </p:spPr>
        <p:txBody>
          <a:bodyPr wrap="square">
            <a:spAutoFit/>
          </a:bodyPr>
          <a:lstStyle/>
          <a:p>
            <a:r>
              <a:rPr lang="en-US" sz="1600" dirty="0"/>
              <a:t>* Derived from https://</a:t>
            </a:r>
            <a:r>
              <a:rPr lang="en-US" sz="1600" dirty="0" err="1"/>
              <a:t>hackmd.io</a:t>
            </a:r>
            <a:r>
              <a:rPr lang="en-US" sz="1600" dirty="0"/>
              <a:t>/JoxnlDq3RT6WhtA-KBxtYg?view</a:t>
            </a:r>
          </a:p>
        </p:txBody>
      </p:sp>
      <p:pic>
        <p:nvPicPr>
          <p:cNvPr id="20" name="Picture 2" descr="Magnifier + Flashlight - Apps on Google Play">
            <a:extLst>
              <a:ext uri="{FF2B5EF4-FFF2-40B4-BE49-F238E27FC236}">
                <a16:creationId xmlns:a16="http://schemas.microsoft.com/office/drawing/2014/main" id="{CD6E8D3D-61F0-B447-8D65-71120031C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064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err="1"/>
              <a:t>zkSNARK</a:t>
            </a:r>
            <a:r>
              <a:rPr lang="en-US" dirty="0"/>
              <a:t> Setup</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a:t>Parameters generation (for Groth16) done in two phases:</a:t>
            </a:r>
          </a:p>
          <a:p>
            <a:pPr lvl="1"/>
            <a:r>
              <a:rPr lang="en-US" dirty="0"/>
              <a:t>Phase 1: </a:t>
            </a:r>
            <a:r>
              <a:rPr lang="en-CA" dirty="0"/>
              <a:t>The powers of tau ceremony</a:t>
            </a:r>
          </a:p>
          <a:p>
            <a:pPr lvl="1"/>
            <a:r>
              <a:rPr lang="en-US" dirty="0"/>
              <a:t>Phase 2: MPC for circuit specific parameters</a:t>
            </a:r>
          </a:p>
          <a:p>
            <a:endParaRPr lang="en-US" dirty="0"/>
          </a:p>
        </p:txBody>
      </p:sp>
    </p:spTree>
    <p:extLst>
      <p:ext uri="{BB962C8B-B14F-4D97-AF65-F5344CB8AC3E}">
        <p14:creationId xmlns:p14="http://schemas.microsoft.com/office/powerpoint/2010/main" val="864417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14948</TotalTime>
  <Words>4425</Words>
  <Application>Microsoft Macintosh PowerPoint</Application>
  <PresentationFormat>Widescreen</PresentationFormat>
  <Paragraphs>538</Paragraphs>
  <Slides>49</Slides>
  <Notes>48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WAKU2-RLN-RELAY [1]</vt:lpstr>
      <vt:lpstr>Future work</vt:lpstr>
      <vt:lpstr>References</vt:lpstr>
      <vt:lpstr>PowerPoint Presentation</vt:lpstr>
      <vt:lpstr>PowerPoint Presentation</vt:lpstr>
      <vt:lpstr>Asymptotic Performance</vt:lpstr>
      <vt:lpstr>Asymptotic Performance</vt:lpstr>
      <vt:lpstr>zkSNARK Setup</vt:lpstr>
      <vt:lpstr>Asymptotic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289</cp:revision>
  <cp:lastPrinted>2021-11-15T22:29:19Z</cp:lastPrinted>
  <dcterms:created xsi:type="dcterms:W3CDTF">2021-10-27T19:44:51Z</dcterms:created>
  <dcterms:modified xsi:type="dcterms:W3CDTF">2021-11-16T23:25:22Z</dcterms:modified>
</cp:coreProperties>
</file>