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8" r:id="rId2"/>
    <p:sldId id="259" r:id="rId3"/>
    <p:sldId id="265" r:id="rId4"/>
    <p:sldId id="274" r:id="rId5"/>
    <p:sldId id="276" r:id="rId6"/>
    <p:sldId id="287" r:id="rId7"/>
    <p:sldId id="300" r:id="rId8"/>
    <p:sldId id="288" r:id="rId9"/>
    <p:sldId id="289" r:id="rId10"/>
    <p:sldId id="302" r:id="rId11"/>
    <p:sldId id="277" r:id="rId12"/>
    <p:sldId id="301" r:id="rId13"/>
    <p:sldId id="279" r:id="rId14"/>
    <p:sldId id="278" r:id="rId15"/>
    <p:sldId id="267" r:id="rId16"/>
    <p:sldId id="305" r:id="rId17"/>
    <p:sldId id="310" r:id="rId18"/>
    <p:sldId id="312" r:id="rId19"/>
    <p:sldId id="326" r:id="rId20"/>
    <p:sldId id="311" r:id="rId21"/>
    <p:sldId id="327" r:id="rId22"/>
    <p:sldId id="313" r:id="rId23"/>
    <p:sldId id="314" r:id="rId24"/>
    <p:sldId id="316" r:id="rId25"/>
    <p:sldId id="317" r:id="rId26"/>
    <p:sldId id="291" r:id="rId27"/>
    <p:sldId id="268" r:id="rId28"/>
    <p:sldId id="292" r:id="rId29"/>
    <p:sldId id="293" r:id="rId30"/>
    <p:sldId id="294" r:id="rId31"/>
    <p:sldId id="320" r:id="rId32"/>
    <p:sldId id="322" r:id="rId33"/>
    <p:sldId id="281" r:id="rId34"/>
    <p:sldId id="269" r:id="rId35"/>
    <p:sldId id="318" r:id="rId36"/>
    <p:sldId id="323" r:id="rId37"/>
    <p:sldId id="321" r:id="rId38"/>
    <p:sldId id="325" r:id="rId39"/>
    <p:sldId id="298" r:id="rId40"/>
    <p:sldId id="299" r:id="rId41"/>
    <p:sldId id="285" r:id="rId42"/>
    <p:sldId id="273" r:id="rId43"/>
    <p:sldId id="284" r:id="rId44"/>
    <p:sldId id="272" r:id="rId45"/>
    <p:sldId id="282" r:id="rId46"/>
    <p:sldId id="28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6B6B"/>
    <a:srgbClr val="18B0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8" autoAdjust="0"/>
    <p:restoredTop sz="77935"/>
  </p:normalViewPr>
  <p:slideViewPr>
    <p:cSldViewPr snapToGrid="0">
      <p:cViewPr varScale="1">
        <p:scale>
          <a:sx n="175" d="100"/>
          <a:sy n="175" d="100"/>
        </p:scale>
        <p:origin x="3160" y="17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08674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a:t>
            </a:r>
          </a:p>
          <a:p>
            <a:r>
              <a:rPr lang="en-US" dirty="0"/>
              <a:t>Today, I am going to present </a:t>
            </a:r>
            <a:r>
              <a:rPr lang="en-US" dirty="0" err="1"/>
              <a:t>waku</a:t>
            </a:r>
            <a:r>
              <a:rPr lang="en-US" dirty="0"/>
              <a:t>-</a:t>
            </a:r>
            <a:r>
              <a:rPr lang="en-US" dirty="0" err="1"/>
              <a:t>rln</a:t>
            </a:r>
            <a:r>
              <a:rPr lang="en-US" dirty="0"/>
              <a:t>-relay which is a privacy preserving economic spam protection that suits private and anonymous messaging systems</a:t>
            </a:r>
          </a:p>
          <a:p>
            <a:r>
              <a:rPr lang="en-US" dirty="0"/>
              <a:t>This is a joint work by me, Oskar </a:t>
            </a:r>
            <a:r>
              <a:rPr lang="en-US" dirty="0" err="1"/>
              <a:t>Thoren</a:t>
            </a:r>
            <a:r>
              <a:rPr lang="en-US" dirty="0"/>
              <a:t>, Barry Whitehat, Wei </a:t>
            </a:r>
            <a:r>
              <a:rPr lang="en-US" dirty="0" err="1"/>
              <a:t>Jie</a:t>
            </a:r>
            <a:r>
              <a:rPr lang="en-US" dirty="0"/>
              <a:t> Koh, </a:t>
            </a:r>
            <a:r>
              <a:rPr lang="en-US" dirty="0" err="1"/>
              <a:t>Onur</a:t>
            </a:r>
            <a:r>
              <a:rPr lang="en-US" dirty="0"/>
              <a:t> </a:t>
            </a:r>
            <a:r>
              <a:rPr lang="en-US" dirty="0" err="1"/>
              <a:t>Kilic</a:t>
            </a:r>
            <a:r>
              <a:rPr lang="en-US" dirty="0"/>
              <a:t>, and Kobi </a:t>
            </a:r>
            <a:r>
              <a:rPr lang="en-US" dirty="0" err="1"/>
              <a:t>Gurkan</a:t>
            </a:r>
            <a:endParaRPr lang="en-US" dirty="0"/>
          </a:p>
          <a:p>
            <a:r>
              <a:rPr lang="en-US" dirty="0"/>
              <a:t>The paper is also available in the link below</a:t>
            </a:r>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546785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messaging network, is prone to spam messages and spammers; </a:t>
            </a:r>
          </a:p>
          <a:p>
            <a:r>
              <a:rPr lang="en-US" dirty="0"/>
              <a:t>we define spammers as entities that publish a large number of messages in a short amount of time, and cause Denial of Service attack. </a:t>
            </a:r>
          </a:p>
          <a:p>
            <a:endParaRPr lang="en-US" dirty="0"/>
          </a:p>
          <a:p>
            <a:r>
              <a:rPr lang="en-US" dirty="0"/>
              <a:t>With that definition, Spammers can be controlled if we can control their messaging rate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743621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an issue, messages are anonymous (no information like IP is available) and not linkable to their authors</a:t>
            </a:r>
          </a:p>
          <a:p>
            <a:r>
              <a:rPr lang="en-US" dirty="0"/>
              <a:t>A routing peer wont be able to tell apart spam messages from non-spam</a:t>
            </a:r>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53754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an issue, messages are anonymous (no information like IP is available) and not linkable to their authors</a:t>
            </a:r>
          </a:p>
          <a:p>
            <a:r>
              <a:rPr lang="en-US" dirty="0"/>
              <a:t>A routing peer wont be able to tell apart spam messages from non-spam</a:t>
            </a:r>
          </a:p>
          <a:p>
            <a:r>
              <a:rPr lang="en-US" dirty="0"/>
              <a:t>Thus solutions like IP blocking are not effective</a:t>
            </a:r>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159478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state-of-the-art p2p spam protection techniques  are Proof of Work (POW)  deployed by Whisper</a:t>
            </a:r>
          </a:p>
          <a:p>
            <a:r>
              <a:rPr lang="en-US" dirty="0"/>
              <a:t>and Peer scoring method adopted by libp2p </a:t>
            </a:r>
          </a:p>
          <a:p>
            <a:endParaRPr lang="en-US" dirty="0"/>
          </a:p>
          <a:p>
            <a:r>
              <a:rPr lang="en-US" dirty="0"/>
              <a:t>The </a:t>
            </a:r>
            <a:r>
              <a:rPr lang="en-US" dirty="0" err="1"/>
              <a:t>PoW</a:t>
            </a:r>
            <a:r>
              <a:rPr lang="en-US" dirty="0"/>
              <a:t> is not computationally efficient and does not fit resource limited devices (limited resources won't be able to participate and benefit from the messaging system)</a:t>
            </a:r>
          </a:p>
          <a:p>
            <a:endParaRPr lang="en-US" dirty="0"/>
          </a:p>
          <a:p>
            <a:r>
              <a:rPr lang="en-US" dirty="0"/>
              <a:t>In peer scoring </a:t>
            </a:r>
          </a:p>
          <a:p>
            <a:r>
              <a:rPr lang="en-US" b="0" dirty="0"/>
              <a:t>The solution is local since each peer monitors and scores its direct connections and drops the connections with low scores. </a:t>
            </a:r>
          </a:p>
          <a:p>
            <a:r>
              <a:rPr lang="en-US" b="0" dirty="0"/>
              <a:t>However, a spammer would be still able to continue its activity by switching its connection from one peer to another as soon its score drops a threshold. </a:t>
            </a:r>
          </a:p>
          <a:p>
            <a:r>
              <a:rPr lang="en-US" dirty="0"/>
              <a:t>Peer scoring is also subject to inexpensive attacks where the spammer can deploy millions of bots to send bulk messages.</a:t>
            </a:r>
          </a:p>
          <a:p>
            <a:r>
              <a:rPr lang="en-US" dirty="0"/>
              <a:t>It is also prone to censorship</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2623213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WAKU-RLN-RELAY we cope with the aforementioned issues</a:t>
            </a:r>
          </a:p>
          <a:p>
            <a:r>
              <a:rPr lang="en-US" dirty="0"/>
              <a:t>it uses </a:t>
            </a:r>
            <a:r>
              <a:rPr lang="en-US" dirty="0" err="1"/>
              <a:t>waku</a:t>
            </a:r>
            <a:r>
              <a:rPr lang="en-US" dirty="0"/>
              <a:t>-relay (that I previously explained) as an anonymous transport protocol and combines it with rate limiting nullifier construct to control the messaging rate</a:t>
            </a:r>
          </a:p>
          <a:p>
            <a:r>
              <a:rPr lang="en-US" dirty="0"/>
              <a:t>The end result has a p2p structure, with no central entity involved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a:t>
            </a:r>
            <a:r>
              <a:rPr lang="en-CA" sz="1200" b="1" i="0" kern="1200" dirty="0">
                <a:solidFill>
                  <a:schemeClr val="tx1"/>
                </a:solidFill>
                <a:effectLst/>
                <a:latin typeface="+mn-lt"/>
                <a:ea typeface="+mn-ea"/>
                <a:cs typeface="+mn-cs"/>
              </a:rPr>
              <a:t>allows global identificatio</a:t>
            </a:r>
            <a:r>
              <a:rPr lang="en-CA" sz="1200" b="0" i="0" kern="1200" dirty="0">
                <a:solidFill>
                  <a:schemeClr val="tx1"/>
                </a:solidFill>
                <a:effectLst/>
                <a:latin typeface="+mn-lt"/>
                <a:ea typeface="+mn-ea"/>
                <a:cs typeface="+mn-cs"/>
              </a:rPr>
              <a:t>n and removal of spammers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is </a:t>
            </a:r>
            <a:r>
              <a:rPr lang="en-CA" sz="1200" b="1" i="0" kern="1200" dirty="0">
                <a:solidFill>
                  <a:schemeClr val="tx1"/>
                </a:solidFill>
                <a:effectLst/>
                <a:latin typeface="+mn-lt"/>
                <a:ea typeface="+mn-ea"/>
                <a:cs typeface="+mn-cs"/>
              </a:rPr>
              <a:t>privacy-preserving</a:t>
            </a:r>
            <a:r>
              <a:rPr lang="en-CA" sz="1200" b="0" i="0" kern="1200" dirty="0">
                <a:solidFill>
                  <a:schemeClr val="tx1"/>
                </a:solidFill>
                <a:effectLst/>
                <a:latin typeface="+mn-lt"/>
                <a:ea typeface="+mn-ea"/>
                <a:cs typeface="+mn-cs"/>
              </a:rPr>
              <a:t> since there is no need to personally identifiable information e.g., email address, IP, etc. about peers to be able to identify and block spammers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t>
            </a:r>
            <a:r>
              <a:rPr lang="en-US" b="1" dirty="0"/>
              <a:t>efficient </a:t>
            </a:r>
            <a:r>
              <a:rPr lang="en-US" dirty="0"/>
              <a:t>i.e., with no unreasonable computational, storage, memory, and bandwidth requirement, as such, it fits the network of heterogeneous peers with limited resources. </a:t>
            </a:r>
          </a:p>
          <a:p>
            <a:r>
              <a:rPr lang="en-US" dirty="0"/>
              <a:t>It has </a:t>
            </a:r>
            <a:r>
              <a:rPr lang="en-US" b="1" dirty="0"/>
              <a:t>economic-incentives, i.e., </a:t>
            </a:r>
            <a:r>
              <a:rPr lang="en-US" dirty="0"/>
              <a:t>there is a financial punishment for the spammers and a financial reward for those who catch spammers.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36719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Lets begin with the RLN construct</a:t>
            </a:r>
          </a:p>
          <a:p>
            <a:pPr marL="171450" indent="-171450">
              <a:buFontTx/>
              <a:buChar char="-"/>
            </a:pPr>
            <a:r>
              <a:rPr lang="en-US" dirty="0"/>
              <a:t>it is a zero-knowledge and rate-limited signaling framework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It allows a set of users to broadcast arbitrary signals (where signal is any value like a string, vote, etc.) while proving they are among a group of authorized users without disclosing their identities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idea is that each user can only send M messages for a specific external nullifier. </a:t>
            </a:r>
            <a:r>
              <a:rPr lang="en-CA" dirty="0">
                <a:solidFill>
                  <a:schemeClr val="bg2">
                    <a:lumMod val="90000"/>
                  </a:schemeClr>
                </a:solidFill>
              </a:rPr>
              <a:t>External nullifier can be seen as a voting booth where each user can only cast one vote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 the rest of this presentation we consider M as 1</a:t>
            </a:r>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419734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It consists of a </a:t>
            </a:r>
            <a:r>
              <a:rPr lang="en-US" dirty="0" err="1"/>
              <a:t>merkle</a:t>
            </a:r>
            <a:r>
              <a:rPr lang="en-US" dirty="0"/>
              <a:t> tree that represents a group of authorized users, each user has a pk registered in this tree, the corresponding SK is only known to the user</a:t>
            </a:r>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3843792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the signaling/publishing: </a:t>
            </a:r>
          </a:p>
          <a:p>
            <a:pPr marL="171450" indent="-171450">
              <a:buFontTx/>
              <a:buChar char="-"/>
            </a:pPr>
            <a:r>
              <a:rPr lang="en-US" dirty="0"/>
              <a:t>The user specifies an external nullifier as well as an internal nullifier which is derived from the SK and the external nullifier (as you can see in the slide)</a:t>
            </a:r>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1914321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user also discloses a share of its secret key using </a:t>
            </a:r>
            <a:r>
              <a:rPr lang="en-US" dirty="0" err="1"/>
              <a:t>shamir</a:t>
            </a:r>
            <a:r>
              <a:rPr lang="en-US" dirty="0"/>
              <a:t> secret sharing scheme</a:t>
            </a:r>
          </a:p>
          <a:p>
            <a:pPr marL="171450" indent="-171450">
              <a:buFontTx/>
              <a:buChar char="-"/>
            </a:pPr>
            <a:r>
              <a:rPr lang="en-US" dirty="0"/>
              <a:t>This share will be used to remove the user from the group in case of double signaling</a:t>
            </a:r>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499391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Shamir secret sharing (or a secret sharing scheme) allows to split a secret data </a:t>
            </a:r>
            <a:r>
              <a:rPr lang="en-US" dirty="0" err="1"/>
              <a:t>sk</a:t>
            </a:r>
            <a:r>
              <a:rPr lang="en-US" dirty="0"/>
              <a:t> into N pieces</a:t>
            </a:r>
          </a:p>
          <a:p>
            <a:r>
              <a:rPr lang="en-US" dirty="0"/>
              <a:t>Construct the </a:t>
            </a:r>
            <a:r>
              <a:rPr lang="en-US" dirty="0" err="1"/>
              <a:t>sk</a:t>
            </a:r>
            <a:r>
              <a:rPr lang="en-US" dirty="0"/>
              <a:t> back by having a subset of M </a:t>
            </a:r>
            <a:r>
              <a:rPr lang="en-US" dirty="0" err="1"/>
              <a:t>sk</a:t>
            </a:r>
            <a:r>
              <a:rPr lang="en-US" dirty="0"/>
              <a:t> shares</a:t>
            </a:r>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4066534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agenda is as illustrated</a:t>
            </a:r>
          </a:p>
          <a:p>
            <a:r>
              <a:rPr lang="en-US" dirty="0"/>
              <a:t>I’ll start by discussing WAKU2 and WAKU-RELAY, I will review the spam issue and the related studies, then I’ll explain </a:t>
            </a:r>
            <a:r>
              <a:rPr lang="en-US" dirty="0" err="1"/>
              <a:t>waku</a:t>
            </a:r>
            <a:r>
              <a:rPr lang="en-US" dirty="0"/>
              <a:t>-</a:t>
            </a:r>
            <a:r>
              <a:rPr lang="en-US" dirty="0" err="1"/>
              <a:t>rln</a:t>
            </a:r>
            <a:r>
              <a:rPr lang="en-US" dirty="0"/>
              <a:t>-relay architecture and how it excels its counterparts. In the end, I will shed light on the future work.</a:t>
            </a:r>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860209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Finally, the user proves in zero knowledge manner that:</a:t>
            </a:r>
          </a:p>
          <a:p>
            <a:pPr marL="171450" indent="-171450">
              <a:buFontTx/>
              <a:buChar char="-"/>
            </a:pPr>
            <a:r>
              <a:rPr lang="en-US" dirty="0"/>
              <a:t>It is part of the group</a:t>
            </a:r>
          </a:p>
          <a:p>
            <a:pPr marL="171450" indent="-171450">
              <a:buFontTx/>
              <a:buChar char="-"/>
            </a:pPr>
            <a:r>
              <a:rPr lang="en-US" dirty="0"/>
              <a:t>And that has computed the secret share and the Internal nullifier correctly</a:t>
            </a:r>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3535939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Finally, the user proves in zero knowledge manner that:</a:t>
            </a:r>
          </a:p>
          <a:p>
            <a:pPr marL="171450" indent="-171450">
              <a:buFontTx/>
              <a:buChar char="-"/>
            </a:pPr>
            <a:r>
              <a:rPr lang="en-US" dirty="0"/>
              <a:t>It is part of the group</a:t>
            </a:r>
          </a:p>
          <a:p>
            <a:pPr marL="171450" indent="-171450">
              <a:buFontTx/>
              <a:buChar char="-"/>
            </a:pPr>
            <a:r>
              <a:rPr lang="en-US" dirty="0"/>
              <a:t>And that has computed the secret share and the Internal nullifier correctly</a:t>
            </a:r>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1905719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If a user publishes more than 2 times for the same external nullifier, it will end up having two messages with the same external and internal nullifiers (remember those are deterministic values computed from SK and external nullifier)</a:t>
            </a:r>
          </a:p>
          <a:p>
            <a:pPr marL="171450" indent="-171450">
              <a:buFontTx/>
              <a:buChar char="-"/>
            </a:pPr>
            <a:r>
              <a:rPr lang="en-US" dirty="0"/>
              <a:t>So the double signaling attempt can be detected</a:t>
            </a:r>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3441840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Also, it will disclose 2 shares of its SK</a:t>
            </a:r>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1670588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using which the corresponding SK can be reconstructed (property of </a:t>
            </a:r>
            <a:r>
              <a:rPr lang="en-US" dirty="0" err="1"/>
              <a:t>shamir</a:t>
            </a:r>
            <a:r>
              <a:rPr lang="en-US" dirty="0"/>
              <a:t> secret sharing). </a:t>
            </a:r>
          </a:p>
        </p:txBody>
      </p:sp>
      <p:sp>
        <p:nvSpPr>
          <p:cNvPr id="4" name="Slide Number Placeholder 3"/>
          <p:cNvSpPr>
            <a:spLocks noGrp="1"/>
          </p:cNvSpPr>
          <p:nvPr>
            <p:ph type="sldNum" sz="quarter" idx="5"/>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1742269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And the user gets removed from the tree. Thus, it can no longer use that </a:t>
            </a:r>
            <a:r>
              <a:rPr lang="en-US" dirty="0" err="1"/>
              <a:t>sk</a:t>
            </a:r>
            <a:r>
              <a:rPr lang="en-US" dirty="0"/>
              <a:t> for messaging.</a:t>
            </a:r>
          </a:p>
        </p:txBody>
      </p:sp>
      <p:sp>
        <p:nvSpPr>
          <p:cNvPr id="4" name="Slide Number Placeholder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121593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end to end integration of  RLN into Waku-</a:t>
            </a:r>
            <a:r>
              <a:rPr lang="en-US" dirty="0" err="1"/>
              <a:t>rln</a:t>
            </a:r>
            <a:r>
              <a:rPr lang="en-US" dirty="0"/>
              <a:t>-relay transport protocol</a:t>
            </a:r>
          </a:p>
          <a:p>
            <a:r>
              <a:rPr lang="en-US" dirty="0" err="1"/>
              <a:t>HEre</a:t>
            </a:r>
            <a:r>
              <a:rPr lang="en-US" dirty="0"/>
              <a:t>, the </a:t>
            </a:r>
            <a:r>
              <a:rPr lang="en-US" dirty="0" err="1"/>
              <a:t>rln</a:t>
            </a:r>
            <a:r>
              <a:rPr lang="en-US" dirty="0"/>
              <a:t> group consists of peers that belong to the same </a:t>
            </a:r>
            <a:r>
              <a:rPr lang="en-US" dirty="0" err="1"/>
              <a:t>GossipSub</a:t>
            </a:r>
            <a:r>
              <a:rPr lang="en-US" dirty="0"/>
              <a:t> layer (subscribed to the same topic)</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3033200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peer has a </a:t>
            </a:r>
            <a:r>
              <a:rPr lang="en-US" dirty="0" err="1"/>
              <a:t>rln</a:t>
            </a:r>
            <a:r>
              <a:rPr lang="en-US" dirty="0"/>
              <a:t> pk, and the  list of pks is stored in a contract deployed on the Eth blockchain.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2400549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peer willing to publish a message should register by sending a </a:t>
            </a:r>
            <a:r>
              <a:rPr lang="en-US" dirty="0" err="1"/>
              <a:t>tx</a:t>
            </a:r>
            <a:r>
              <a:rPr lang="en-US" dirty="0"/>
              <a:t> to the contract that contains its </a:t>
            </a:r>
            <a:r>
              <a:rPr lang="en-US" dirty="0" err="1"/>
              <a:t>rln</a:t>
            </a:r>
            <a:r>
              <a:rPr lang="en-US" dirty="0"/>
              <a:t> pk and some amount of Ether. This amount is deposited on the contract to prevent spam activity.</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743380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construct the </a:t>
            </a:r>
            <a:r>
              <a:rPr lang="en-US" dirty="0" err="1"/>
              <a:t>rln</a:t>
            </a:r>
            <a:r>
              <a:rPr lang="en-US" dirty="0"/>
              <a:t> membership Merkle tree locally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29</a:t>
            </a:fld>
            <a:endParaRPr lang="en-US"/>
          </a:p>
        </p:txBody>
      </p:sp>
    </p:spTree>
    <p:extLst>
      <p:ext uri="{BB962C8B-B14F-4D97-AF65-F5344CB8AC3E}">
        <p14:creationId xmlns:p14="http://schemas.microsoft.com/office/powerpoint/2010/main" val="3799745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Waku2 is a stack of peer-to-peer (p2p) protocols that enable anonymous and privacy-preserving communication. </a:t>
            </a:r>
          </a:p>
          <a:p>
            <a:r>
              <a:rPr lang="en-US" dirty="0"/>
              <a:t>It is designed to be able to run in resource-restricted environments.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focus of today’s talk is WAKU-RELAY and WAKU-RLN-RELAY which are the transport layers of Waku</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190516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listen for the registration and deletion events emitted from the contract in order to update their trees.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30</a:t>
            </a:fld>
            <a:endParaRPr lang="en-US"/>
          </a:p>
        </p:txBody>
      </p:sp>
    </p:spTree>
    <p:extLst>
      <p:ext uri="{BB962C8B-B14F-4D97-AF65-F5344CB8AC3E}">
        <p14:creationId xmlns:p14="http://schemas.microsoft.com/office/powerpoint/2010/main" val="35116340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external nullifier we define it as the number of T seconds (where T is a system design parameter) that elapsed since the Unix epoch.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Peers are allowed to publish one message per epoch without being slashed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31</a:t>
            </a:fld>
            <a:endParaRPr lang="en-US"/>
          </a:p>
        </p:txBody>
      </p:sp>
    </p:spTree>
    <p:extLst>
      <p:ext uri="{BB962C8B-B14F-4D97-AF65-F5344CB8AC3E}">
        <p14:creationId xmlns:p14="http://schemas.microsoft.com/office/powerpoint/2010/main" val="31959425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peer locally keeps track of the current epoch.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32</a:t>
            </a:fld>
            <a:endParaRPr lang="en-US"/>
          </a:p>
        </p:txBody>
      </p:sp>
    </p:spTree>
    <p:extLst>
      <p:ext uri="{BB962C8B-B14F-4D97-AF65-F5344CB8AC3E}">
        <p14:creationId xmlns:p14="http://schemas.microsoft.com/office/powerpoint/2010/main" val="2732875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Message publishing in the network is the same as RLN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message owner, attaches the external and internal nullifiers, together with the share of its </a:t>
            </a:r>
            <a:r>
              <a:rPr lang="en-US" dirty="0" err="1"/>
              <a:t>sk</a:t>
            </a:r>
            <a:r>
              <a:rPr lang="en-US" dirty="0"/>
              <a:t>, and zero knowledge proof part to the message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33</a:t>
            </a:fld>
            <a:endParaRPr lang="en-US"/>
          </a:p>
        </p:txBody>
      </p:sp>
    </p:spTree>
    <p:extLst>
      <p:ext uri="{BB962C8B-B14F-4D97-AF65-F5344CB8AC3E}">
        <p14:creationId xmlns:p14="http://schemas.microsoft.com/office/powerpoint/2010/main" val="3397978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routing peer follows the regular routing protocol of </a:t>
            </a:r>
            <a:r>
              <a:rPr lang="en-US" dirty="0" err="1"/>
              <a:t>wakurelay</a:t>
            </a:r>
            <a:r>
              <a:rPr lang="en-US" dirty="0"/>
              <a:t> (</a:t>
            </a:r>
            <a:r>
              <a:rPr lang="en-US" dirty="0" err="1"/>
              <a:t>gossipSub</a:t>
            </a:r>
            <a:r>
              <a:rPr lang="en-US" dirty="0"/>
              <a:t> protocol) and in addition </a:t>
            </a:r>
          </a:p>
          <a:p>
            <a:r>
              <a:rPr lang="en-US" dirty="0"/>
              <a:t>does the verification steps of RLN construct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34</a:t>
            </a:fld>
            <a:endParaRPr lang="en-US"/>
          </a:p>
        </p:txBody>
      </p:sp>
    </p:spTree>
    <p:extLst>
      <p:ext uri="{BB962C8B-B14F-4D97-AF65-F5344CB8AC3E}">
        <p14:creationId xmlns:p14="http://schemas.microsoft.com/office/powerpoint/2010/main" val="412155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verifies the proof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validates the Epoch of the incoming message against its local Epoch to see if there is a huge gap or not</a:t>
            </a:r>
          </a:p>
          <a:p>
            <a:endParaRPr lang="en-US" dirty="0"/>
          </a:p>
          <a:p>
            <a:r>
              <a:rPr lang="en-US" dirty="0"/>
              <a:t>and checks the nullifiers to see if double signaling has happened</a:t>
            </a:r>
          </a:p>
          <a:p>
            <a:r>
              <a:rPr lang="en-US" dirty="0"/>
              <a:t>If all the checks pass, relays the message</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35</a:t>
            </a:fld>
            <a:endParaRPr lang="en-US"/>
          </a:p>
        </p:txBody>
      </p:sp>
    </p:spTree>
    <p:extLst>
      <p:ext uri="{BB962C8B-B14F-4D97-AF65-F5344CB8AC3E}">
        <p14:creationId xmlns:p14="http://schemas.microsoft.com/office/powerpoint/2010/main" val="2870681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keeps record of  of the nullifiers of the messages, it is needed to catch double signaling for the future messages</a:t>
            </a:r>
          </a:p>
        </p:txBody>
      </p:sp>
      <p:sp>
        <p:nvSpPr>
          <p:cNvPr id="4" name="Slide Number Placeholder 3"/>
          <p:cNvSpPr>
            <a:spLocks noGrp="1"/>
          </p:cNvSpPr>
          <p:nvPr>
            <p:ph type="sldNum" sz="quarter" idx="5"/>
          </p:nvPr>
        </p:nvSpPr>
        <p:spPr/>
        <p:txBody>
          <a:bodyPr/>
          <a:lstStyle/>
          <a:p>
            <a:fld id="{E0746DE6-3336-457D-A091-FA20AC1C536E}" type="slidenum">
              <a:rPr lang="en-US" smtClean="0"/>
              <a:t>36</a:t>
            </a:fld>
            <a:endParaRPr lang="en-US"/>
          </a:p>
        </p:txBody>
      </p:sp>
    </p:spTree>
    <p:extLst>
      <p:ext uri="{BB962C8B-B14F-4D97-AF65-F5344CB8AC3E}">
        <p14:creationId xmlns:p14="http://schemas.microsoft.com/office/powerpoint/2010/main" val="18401940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if the routing peer finds out that the messaging rate is violated, i.e., an old message with the same Epoch and internal nullifier values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37</a:t>
            </a:fld>
            <a:endParaRPr lang="en-US"/>
          </a:p>
        </p:txBody>
      </p:sp>
    </p:spTree>
    <p:extLst>
      <p:ext uri="{BB962C8B-B14F-4D97-AF65-F5344CB8AC3E}">
        <p14:creationId xmlns:p14="http://schemas.microsoft.com/office/powerpoint/2010/main" val="2170109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if the routing peer finds out that the messaging rate is violated, i.e., an old message with the same Epoch and internal nullifier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it reconstructs the </a:t>
            </a:r>
            <a:r>
              <a:rPr lang="en-US" dirty="0" err="1"/>
              <a:t>sk</a:t>
            </a:r>
            <a:r>
              <a:rPr lang="en-US" dirty="0"/>
              <a:t> of the spammer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38</a:t>
            </a:fld>
            <a:endParaRPr lang="en-US"/>
          </a:p>
        </p:txBody>
      </p:sp>
    </p:spTree>
    <p:extLst>
      <p:ext uri="{BB962C8B-B14F-4D97-AF65-F5344CB8AC3E}">
        <p14:creationId xmlns:p14="http://schemas.microsoft.com/office/powerpoint/2010/main" val="18741842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Sends a transaction to the contract and removes the spammer pk from the group</a:t>
            </a:r>
          </a:p>
        </p:txBody>
      </p:sp>
      <p:sp>
        <p:nvSpPr>
          <p:cNvPr id="4" name="Slide Number Placeholder 3"/>
          <p:cNvSpPr>
            <a:spLocks noGrp="1"/>
          </p:cNvSpPr>
          <p:nvPr>
            <p:ph type="sldNum" sz="quarter" idx="5"/>
          </p:nvPr>
        </p:nvSpPr>
        <p:spPr/>
        <p:txBody>
          <a:bodyPr/>
          <a:lstStyle/>
          <a:p>
            <a:fld id="{E0746DE6-3336-457D-A091-FA20AC1C536E}" type="slidenum">
              <a:rPr lang="en-US" smtClean="0"/>
              <a:t>39</a:t>
            </a:fld>
            <a:endParaRPr lang="en-US"/>
          </a:p>
        </p:txBody>
      </p:sp>
    </p:spTree>
    <p:extLst>
      <p:ext uri="{BB962C8B-B14F-4D97-AF65-F5344CB8AC3E}">
        <p14:creationId xmlns:p14="http://schemas.microsoft.com/office/powerpoint/2010/main" val="288696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by WAKU2-RELAY transport protocol</a:t>
            </a:r>
          </a:p>
          <a:p>
            <a:r>
              <a:rPr lang="en-US" dirty="0"/>
              <a:t>It </a:t>
            </a:r>
            <a:r>
              <a:rPr lang="en-US"/>
              <a:t>follows publisher-subscriber </a:t>
            </a:r>
            <a:r>
              <a:rPr lang="en-US" dirty="0"/>
              <a:t>messaging model</a:t>
            </a:r>
          </a:p>
          <a:p>
            <a:r>
              <a:rPr lang="en-US" dirty="0"/>
              <a:t>Implements gossip-based routing protocol</a:t>
            </a:r>
          </a:p>
          <a:p>
            <a:r>
              <a:rPr lang="en-US" dirty="0"/>
              <a:t>Is a minor extension of libp2p </a:t>
            </a:r>
            <a:r>
              <a:rPr lang="en-US" dirty="0" err="1"/>
              <a:t>GossipSub</a:t>
            </a:r>
            <a:r>
              <a:rPr lang="en-US" dirty="0"/>
              <a:t> protocol </a:t>
            </a:r>
          </a:p>
          <a:p>
            <a:r>
              <a:rPr lang="en-US" dirty="0"/>
              <a:t>Its end goal is to enable an anonymous and privacy preserving p2p network layer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2910147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withdraws the spammer's fund</a:t>
            </a:r>
          </a:p>
        </p:txBody>
      </p:sp>
      <p:sp>
        <p:nvSpPr>
          <p:cNvPr id="4" name="Slide Number Placeholder 3"/>
          <p:cNvSpPr>
            <a:spLocks noGrp="1"/>
          </p:cNvSpPr>
          <p:nvPr>
            <p:ph type="sldNum" sz="quarter" idx="5"/>
          </p:nvPr>
        </p:nvSpPr>
        <p:spPr/>
        <p:txBody>
          <a:bodyPr/>
          <a:lstStyle/>
          <a:p>
            <a:fld id="{E0746DE6-3336-457D-A091-FA20AC1C536E}" type="slidenum">
              <a:rPr lang="en-US" smtClean="0"/>
              <a:t>40</a:t>
            </a:fld>
            <a:endParaRPr lang="en-US"/>
          </a:p>
        </p:txBody>
      </p:sp>
    </p:spTree>
    <p:extLst>
      <p:ext uri="{BB962C8B-B14F-4D97-AF65-F5344CB8AC3E}">
        <p14:creationId xmlns:p14="http://schemas.microsoft.com/office/powerpoint/2010/main" val="42670652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browse our future plan:</a:t>
            </a:r>
          </a:p>
          <a:p>
            <a:r>
              <a:rPr lang="en-US" dirty="0"/>
              <a:t>Benchmarking is the first on our future work list</a:t>
            </a:r>
          </a:p>
          <a:p>
            <a:r>
              <a:rPr lang="en-US" dirty="0"/>
              <a:t>The next is to address storage overhead. Currently, peers maintain the entire tree locally which takes up to </a:t>
            </a:r>
            <a:r>
              <a:rPr lang="en-CA" sz="1200" b="0" i="0" kern="1200" dirty="0">
                <a:solidFill>
                  <a:schemeClr val="tx1"/>
                </a:solidFill>
                <a:effectLst/>
                <a:latin typeface="+mn-lt"/>
                <a:ea typeface="+mn-ea"/>
                <a:cs typeface="+mn-cs"/>
              </a:rPr>
              <a:t>67 MB for tree with depth 20 (and almost 274 GB for d=32). This overhead wont fit resource limited devices.</a:t>
            </a:r>
            <a:endParaRPr lang="en-US" dirty="0"/>
          </a:p>
          <a:p>
            <a:pPr marL="171450" indent="-171450">
              <a:buFontTx/>
              <a:buChar char="-"/>
            </a:pPr>
            <a:r>
              <a:rPr lang="en-US" dirty="0"/>
              <a:t>One solution is to use the light-node and full-node architecture where resource-full nodes retain the entire tree and serve it to the nodes with limited storage.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Another possible solution is to have a partial view of the tree and yet being able to construct and update the tree root and the authentication path when group state changes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On-chain slashing is subject to delay (the </a:t>
            </a:r>
            <a:r>
              <a:rPr lang="en-US" dirty="0" err="1"/>
              <a:t>tx</a:t>
            </a:r>
            <a:r>
              <a:rPr lang="en-US" dirty="0"/>
              <a:t> has to be mined), so is the removal of spammers. We are seeking an off-chain slashing method, where peers communicate the pk of the slashed user in a p2p manner, to provide real-time spam-protection</a:t>
            </a:r>
          </a:p>
          <a:p>
            <a:pPr marL="0" indent="0">
              <a:buFontTx/>
              <a:buNone/>
            </a:pPr>
            <a:endParaRPr lang="en-US" dirty="0"/>
          </a:p>
          <a:p>
            <a:pPr marL="0" indent="0">
              <a:buFontTx/>
              <a:buNone/>
            </a:pPr>
            <a:r>
              <a:rPr lang="en-US" dirty="0"/>
              <a:t>The other direction to pursue is to provide a </a:t>
            </a:r>
            <a:r>
              <a:rPr lang="en-CA" sz="1200" dirty="0">
                <a:solidFill>
                  <a:schemeClr val="tx1">
                    <a:lumMod val="85000"/>
                    <a:lumOff val="15000"/>
                  </a:schemeClr>
                </a:solidFill>
              </a:rPr>
              <a:t>cost-effective way of member insertion and deletion using layer 2 solutions. The reason is that </a:t>
            </a:r>
            <a:r>
              <a:rPr lang="en-US" dirty="0"/>
              <a:t>currently these operations cost almost 40 k gas, which translates to 15 USD which might be not affordable by the users, so an alternative solution is worth investigation</a:t>
            </a:r>
          </a:p>
        </p:txBody>
      </p:sp>
      <p:sp>
        <p:nvSpPr>
          <p:cNvPr id="4" name="Slide Number Placeholder 3"/>
          <p:cNvSpPr>
            <a:spLocks noGrp="1"/>
          </p:cNvSpPr>
          <p:nvPr>
            <p:ph type="sldNum" sz="quarter" idx="5"/>
          </p:nvPr>
        </p:nvSpPr>
        <p:spPr/>
        <p:txBody>
          <a:bodyPr/>
          <a:lstStyle/>
          <a:p>
            <a:fld id="{E0746DE6-3336-457D-A091-FA20AC1C536E}" type="slidenum">
              <a:rPr lang="en-US" smtClean="0"/>
              <a:t>41</a:t>
            </a:fld>
            <a:endParaRPr lang="en-US"/>
          </a:p>
        </p:txBody>
      </p:sp>
    </p:spTree>
    <p:extLst>
      <p:ext uri="{BB962C8B-B14F-4D97-AF65-F5344CB8AC3E}">
        <p14:creationId xmlns:p14="http://schemas.microsoft.com/office/powerpoint/2010/main" val="27016175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42</a:t>
            </a:fld>
            <a:endParaRPr lang="en-US"/>
          </a:p>
        </p:txBody>
      </p:sp>
    </p:spTree>
    <p:extLst>
      <p:ext uri="{BB962C8B-B14F-4D97-AF65-F5344CB8AC3E}">
        <p14:creationId xmlns:p14="http://schemas.microsoft.com/office/powerpoint/2010/main" val="6305733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43</a:t>
            </a:fld>
            <a:endParaRPr lang="en-US"/>
          </a:p>
        </p:txBody>
      </p:sp>
    </p:spTree>
    <p:extLst>
      <p:ext uri="{BB962C8B-B14F-4D97-AF65-F5344CB8AC3E}">
        <p14:creationId xmlns:p14="http://schemas.microsoft.com/office/powerpoint/2010/main" val="38107787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more https://</a:t>
            </a:r>
            <a:r>
              <a:rPr lang="en-US" dirty="0" err="1"/>
              <a:t>hackmd.io</a:t>
            </a:r>
            <a:r>
              <a:rPr lang="en-US" dirty="0"/>
              <a:t>/U8nFzfLpQVGu5Zu0dVfJ_Q</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44</a:t>
            </a:fld>
            <a:endParaRPr lang="en-US"/>
          </a:p>
        </p:txBody>
      </p:sp>
    </p:spTree>
    <p:extLst>
      <p:ext uri="{BB962C8B-B14F-4D97-AF65-F5344CB8AC3E}">
        <p14:creationId xmlns:p14="http://schemas.microsoft.com/office/powerpoint/2010/main" val="32771347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45</a:t>
            </a:fld>
            <a:endParaRPr lang="en-US"/>
          </a:p>
        </p:txBody>
      </p:sp>
    </p:spTree>
    <p:extLst>
      <p:ext uri="{BB962C8B-B14F-4D97-AF65-F5344CB8AC3E}">
        <p14:creationId xmlns:p14="http://schemas.microsoft.com/office/powerpoint/2010/main" val="19025459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46</a:t>
            </a:fld>
            <a:endParaRPr lang="en-US"/>
          </a:p>
        </p:txBody>
      </p:sp>
    </p:spTree>
    <p:extLst>
      <p:ext uri="{BB962C8B-B14F-4D97-AF65-F5344CB8AC3E}">
        <p14:creationId xmlns:p14="http://schemas.microsoft.com/office/powerpoint/2010/main" val="3856970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in </a:t>
            </a:r>
            <a:r>
              <a:rPr lang="en-US" dirty="0" err="1"/>
              <a:t>wakurelay</a:t>
            </a:r>
            <a:r>
              <a:rPr lang="en-US" dirty="0"/>
              <a:t> congregate around topics they are interested in and can send messages to that topic or receive messages within that topic</a:t>
            </a:r>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364165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publish a message, the author forwards its message to a subset of neighbors.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04214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neighbors proceed similarly till the message gets propagated in the network of the subscribed peers.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393195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Messages are anonymous, i.e., there is no personally identifiable information like IP address attached to them, thus it is not feasible to identify the message origin.</a:t>
            </a:r>
          </a:p>
          <a:p>
            <a:r>
              <a:rPr lang="en-US" dirty="0"/>
              <a:t>For more detailed security analysis see the link below</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277923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messaging network, is prone to spam messages and spammers; </a:t>
            </a:r>
          </a:p>
          <a:p>
            <a:r>
              <a:rPr lang="en-US" dirty="0"/>
              <a:t>we define spammers as entities that publish a large number of messages in a short amount of time, and cause Denial of Service attack.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394524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11/15/21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11/15/21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905685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hyperlink" Target="https://eips.ethereum.org/eips/eip-627"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libp2p/specs/blob/master/pubsub/gossipsub/gossipsub-v1.1.mdpeerscorin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rfc.vac.dev/spec/1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thresear.ch/t/semaphore-rln-rate-limiting-nullifier-for-spam-prevention-in-anonymous-p2p-setting/5009"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libp2p/specs/tree/master/pubsub/gossipsub"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ethresear.ch/t/semaphore-rln-rate-limiting-nullifier-for-spam-prevention-in-anonymous-p2p-setting/5009" TargetMode="External"/><Relationship Id="rId3" Type="http://schemas.openxmlformats.org/officeDocument/2006/relationships/hyperlink" Target="https://rfc.vac.dev/spec/17/" TargetMode="External"/><Relationship Id="rId7" Type="http://schemas.openxmlformats.org/officeDocument/2006/relationships/hyperlink" Target="https://github.com/status-im/js-waku" TargetMode="External"/><Relationship Id="rId12" Type="http://schemas.openxmlformats.org/officeDocument/2006/relationships/hyperlink" Target="https://github.com/kilic/rln"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s://github.com/status-im/nim-waku" TargetMode="External"/><Relationship Id="rId11" Type="http://schemas.openxmlformats.org/officeDocument/2006/relationships/hyperlink" Target="https://hackmd.io/7GR5Vi28Rz2EpEmLK0E0Aw" TargetMode="External"/><Relationship Id="rId5" Type="http://schemas.openxmlformats.org/officeDocument/2006/relationships/hyperlink" Target="https://vac.dev/rln-relay" TargetMode="External"/><Relationship Id="rId10" Type="http://schemas.openxmlformats.org/officeDocument/2006/relationships/hyperlink" Target="https://github.com/appliedzkp/rln" TargetMode="External"/><Relationship Id="rId4" Type="http://schemas.openxmlformats.org/officeDocument/2006/relationships/hyperlink" Target="https://github.com/vacp2p/research/blob/master/rln-research/Waku_RLN_Relay.pdf" TargetMode="External"/><Relationship Id="rId9" Type="http://schemas.openxmlformats.org/officeDocument/2006/relationships/hyperlink" Target="https://medium.com/privacy-scaling-explorations/rate-limiting-nullifier-a-spam-protection-mechanism-for-anonymous-environments-bbe4006a57d"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rfc.vac.dev/spec/11/#security-analysis" TargetMode="Externa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4">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6">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E6E1FFB-E778-D449-9934-3C3D117E3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045" y="0"/>
            <a:ext cx="4657389" cy="6858000"/>
          </a:xfrm>
          <a:prstGeom prst="rect">
            <a:avLst/>
          </a:prstGeom>
        </p:spPr>
      </p:pic>
      <p:sp>
        <p:nvSpPr>
          <p:cNvPr id="2" name="Title 1"/>
          <p:cNvSpPr>
            <a:spLocks noGrp="1"/>
          </p:cNvSpPr>
          <p:nvPr>
            <p:ph type="ctrTitle"/>
          </p:nvPr>
        </p:nvSpPr>
        <p:spPr>
          <a:xfrm>
            <a:off x="1511358" y="1364501"/>
            <a:ext cx="4500154" cy="3088972"/>
          </a:xfrm>
          <a:ln w="25400" cap="sq">
            <a:noFill/>
            <a:miter lim="800000"/>
          </a:ln>
        </p:spPr>
        <p:txBody>
          <a:bodyPr vert="horz" wrap="square" lIns="91440" tIns="45720" rIns="91440" bIns="45720" rtlCol="0" anchor="ctr">
            <a:noAutofit/>
          </a:bodyPr>
          <a:lstStyle/>
          <a:p>
            <a:r>
              <a:rPr lang="en-US" sz="3600" b="1" kern="1200" dirty="0">
                <a:ea typeface="+mj-ea"/>
                <a:cs typeface="+mj-cs"/>
              </a:rPr>
              <a:t> 17/WAKU2-RLN-RELAY: Privacy-Preserving </a:t>
            </a:r>
            <a:br>
              <a:rPr lang="en-US" sz="3600" b="1" kern="1200" dirty="0">
                <a:ea typeface="+mj-ea"/>
                <a:cs typeface="+mj-cs"/>
              </a:rPr>
            </a:br>
            <a:r>
              <a:rPr lang="en-US" sz="3600" b="1" kern="1200" dirty="0">
                <a:ea typeface="+mj-ea"/>
                <a:cs typeface="+mj-cs"/>
              </a:rPr>
              <a:t>Peer-to-Peer </a:t>
            </a:r>
            <a:br>
              <a:rPr lang="en-US" sz="3600" b="1" kern="1200" dirty="0">
                <a:ea typeface="+mj-ea"/>
                <a:cs typeface="+mj-cs"/>
              </a:rPr>
            </a:br>
            <a:r>
              <a:rPr lang="en-US" sz="3600" b="1" kern="1200" dirty="0">
                <a:ea typeface="+mj-ea"/>
                <a:cs typeface="+mj-cs"/>
              </a:rPr>
              <a:t>Economic </a:t>
            </a:r>
            <a:br>
              <a:rPr lang="en-US" sz="3600" b="1" kern="1200" dirty="0">
                <a:ea typeface="+mj-ea"/>
                <a:cs typeface="+mj-cs"/>
              </a:rPr>
            </a:br>
            <a:r>
              <a:rPr lang="en-US" sz="3600" b="1" kern="1200" dirty="0">
                <a:ea typeface="+mj-ea"/>
                <a:cs typeface="+mj-cs"/>
              </a:rPr>
              <a:t>Spam Protection</a:t>
            </a:r>
          </a:p>
        </p:txBody>
      </p:sp>
      <p:sp>
        <p:nvSpPr>
          <p:cNvPr id="18" name="Rectangle 17">
            <a:extLst>
              <a:ext uri="{FF2B5EF4-FFF2-40B4-BE49-F238E27FC236}">
                <a16:creationId xmlns:a16="http://schemas.microsoft.com/office/drawing/2014/main" id="{D89C062E-1087-CB4E-84B3-52B62AFA159E}"/>
              </a:ext>
            </a:extLst>
          </p:cNvPr>
          <p:cNvSpPr/>
          <p:nvPr/>
        </p:nvSpPr>
        <p:spPr>
          <a:xfrm>
            <a:off x="6096000" y="0"/>
            <a:ext cx="6096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6471322" y="3521128"/>
            <a:ext cx="5053066" cy="743371"/>
          </a:xfrm>
        </p:spPr>
        <p:txBody>
          <a:bodyPr vert="horz" lIns="91440" tIns="45720" rIns="91440" bIns="45720" rtlCol="0">
            <a:normAutofit/>
          </a:bodyPr>
          <a:lstStyle/>
          <a:p>
            <a:r>
              <a:rPr lang="en-US" sz="1600" dirty="0"/>
              <a:t>*Vac Research and Development</a:t>
            </a:r>
          </a:p>
          <a:p>
            <a:r>
              <a:rPr lang="en-US" sz="1600" dirty="0"/>
              <a:t>*Status Research and Development, Singapore  </a:t>
            </a:r>
          </a:p>
        </p:txBody>
      </p:sp>
      <p:sp>
        <p:nvSpPr>
          <p:cNvPr id="16" name="Content Placeholder 2">
            <a:extLst>
              <a:ext uri="{FF2B5EF4-FFF2-40B4-BE49-F238E27FC236}">
                <a16:creationId xmlns:a16="http://schemas.microsoft.com/office/drawing/2014/main" id="{917041D7-25DB-9748-9584-33FF3D024FC6}"/>
              </a:ext>
            </a:extLst>
          </p:cNvPr>
          <p:cNvSpPr txBox="1">
            <a:spLocks/>
          </p:cNvSpPr>
          <p:nvPr/>
        </p:nvSpPr>
        <p:spPr>
          <a:xfrm>
            <a:off x="6471322" y="605171"/>
            <a:ext cx="5057398" cy="25466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err="1"/>
              <a:t>Sanaz</a:t>
            </a:r>
            <a:r>
              <a:rPr lang="en-US" sz="2000" dirty="0"/>
              <a:t> Taheri </a:t>
            </a:r>
            <a:r>
              <a:rPr lang="en-US" sz="2000" dirty="0" err="1"/>
              <a:t>Boshrooyeh</a:t>
            </a:r>
            <a:r>
              <a:rPr lang="en-US" sz="2000" dirty="0"/>
              <a:t> (Presenter)* </a:t>
            </a:r>
          </a:p>
          <a:p>
            <a:r>
              <a:rPr lang="en-US" sz="2000" dirty="0"/>
              <a:t>Oskar </a:t>
            </a:r>
            <a:r>
              <a:rPr lang="en-US" sz="2000" dirty="0" err="1"/>
              <a:t>Thoren</a:t>
            </a:r>
            <a:r>
              <a:rPr lang="en-US" sz="2000" dirty="0"/>
              <a:t>*</a:t>
            </a:r>
          </a:p>
          <a:p>
            <a:r>
              <a:rPr lang="en-US" sz="2000" dirty="0"/>
              <a:t>Barry Whitehat</a:t>
            </a:r>
          </a:p>
          <a:p>
            <a:r>
              <a:rPr lang="en-US" sz="2000" dirty="0"/>
              <a:t>Wei </a:t>
            </a:r>
            <a:r>
              <a:rPr lang="en-US" sz="2000" dirty="0" err="1"/>
              <a:t>Jie</a:t>
            </a:r>
            <a:r>
              <a:rPr lang="en-US" sz="2000" dirty="0"/>
              <a:t> Koh</a:t>
            </a:r>
          </a:p>
          <a:p>
            <a:r>
              <a:rPr lang="en-US" sz="2000" dirty="0" err="1"/>
              <a:t>Onur</a:t>
            </a:r>
            <a:r>
              <a:rPr lang="en-US" sz="2000" dirty="0"/>
              <a:t> </a:t>
            </a:r>
            <a:r>
              <a:rPr lang="en-US" sz="2000" dirty="0" err="1"/>
              <a:t>Kilic</a:t>
            </a:r>
            <a:r>
              <a:rPr lang="en-US" sz="2000" dirty="0"/>
              <a:t> </a:t>
            </a:r>
          </a:p>
          <a:p>
            <a:r>
              <a:rPr lang="en-US" sz="2000" dirty="0"/>
              <a:t>Kobi </a:t>
            </a:r>
            <a:r>
              <a:rPr lang="en-US" sz="2000" dirty="0" err="1"/>
              <a:t>Gurkan</a:t>
            </a:r>
            <a:endParaRPr lang="en-US" sz="2000" dirty="0"/>
          </a:p>
          <a:p>
            <a:pPr indent="-228600" algn="l">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56574B25-0A6C-FC4C-9A4E-BFFBDE711199}"/>
              </a:ext>
            </a:extLst>
          </p:cNvPr>
          <p:cNvSpPr/>
          <p:nvPr/>
        </p:nvSpPr>
        <p:spPr>
          <a:xfrm>
            <a:off x="6797096" y="5134554"/>
            <a:ext cx="4401517" cy="923330"/>
          </a:xfrm>
          <a:prstGeom prst="rect">
            <a:avLst/>
          </a:prstGeom>
        </p:spPr>
        <p:txBody>
          <a:bodyPr wrap="square">
            <a:spAutoFit/>
          </a:bodyPr>
          <a:lstStyle/>
          <a:p>
            <a:pPr algn="ctr"/>
            <a:r>
              <a:rPr lang="en-US" dirty="0"/>
              <a:t>Link to the paper: https://</a:t>
            </a:r>
            <a:r>
              <a:rPr lang="en-US" dirty="0" err="1"/>
              <a:t>github.com</a:t>
            </a:r>
            <a:r>
              <a:rPr lang="en-US" dirty="0"/>
              <a:t>/vacp2p/research/blob/master/</a:t>
            </a:r>
            <a:r>
              <a:rPr lang="en-US" dirty="0" err="1"/>
              <a:t>rln</a:t>
            </a:r>
            <a:r>
              <a:rPr lang="en-US" dirty="0"/>
              <a:t>-research/</a:t>
            </a:r>
            <a:r>
              <a:rPr lang="en-US" dirty="0" err="1"/>
              <a:t>Waku_RLN_Relay.pdf</a:t>
            </a:r>
            <a:endParaRPr lang="en-US" dirty="0"/>
          </a:p>
        </p:txBody>
      </p:sp>
      <p:sp>
        <p:nvSpPr>
          <p:cNvPr id="15" name="Rectangle 14">
            <a:extLst>
              <a:ext uri="{FF2B5EF4-FFF2-40B4-BE49-F238E27FC236}">
                <a16:creationId xmlns:a16="http://schemas.microsoft.com/office/drawing/2014/main" id="{CBA87FBC-B1E1-A441-B828-5FAB8AC59883}"/>
              </a:ext>
            </a:extLst>
          </p:cNvPr>
          <p:cNvSpPr/>
          <p:nvPr/>
        </p:nvSpPr>
        <p:spPr>
          <a:xfrm>
            <a:off x="0" y="0"/>
            <a:ext cx="144604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511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a:p>
            <a:r>
              <a:rPr lang="en-US" dirty="0"/>
              <a:t>Spam Protection = Controlled Messaging Rate</a:t>
            </a:r>
          </a:p>
          <a:p>
            <a:endParaRPr lang="en-US" dirty="0"/>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pic>
        <p:nvPicPr>
          <p:cNvPr id="30722" name="Picture 2" descr="Download No Symbol Stop Sign Warning Block Red Clipart PNG Free |  FreePngClipart">
            <a:extLst>
              <a:ext uri="{FF2B5EF4-FFF2-40B4-BE49-F238E27FC236}">
                <a16:creationId xmlns:a16="http://schemas.microsoft.com/office/drawing/2014/main" id="{0A1613E5-A835-9142-B85B-658E991709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8406" y="4450641"/>
            <a:ext cx="1218665" cy="121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01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74" name="Cloud Callout 73">
            <a:extLst>
              <a:ext uri="{FF2B5EF4-FFF2-40B4-BE49-F238E27FC236}">
                <a16:creationId xmlns:a16="http://schemas.microsoft.com/office/drawing/2014/main" id="{D413F267-286A-484D-983D-9216E5778E26}"/>
              </a:ext>
            </a:extLst>
          </p:cNvPr>
          <p:cNvSpPr/>
          <p:nvPr/>
        </p:nvSpPr>
        <p:spPr>
          <a:xfrm>
            <a:off x="1822427" y="3205008"/>
            <a:ext cx="2754473"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D105AD2B-7664-ED47-BF79-5AA39E02AC49}"/>
              </a:ext>
            </a:extLst>
          </p:cNvPr>
          <p:cNvSpPr txBox="1"/>
          <p:nvPr/>
        </p:nvSpPr>
        <p:spPr>
          <a:xfrm>
            <a:off x="4565391" y="4099877"/>
            <a:ext cx="1369286" cy="369332"/>
          </a:xfrm>
          <a:prstGeom prst="rect">
            <a:avLst/>
          </a:prstGeom>
          <a:noFill/>
        </p:spPr>
        <p:txBody>
          <a:bodyPr wrap="none" rtlCol="0">
            <a:spAutoFit/>
          </a:bodyPr>
          <a:lstStyle/>
          <a:p>
            <a:r>
              <a:rPr lang="en-US" dirty="0"/>
              <a:t>Normal peer</a:t>
            </a:r>
          </a:p>
        </p:txBody>
      </p:sp>
      <p:sp>
        <p:nvSpPr>
          <p:cNvPr id="80" name="TextBox 79">
            <a:extLst>
              <a:ext uri="{FF2B5EF4-FFF2-40B4-BE49-F238E27FC236}">
                <a16:creationId xmlns:a16="http://schemas.microsoft.com/office/drawing/2014/main" id="{BD84FC19-6E32-624E-81E8-0D9ED6883403}"/>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1BDD62D5-454A-D749-AB7C-71E525CEC9E9}"/>
              </a:ext>
            </a:extLst>
          </p:cNvPr>
          <p:cNvSpPr txBox="1"/>
          <p:nvPr/>
        </p:nvSpPr>
        <p:spPr>
          <a:xfrm>
            <a:off x="4328770" y="6015279"/>
            <a:ext cx="1369286" cy="369332"/>
          </a:xfrm>
          <a:prstGeom prst="rect">
            <a:avLst/>
          </a:prstGeom>
          <a:noFill/>
        </p:spPr>
        <p:txBody>
          <a:bodyPr wrap="none" rtlCol="0">
            <a:spAutoFit/>
          </a:bodyPr>
          <a:lstStyle/>
          <a:p>
            <a:r>
              <a:rPr lang="en-US" dirty="0"/>
              <a:t>Normal peer</a:t>
            </a:r>
          </a:p>
        </p:txBody>
      </p:sp>
    </p:spTree>
    <p:extLst>
      <p:ext uri="{BB962C8B-B14F-4D97-AF65-F5344CB8AC3E}">
        <p14:creationId xmlns:p14="http://schemas.microsoft.com/office/powerpoint/2010/main" val="3379103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a:p>
            <a:r>
              <a:rPr lang="en-US" dirty="0"/>
              <a:t>Solutions like IP blocking are not effective</a:t>
            </a:r>
          </a:p>
          <a:p>
            <a:pPr marL="0" indent="0">
              <a:buNone/>
            </a:pPr>
            <a:endParaRPr lang="en-US" dirty="0"/>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74" name="Cloud Callout 73">
            <a:extLst>
              <a:ext uri="{FF2B5EF4-FFF2-40B4-BE49-F238E27FC236}">
                <a16:creationId xmlns:a16="http://schemas.microsoft.com/office/drawing/2014/main" id="{D413F267-286A-484D-983D-9216E5778E26}"/>
              </a:ext>
            </a:extLst>
          </p:cNvPr>
          <p:cNvSpPr/>
          <p:nvPr/>
        </p:nvSpPr>
        <p:spPr>
          <a:xfrm>
            <a:off x="1822427" y="3205008"/>
            <a:ext cx="2754473"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FC17DFE5-EC5E-B74C-A08F-014E50BE48C0}"/>
              </a:ext>
            </a:extLst>
          </p:cNvPr>
          <p:cNvSpPr txBox="1"/>
          <p:nvPr/>
        </p:nvSpPr>
        <p:spPr>
          <a:xfrm>
            <a:off x="4565391" y="4099877"/>
            <a:ext cx="1369286" cy="369332"/>
          </a:xfrm>
          <a:prstGeom prst="rect">
            <a:avLst/>
          </a:prstGeom>
          <a:noFill/>
        </p:spPr>
        <p:txBody>
          <a:bodyPr wrap="none" rtlCol="0">
            <a:spAutoFit/>
          </a:bodyPr>
          <a:lstStyle/>
          <a:p>
            <a:r>
              <a:rPr lang="en-US" dirty="0"/>
              <a:t>Normal peer</a:t>
            </a:r>
          </a:p>
        </p:txBody>
      </p:sp>
      <p:sp>
        <p:nvSpPr>
          <p:cNvPr id="80" name="TextBox 79">
            <a:extLst>
              <a:ext uri="{FF2B5EF4-FFF2-40B4-BE49-F238E27FC236}">
                <a16:creationId xmlns:a16="http://schemas.microsoft.com/office/drawing/2014/main" id="{167B97A6-FB14-644A-9E6E-0FC931756AB5}"/>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BAAC060F-1065-A14B-A459-F12CC59256C0}"/>
              </a:ext>
            </a:extLst>
          </p:cNvPr>
          <p:cNvSpPr txBox="1"/>
          <p:nvPr/>
        </p:nvSpPr>
        <p:spPr>
          <a:xfrm>
            <a:off x="4328770" y="6015279"/>
            <a:ext cx="1369286" cy="369332"/>
          </a:xfrm>
          <a:prstGeom prst="rect">
            <a:avLst/>
          </a:prstGeom>
          <a:noFill/>
        </p:spPr>
        <p:txBody>
          <a:bodyPr wrap="none" rtlCol="0">
            <a:spAutoFit/>
          </a:bodyPr>
          <a:lstStyle/>
          <a:p>
            <a:r>
              <a:rPr lang="en-US" dirty="0"/>
              <a:t>Normal peer</a:t>
            </a:r>
          </a:p>
        </p:txBody>
      </p:sp>
    </p:spTree>
    <p:extLst>
      <p:ext uri="{BB962C8B-B14F-4D97-AF65-F5344CB8AC3E}">
        <p14:creationId xmlns:p14="http://schemas.microsoft.com/office/powerpoint/2010/main" val="258067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State-of-the-art p2p spam protections</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CA" dirty="0"/>
              <a:t>Proof-of-work [1] deployed by Whisper [2]</a:t>
            </a:r>
          </a:p>
          <a:p>
            <a:pPr lvl="1"/>
            <a:r>
              <a:rPr lang="en-CA" dirty="0"/>
              <a:t>Computationally expensive</a:t>
            </a:r>
          </a:p>
          <a:p>
            <a:pPr lvl="1"/>
            <a:r>
              <a:rPr lang="en-CA" dirty="0"/>
              <a:t>Not suitable for </a:t>
            </a:r>
            <a:r>
              <a:rPr lang="en-US" dirty="0"/>
              <a:t>network of heterogeneous peers with limited resources</a:t>
            </a:r>
            <a:endParaRPr lang="en-CA" dirty="0"/>
          </a:p>
          <a:p>
            <a:r>
              <a:rPr lang="en-CA" dirty="0"/>
              <a:t>Peer Scoring [3] in libp2p </a:t>
            </a:r>
          </a:p>
          <a:p>
            <a:pPr lvl="1"/>
            <a:r>
              <a:rPr lang="en-CA" dirty="0"/>
              <a:t>Local to each peer</a:t>
            </a:r>
          </a:p>
          <a:p>
            <a:pPr lvl="1"/>
            <a:r>
              <a:rPr lang="en-CA" dirty="0"/>
              <a:t>No global identification of spammer  </a:t>
            </a:r>
          </a:p>
          <a:p>
            <a:pPr lvl="1"/>
            <a:r>
              <a:rPr lang="en-US" dirty="0"/>
              <a:t>Subject to inexpensive attacks using bots </a:t>
            </a:r>
          </a:p>
          <a:p>
            <a:pPr lvl="1"/>
            <a:r>
              <a:rPr lang="en-CA" dirty="0"/>
              <a:t>Prone to censorship</a:t>
            </a:r>
          </a:p>
          <a:p>
            <a:pPr marL="457200" lvl="1" indent="0">
              <a:buNone/>
            </a:pPr>
            <a:endParaRPr lang="en-CA" dirty="0"/>
          </a:p>
        </p:txBody>
      </p:sp>
      <p:sp>
        <p:nvSpPr>
          <p:cNvPr id="4" name="Rectangle 3">
            <a:extLst>
              <a:ext uri="{FF2B5EF4-FFF2-40B4-BE49-F238E27FC236}">
                <a16:creationId xmlns:a16="http://schemas.microsoft.com/office/drawing/2014/main" id="{F278D26A-CD5B-3846-AE6E-C6BAA7A6285D}"/>
              </a:ext>
            </a:extLst>
          </p:cNvPr>
          <p:cNvSpPr/>
          <p:nvPr/>
        </p:nvSpPr>
        <p:spPr>
          <a:xfrm>
            <a:off x="1010093" y="5492125"/>
            <a:ext cx="10171814" cy="1754326"/>
          </a:xfrm>
          <a:prstGeom prst="rect">
            <a:avLst/>
          </a:prstGeom>
        </p:spPr>
        <p:txBody>
          <a:bodyPr wrap="square">
            <a:spAutoFit/>
          </a:bodyPr>
          <a:lstStyle/>
          <a:p>
            <a:r>
              <a:rPr lang="en-CA" dirty="0"/>
              <a:t>[1] Cynthia </a:t>
            </a:r>
            <a:r>
              <a:rPr lang="en-CA" dirty="0" err="1"/>
              <a:t>Dwork</a:t>
            </a:r>
            <a:r>
              <a:rPr lang="en-CA" dirty="0"/>
              <a:t> and Moni </a:t>
            </a:r>
            <a:r>
              <a:rPr lang="en-CA" dirty="0" err="1"/>
              <a:t>Naor</a:t>
            </a:r>
            <a:r>
              <a:rPr lang="en-CA" dirty="0"/>
              <a:t>. Pricing via processing or combatting junk mail. In Annual 456 international cryptology conference. Springer, 1992.</a:t>
            </a:r>
          </a:p>
          <a:p>
            <a:r>
              <a:rPr lang="en-CA" dirty="0"/>
              <a:t>[2] </a:t>
            </a:r>
            <a:r>
              <a:rPr lang="en-CA" dirty="0">
                <a:hlinkClick r:id="rId3"/>
              </a:rPr>
              <a:t>https://eips.ethereum.org/eips/eip-627</a:t>
            </a:r>
            <a:r>
              <a:rPr lang="en-CA" dirty="0"/>
              <a:t>.</a:t>
            </a:r>
          </a:p>
          <a:p>
            <a:r>
              <a:rPr lang="en-CA" dirty="0"/>
              <a:t>[3] </a:t>
            </a:r>
            <a:r>
              <a:rPr lang="en-CA" dirty="0">
                <a:hlinkClick r:id="rId4"/>
              </a:rPr>
              <a:t>https://github.com/libp2p/specs/blob/master/pubsub/gossipsub/gossipsub-v1.1.mdpeerscoring</a:t>
            </a:r>
            <a:r>
              <a:rPr lang="en-CA" dirty="0"/>
              <a:t>.</a:t>
            </a:r>
          </a:p>
          <a:p>
            <a:endParaRPr lang="en-CA" dirty="0"/>
          </a:p>
          <a:p>
            <a:endParaRPr lang="en-US" dirty="0"/>
          </a:p>
        </p:txBody>
      </p:sp>
    </p:spTree>
    <p:extLst>
      <p:ext uri="{BB962C8B-B14F-4D97-AF65-F5344CB8AC3E}">
        <p14:creationId xmlns:p14="http://schemas.microsoft.com/office/powerpoint/2010/main" val="307525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WAKU2-RLN-RELAY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r>
              <a:rPr lang="en-US" dirty="0"/>
              <a:t>WAKU2-RLN-RELAY = WAKU2-RELAY + Rate Limiting Nullifiers (RLN)</a:t>
            </a:r>
          </a:p>
          <a:p>
            <a:r>
              <a:rPr lang="en-US" dirty="0"/>
              <a:t>P2p solution</a:t>
            </a:r>
          </a:p>
          <a:p>
            <a:r>
              <a:rPr lang="en-US" dirty="0"/>
              <a:t>Global spam protection</a:t>
            </a:r>
          </a:p>
          <a:p>
            <a:r>
              <a:rPr lang="en-US" dirty="0"/>
              <a:t>Privacy preserving </a:t>
            </a:r>
          </a:p>
          <a:p>
            <a:r>
              <a:rPr lang="en-US" dirty="0"/>
              <a:t>Efficient</a:t>
            </a:r>
          </a:p>
          <a:p>
            <a:r>
              <a:rPr lang="en-US" dirty="0"/>
              <a:t>Economic incentives</a:t>
            </a:r>
          </a:p>
        </p:txBody>
      </p:sp>
      <p:sp>
        <p:nvSpPr>
          <p:cNvPr id="4" name="Rectangle 3">
            <a:extLst>
              <a:ext uri="{FF2B5EF4-FFF2-40B4-BE49-F238E27FC236}">
                <a16:creationId xmlns:a16="http://schemas.microsoft.com/office/drawing/2014/main" id="{40524914-6397-544E-A1D6-3576B96BEBA8}"/>
              </a:ext>
            </a:extLst>
          </p:cNvPr>
          <p:cNvSpPr/>
          <p:nvPr/>
        </p:nvSpPr>
        <p:spPr>
          <a:xfrm>
            <a:off x="838200" y="6072595"/>
            <a:ext cx="3141822" cy="369332"/>
          </a:xfrm>
          <a:prstGeom prst="rect">
            <a:avLst/>
          </a:prstGeom>
        </p:spPr>
        <p:txBody>
          <a:bodyPr wrap="none">
            <a:spAutoFit/>
          </a:bodyPr>
          <a:lstStyle/>
          <a:p>
            <a:r>
              <a:rPr lang="en-US" dirty="0"/>
              <a:t>[1] </a:t>
            </a:r>
            <a:r>
              <a:rPr lang="en-US" dirty="0">
                <a:hlinkClick r:id="rId3"/>
              </a:rPr>
              <a:t>https://rfc.vac.dev/spec/17/</a:t>
            </a:r>
            <a:endParaRPr lang="en-US" dirty="0"/>
          </a:p>
        </p:txBody>
      </p:sp>
    </p:spTree>
    <p:extLst>
      <p:ext uri="{BB962C8B-B14F-4D97-AF65-F5344CB8AC3E}">
        <p14:creationId xmlns:p14="http://schemas.microsoft.com/office/powerpoint/2010/main" val="1503938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[1]</a:t>
            </a:r>
          </a:p>
        </p:txBody>
      </p:sp>
      <p:sp>
        <p:nvSpPr>
          <p:cNvPr id="3" name="Content Placeholder 2">
            <a:extLst>
              <a:ext uri="{FF2B5EF4-FFF2-40B4-BE49-F238E27FC236}">
                <a16:creationId xmlns:a16="http://schemas.microsoft.com/office/drawing/2014/main" id="{DC5D44AA-EA60-7947-A2F6-50581A94122C}"/>
              </a:ext>
            </a:extLst>
          </p:cNvPr>
          <p:cNvSpPr>
            <a:spLocks noGrp="1"/>
          </p:cNvSpPr>
          <p:nvPr>
            <p:ph idx="1"/>
          </p:nvPr>
        </p:nvSpPr>
        <p:spPr/>
        <p:txBody>
          <a:bodyPr/>
          <a:lstStyle/>
          <a:p>
            <a:r>
              <a:rPr lang="en-US" dirty="0"/>
              <a:t>RLN is a zero-knowledge and rate-limited signaling framework</a:t>
            </a:r>
          </a:p>
          <a:p>
            <a:r>
              <a:rPr lang="en-US" dirty="0"/>
              <a:t>Each user can only send </a:t>
            </a:r>
            <a:r>
              <a:rPr lang="en-US" u="sng" dirty="0"/>
              <a:t>M messages</a:t>
            </a:r>
            <a:r>
              <a:rPr lang="en-US" dirty="0"/>
              <a:t> for each </a:t>
            </a:r>
            <a:r>
              <a:rPr lang="en-US" u="sng" dirty="0"/>
              <a:t>External Nullifier</a:t>
            </a:r>
          </a:p>
          <a:p>
            <a:r>
              <a:rPr lang="en-CA" dirty="0"/>
              <a:t>External nullifier can be seen as a voting booth where each user can only cast one vote </a:t>
            </a:r>
            <a:endParaRPr lang="en-US" u="sng" dirty="0"/>
          </a:p>
          <a:p>
            <a:r>
              <a:rPr lang="en-US" u="sng" dirty="0"/>
              <a:t>M</a:t>
            </a:r>
            <a:r>
              <a:rPr lang="en-US" dirty="0"/>
              <a:t> and </a:t>
            </a:r>
            <a:r>
              <a:rPr lang="en-US" u="sng" dirty="0"/>
              <a:t>external nullifier</a:t>
            </a:r>
            <a:r>
              <a:rPr lang="en-US" dirty="0"/>
              <a:t> are application dependent</a:t>
            </a:r>
          </a:p>
          <a:p>
            <a:r>
              <a:rPr lang="en-US" dirty="0"/>
              <a:t>M=1 for this presentation</a:t>
            </a:r>
          </a:p>
        </p:txBody>
      </p:sp>
      <p:sp>
        <p:nvSpPr>
          <p:cNvPr id="6" name="Rectangle 5">
            <a:extLst>
              <a:ext uri="{FF2B5EF4-FFF2-40B4-BE49-F238E27FC236}">
                <a16:creationId xmlns:a16="http://schemas.microsoft.com/office/drawing/2014/main" id="{E468F2A0-CC06-8A46-B91A-B55E811C85A7}"/>
              </a:ext>
            </a:extLst>
          </p:cNvPr>
          <p:cNvSpPr/>
          <p:nvPr/>
        </p:nvSpPr>
        <p:spPr>
          <a:xfrm>
            <a:off x="838200" y="6072595"/>
            <a:ext cx="11125674" cy="369332"/>
          </a:xfrm>
          <a:prstGeom prst="rect">
            <a:avLst/>
          </a:prstGeom>
        </p:spPr>
        <p:txBody>
          <a:bodyPr wrap="none">
            <a:spAutoFit/>
          </a:bodyPr>
          <a:lstStyle/>
          <a:p>
            <a:r>
              <a:rPr lang="en-US" dirty="0"/>
              <a:t>[1] </a:t>
            </a:r>
            <a:r>
              <a:rPr lang="en-US" dirty="0">
                <a:hlinkClick r:id="rId3"/>
              </a:rPr>
              <a:t>https://ethresear.ch/t/semaphore-rln-rate-limiting-nullifier-for-spam-prevention-in-anonymous-p2p-setting/5009</a:t>
            </a:r>
            <a:endParaRPr lang="en-US" dirty="0"/>
          </a:p>
        </p:txBody>
      </p:sp>
    </p:spTree>
    <p:extLst>
      <p:ext uri="{BB962C8B-B14F-4D97-AF65-F5344CB8AC3E}">
        <p14:creationId xmlns:p14="http://schemas.microsoft.com/office/powerpoint/2010/main" val="26435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Membership Tree</a:t>
            </a:r>
          </a:p>
        </p:txBody>
      </p:sp>
      <p:pic>
        <p:nvPicPr>
          <p:cNvPr id="11270" name="Picture 6" descr="The complete binary tree CBT (4) of height 4 | Download Scientific Diagram">
            <a:extLst>
              <a:ext uri="{FF2B5EF4-FFF2-40B4-BE49-F238E27FC236}">
                <a16:creationId xmlns:a16="http://schemas.microsoft.com/office/drawing/2014/main" id="{E8265C81-806B-6245-A6B7-9D2C96410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9311" y="4435851"/>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8322" y="4850616"/>
            <a:ext cx="1790875" cy="369332"/>
          </a:xfrm>
          <a:prstGeom prst="rect">
            <a:avLst/>
          </a:prstGeom>
          <a:noFill/>
        </p:spPr>
        <p:txBody>
          <a:bodyPr wrap="none" rtlCol="0">
            <a:spAutoFit/>
          </a:bodyPr>
          <a:lstStyle/>
          <a:p>
            <a:r>
              <a:rPr lang="en-US" dirty="0"/>
              <a:t>SK1, PK1 =H(SK1)</a:t>
            </a:r>
          </a:p>
        </p:txBody>
      </p:sp>
      <p:sp>
        <p:nvSpPr>
          <p:cNvPr id="5" name="Rectangle 4">
            <a:extLst>
              <a:ext uri="{FF2B5EF4-FFF2-40B4-BE49-F238E27FC236}">
                <a16:creationId xmlns:a16="http://schemas.microsoft.com/office/drawing/2014/main" id="{E0D574DF-5A7B-AB42-81AB-5B109A7DE936}"/>
              </a:ext>
            </a:extLst>
          </p:cNvPr>
          <p:cNvSpPr/>
          <p:nvPr/>
        </p:nvSpPr>
        <p:spPr>
          <a:xfrm>
            <a:off x="519312" y="4066519"/>
            <a:ext cx="540533" cy="369332"/>
          </a:xfrm>
          <a:prstGeom prst="rect">
            <a:avLst/>
          </a:prstGeom>
        </p:spPr>
        <p:txBody>
          <a:bodyPr wrap="none">
            <a:spAutoFit/>
          </a:bodyPr>
          <a:lstStyle/>
          <a:p>
            <a:r>
              <a:rPr lang="en-US" dirty="0"/>
              <a:t>PK1</a:t>
            </a:r>
          </a:p>
        </p:txBody>
      </p:sp>
      <p:pic>
        <p:nvPicPr>
          <p:cNvPr id="11" name="Picture 10">
            <a:extLst>
              <a:ext uri="{FF2B5EF4-FFF2-40B4-BE49-F238E27FC236}">
                <a16:creationId xmlns:a16="http://schemas.microsoft.com/office/drawing/2014/main" id="{949FA38F-EDE3-6348-AD10-A69D38081AE9}"/>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4415" y="4364757"/>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510F016-EBAB-9D40-9D4F-90F596044A6B}"/>
              </a:ext>
            </a:extLst>
          </p:cNvPr>
          <p:cNvSpPr txBox="1"/>
          <p:nvPr/>
        </p:nvSpPr>
        <p:spPr>
          <a:xfrm>
            <a:off x="3098263" y="4850616"/>
            <a:ext cx="2141933" cy="369332"/>
          </a:xfrm>
          <a:prstGeom prst="rect">
            <a:avLst/>
          </a:prstGeom>
          <a:noFill/>
        </p:spPr>
        <p:txBody>
          <a:bodyPr wrap="none" rtlCol="0">
            <a:spAutoFit/>
          </a:bodyPr>
          <a:lstStyle/>
          <a:p>
            <a:r>
              <a:rPr lang="en-US" dirty="0"/>
              <a:t>SK16, PK16 =H(SK16)</a:t>
            </a:r>
          </a:p>
        </p:txBody>
      </p:sp>
      <p:sp>
        <p:nvSpPr>
          <p:cNvPr id="6" name="Rectangle 5">
            <a:extLst>
              <a:ext uri="{FF2B5EF4-FFF2-40B4-BE49-F238E27FC236}">
                <a16:creationId xmlns:a16="http://schemas.microsoft.com/office/drawing/2014/main" id="{D0F29432-C932-7640-9170-5D35139E6D65}"/>
              </a:ext>
            </a:extLst>
          </p:cNvPr>
          <p:cNvSpPr/>
          <p:nvPr/>
        </p:nvSpPr>
        <p:spPr>
          <a:xfrm>
            <a:off x="3664416" y="4071407"/>
            <a:ext cx="657552" cy="369332"/>
          </a:xfrm>
          <a:prstGeom prst="rect">
            <a:avLst/>
          </a:prstGeom>
        </p:spPr>
        <p:txBody>
          <a:bodyPr wrap="none">
            <a:spAutoFit/>
          </a:bodyPr>
          <a:lstStyle/>
          <a:p>
            <a:r>
              <a:rPr lang="en-US" dirty="0"/>
              <a:t>PK16</a:t>
            </a:r>
          </a:p>
        </p:txBody>
      </p:sp>
      <p:sp>
        <p:nvSpPr>
          <p:cNvPr id="7" name="Rectangle 6">
            <a:extLst>
              <a:ext uri="{FF2B5EF4-FFF2-40B4-BE49-F238E27FC236}">
                <a16:creationId xmlns:a16="http://schemas.microsoft.com/office/drawing/2014/main" id="{9A890974-0C20-FF43-B70C-4E6D3628BF0D}"/>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Tree>
    <p:extLst>
      <p:ext uri="{BB962C8B-B14F-4D97-AF65-F5344CB8AC3E}">
        <p14:creationId xmlns:p14="http://schemas.microsoft.com/office/powerpoint/2010/main" val="493349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Tree>
    <p:extLst>
      <p:ext uri="{BB962C8B-B14F-4D97-AF65-F5344CB8AC3E}">
        <p14:creationId xmlns:p14="http://schemas.microsoft.com/office/powerpoint/2010/main" val="1955915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121286" cy="369332"/>
          </a:xfrm>
          <a:prstGeom prst="rect">
            <a:avLst/>
          </a:prstGeom>
        </p:spPr>
        <p:txBody>
          <a:bodyPr wrap="none">
            <a:spAutoFit/>
          </a:bodyPr>
          <a:lstStyle/>
          <a:p>
            <a:r>
              <a:rPr lang="en-US" dirty="0"/>
              <a:t>S1: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Tree>
    <p:extLst>
      <p:ext uri="{BB962C8B-B14F-4D97-AF65-F5344CB8AC3E}">
        <p14:creationId xmlns:p14="http://schemas.microsoft.com/office/powerpoint/2010/main" val="715457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3" name="Rounded Rectangular Callout 2">
            <a:extLst>
              <a:ext uri="{FF2B5EF4-FFF2-40B4-BE49-F238E27FC236}">
                <a16:creationId xmlns:a16="http://schemas.microsoft.com/office/drawing/2014/main" id="{2A82B733-E7CA-BF46-A389-0EF5A53813A3}"/>
              </a:ext>
            </a:extLst>
          </p:cNvPr>
          <p:cNvSpPr/>
          <p:nvPr/>
        </p:nvSpPr>
        <p:spPr>
          <a:xfrm>
            <a:off x="901775" y="493173"/>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C5F53312-C124-6545-BA17-E7724882963F}"/>
              </a:ext>
            </a:extLst>
          </p:cNvPr>
          <p:cNvSpPr/>
          <p:nvPr/>
        </p:nvSpPr>
        <p:spPr>
          <a:xfrm>
            <a:off x="2685143" y="1237655"/>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(M,N)-Sharing</a:t>
            </a:r>
          </a:p>
        </p:txBody>
      </p:sp>
      <p:sp>
        <p:nvSpPr>
          <p:cNvPr id="21" name="Rounded Rectangle 20">
            <a:extLst>
              <a:ext uri="{FF2B5EF4-FFF2-40B4-BE49-F238E27FC236}">
                <a16:creationId xmlns:a16="http://schemas.microsoft.com/office/drawing/2014/main" id="{5E59C991-67A6-9247-A650-9EE676639E0A}"/>
              </a:ext>
            </a:extLst>
          </p:cNvPr>
          <p:cNvSpPr/>
          <p:nvPr/>
        </p:nvSpPr>
        <p:spPr>
          <a:xfrm>
            <a:off x="2705933" y="2288610"/>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(M,N)-Construct</a:t>
            </a:r>
          </a:p>
        </p:txBody>
      </p:sp>
      <p:cxnSp>
        <p:nvCxnSpPr>
          <p:cNvPr id="8" name="Straight Arrow Connector 7">
            <a:extLst>
              <a:ext uri="{FF2B5EF4-FFF2-40B4-BE49-F238E27FC236}">
                <a16:creationId xmlns:a16="http://schemas.microsoft.com/office/drawing/2014/main" id="{8661EC94-A5DC-2C47-B4BE-CE1DAC36AAF7}"/>
              </a:ext>
            </a:extLst>
          </p:cNvPr>
          <p:cNvCxnSpPr>
            <a:cxnSpLocks/>
            <a:endCxn id="6" idx="1"/>
          </p:cNvCxnSpPr>
          <p:nvPr/>
        </p:nvCxnSpPr>
        <p:spPr>
          <a:xfrm>
            <a:off x="2140857" y="161244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34BC8C6-0BA9-4C41-A2C3-A2DCCE1E871B}"/>
              </a:ext>
            </a:extLst>
          </p:cNvPr>
          <p:cNvCxnSpPr>
            <a:cxnSpLocks/>
          </p:cNvCxnSpPr>
          <p:nvPr/>
        </p:nvCxnSpPr>
        <p:spPr>
          <a:xfrm flipV="1">
            <a:off x="4100286" y="1234025"/>
            <a:ext cx="544286" cy="22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B72C9C0-C46F-2748-B2D7-1C7EC715E11D}"/>
              </a:ext>
            </a:extLst>
          </p:cNvPr>
          <p:cNvCxnSpPr>
            <a:cxnSpLocks/>
          </p:cNvCxnSpPr>
          <p:nvPr/>
        </p:nvCxnSpPr>
        <p:spPr>
          <a:xfrm>
            <a:off x="4106848" y="1626958"/>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C125CB-FAD7-6A42-81A4-83824B69EE31}"/>
              </a:ext>
            </a:extLst>
          </p:cNvPr>
          <p:cNvCxnSpPr>
            <a:cxnSpLocks/>
          </p:cNvCxnSpPr>
          <p:nvPr/>
        </p:nvCxnSpPr>
        <p:spPr>
          <a:xfrm>
            <a:off x="4100286" y="1786616"/>
            <a:ext cx="550848" cy="20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554CF0-A214-FB4B-A8BA-A43387DE1DD5}"/>
              </a:ext>
            </a:extLst>
          </p:cNvPr>
          <p:cNvCxnSpPr>
            <a:cxnSpLocks/>
          </p:cNvCxnSpPr>
          <p:nvPr/>
        </p:nvCxnSpPr>
        <p:spPr>
          <a:xfrm>
            <a:off x="2140857" y="2564846"/>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AB7AA3-D468-9544-AFD4-B7EEA2C617ED}"/>
              </a:ext>
            </a:extLst>
          </p:cNvPr>
          <p:cNvCxnSpPr>
            <a:cxnSpLocks/>
          </p:cNvCxnSpPr>
          <p:nvPr/>
        </p:nvCxnSpPr>
        <p:spPr>
          <a:xfrm>
            <a:off x="4121076" y="2580719"/>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DB33CF9-70DC-4042-828A-BB7D56BBC891}"/>
              </a:ext>
            </a:extLst>
          </p:cNvPr>
          <p:cNvSpPr/>
          <p:nvPr/>
        </p:nvSpPr>
        <p:spPr>
          <a:xfrm>
            <a:off x="1679399" y="1408521"/>
            <a:ext cx="527709" cy="369332"/>
          </a:xfrm>
          <a:prstGeom prst="rect">
            <a:avLst/>
          </a:prstGeom>
        </p:spPr>
        <p:txBody>
          <a:bodyPr wrap="none">
            <a:spAutoFit/>
          </a:bodyPr>
          <a:lstStyle/>
          <a:p>
            <a:r>
              <a:rPr lang="en-US" dirty="0"/>
              <a:t>SK1</a:t>
            </a:r>
          </a:p>
        </p:txBody>
      </p:sp>
      <p:sp>
        <p:nvSpPr>
          <p:cNvPr id="39" name="Rectangle 38">
            <a:extLst>
              <a:ext uri="{FF2B5EF4-FFF2-40B4-BE49-F238E27FC236}">
                <a16:creationId xmlns:a16="http://schemas.microsoft.com/office/drawing/2014/main" id="{0B5DC5E7-ADE5-E647-97E7-A49AB13AB011}"/>
              </a:ext>
            </a:extLst>
          </p:cNvPr>
          <p:cNvSpPr/>
          <p:nvPr/>
        </p:nvSpPr>
        <p:spPr>
          <a:xfrm>
            <a:off x="4624787" y="1059498"/>
            <a:ext cx="901209" cy="369332"/>
          </a:xfrm>
          <a:prstGeom prst="rect">
            <a:avLst/>
          </a:prstGeom>
        </p:spPr>
        <p:txBody>
          <a:bodyPr wrap="none">
            <a:spAutoFit/>
          </a:bodyPr>
          <a:lstStyle/>
          <a:p>
            <a:r>
              <a:rPr lang="en-US" dirty="0"/>
              <a:t>[SK1]_1</a:t>
            </a:r>
          </a:p>
        </p:txBody>
      </p:sp>
      <p:sp>
        <p:nvSpPr>
          <p:cNvPr id="40" name="Rectangle 39">
            <a:extLst>
              <a:ext uri="{FF2B5EF4-FFF2-40B4-BE49-F238E27FC236}">
                <a16:creationId xmlns:a16="http://schemas.microsoft.com/office/drawing/2014/main" id="{6B86EC29-2EE7-8044-A4C8-51A04F9D89D1}"/>
              </a:ext>
            </a:extLst>
          </p:cNvPr>
          <p:cNvSpPr/>
          <p:nvPr/>
        </p:nvSpPr>
        <p:spPr>
          <a:xfrm>
            <a:off x="4624786" y="1444702"/>
            <a:ext cx="901209" cy="369332"/>
          </a:xfrm>
          <a:prstGeom prst="rect">
            <a:avLst/>
          </a:prstGeom>
        </p:spPr>
        <p:txBody>
          <a:bodyPr wrap="none">
            <a:spAutoFit/>
          </a:bodyPr>
          <a:lstStyle/>
          <a:p>
            <a:r>
              <a:rPr lang="en-US" dirty="0"/>
              <a:t>[SK1]_2</a:t>
            </a:r>
          </a:p>
        </p:txBody>
      </p:sp>
      <p:sp>
        <p:nvSpPr>
          <p:cNvPr id="41" name="Rectangle 40">
            <a:extLst>
              <a:ext uri="{FF2B5EF4-FFF2-40B4-BE49-F238E27FC236}">
                <a16:creationId xmlns:a16="http://schemas.microsoft.com/office/drawing/2014/main" id="{8141D66E-6A36-CF41-99B2-EFB0A869015F}"/>
              </a:ext>
            </a:extLst>
          </p:cNvPr>
          <p:cNvSpPr/>
          <p:nvPr/>
        </p:nvSpPr>
        <p:spPr>
          <a:xfrm>
            <a:off x="4618224" y="1793449"/>
            <a:ext cx="933269" cy="369332"/>
          </a:xfrm>
          <a:prstGeom prst="rect">
            <a:avLst/>
          </a:prstGeom>
        </p:spPr>
        <p:txBody>
          <a:bodyPr wrap="none">
            <a:spAutoFit/>
          </a:bodyPr>
          <a:lstStyle/>
          <a:p>
            <a:r>
              <a:rPr lang="en-US" dirty="0"/>
              <a:t>[SK1]_N</a:t>
            </a:r>
          </a:p>
        </p:txBody>
      </p:sp>
      <p:sp>
        <p:nvSpPr>
          <p:cNvPr id="43" name="Rectangle 42">
            <a:extLst>
              <a:ext uri="{FF2B5EF4-FFF2-40B4-BE49-F238E27FC236}">
                <a16:creationId xmlns:a16="http://schemas.microsoft.com/office/drawing/2014/main" id="{1E00E07C-6ED2-9941-8A4F-3D6D2CAC9CD1}"/>
              </a:ext>
            </a:extLst>
          </p:cNvPr>
          <p:cNvSpPr/>
          <p:nvPr/>
        </p:nvSpPr>
        <p:spPr>
          <a:xfrm>
            <a:off x="1688072" y="2217896"/>
            <a:ext cx="837089" cy="369332"/>
          </a:xfrm>
          <a:prstGeom prst="rect">
            <a:avLst/>
          </a:prstGeom>
        </p:spPr>
        <p:txBody>
          <a:bodyPr wrap="none">
            <a:spAutoFit/>
          </a:bodyPr>
          <a:lstStyle/>
          <a:p>
            <a:r>
              <a:rPr lang="en-US" dirty="0"/>
              <a:t>[SK1]_</a:t>
            </a:r>
            <a:r>
              <a:rPr lang="en-US" dirty="0" err="1"/>
              <a:t>i</a:t>
            </a:r>
            <a:endParaRPr lang="en-US" dirty="0"/>
          </a:p>
        </p:txBody>
      </p:sp>
      <p:sp>
        <p:nvSpPr>
          <p:cNvPr id="13" name="Rectangle 12">
            <a:extLst>
              <a:ext uri="{FF2B5EF4-FFF2-40B4-BE49-F238E27FC236}">
                <a16:creationId xmlns:a16="http://schemas.microsoft.com/office/drawing/2014/main" id="{F0ADEB4A-BCFE-0841-974F-38BB4F819FD0}"/>
              </a:ext>
            </a:extLst>
          </p:cNvPr>
          <p:cNvSpPr/>
          <p:nvPr/>
        </p:nvSpPr>
        <p:spPr>
          <a:xfrm>
            <a:off x="1673728" y="2693430"/>
            <a:ext cx="838691" cy="369332"/>
          </a:xfrm>
          <a:prstGeom prst="rect">
            <a:avLst/>
          </a:prstGeom>
        </p:spPr>
        <p:txBody>
          <a:bodyPr wrap="none">
            <a:spAutoFit/>
          </a:bodyPr>
          <a:lstStyle/>
          <a:p>
            <a:r>
              <a:rPr lang="en-US" dirty="0"/>
              <a:t>[SK1]_j</a:t>
            </a:r>
          </a:p>
        </p:txBody>
      </p:sp>
      <p:cxnSp>
        <p:nvCxnSpPr>
          <p:cNvPr id="44" name="Straight Arrow Connector 43">
            <a:extLst>
              <a:ext uri="{FF2B5EF4-FFF2-40B4-BE49-F238E27FC236}">
                <a16:creationId xmlns:a16="http://schemas.microsoft.com/office/drawing/2014/main" id="{44789269-C5E0-5A4B-A051-DA700AA31DAC}"/>
              </a:ext>
            </a:extLst>
          </p:cNvPr>
          <p:cNvCxnSpPr>
            <a:cxnSpLocks/>
          </p:cNvCxnSpPr>
          <p:nvPr/>
        </p:nvCxnSpPr>
        <p:spPr>
          <a:xfrm>
            <a:off x="2132369" y="273982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8D883665-9AFA-D94D-BEDF-595AA89FC66B}"/>
              </a:ext>
            </a:extLst>
          </p:cNvPr>
          <p:cNvSpPr/>
          <p:nvPr/>
        </p:nvSpPr>
        <p:spPr>
          <a:xfrm>
            <a:off x="1472839" y="2213917"/>
            <a:ext cx="169451" cy="9702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258189BA-2CBE-FD4A-B6B8-85E19A3FF6B1}"/>
              </a:ext>
            </a:extLst>
          </p:cNvPr>
          <p:cNvSpPr txBox="1"/>
          <p:nvPr/>
        </p:nvSpPr>
        <p:spPr>
          <a:xfrm rot="16200000">
            <a:off x="770128" y="2452590"/>
            <a:ext cx="1039259" cy="369332"/>
          </a:xfrm>
          <a:prstGeom prst="rect">
            <a:avLst/>
          </a:prstGeom>
          <a:noFill/>
        </p:spPr>
        <p:txBody>
          <a:bodyPr wrap="none" rtlCol="0">
            <a:spAutoFit/>
          </a:bodyPr>
          <a:lstStyle/>
          <a:p>
            <a:r>
              <a:rPr lang="en-US" dirty="0"/>
              <a:t>M shares</a:t>
            </a:r>
          </a:p>
        </p:txBody>
      </p:sp>
      <p:sp>
        <p:nvSpPr>
          <p:cNvPr id="16" name="TextBox 15">
            <a:extLst>
              <a:ext uri="{FF2B5EF4-FFF2-40B4-BE49-F238E27FC236}">
                <a16:creationId xmlns:a16="http://schemas.microsoft.com/office/drawing/2014/main" id="{304A4840-06A2-B14A-9C63-727ADE5D01D3}"/>
              </a:ext>
            </a:extLst>
          </p:cNvPr>
          <p:cNvSpPr txBox="1"/>
          <p:nvPr/>
        </p:nvSpPr>
        <p:spPr>
          <a:xfrm rot="16200000">
            <a:off x="1709930" y="2460267"/>
            <a:ext cx="343364" cy="369332"/>
          </a:xfrm>
          <a:prstGeom prst="rect">
            <a:avLst/>
          </a:prstGeom>
          <a:noFill/>
        </p:spPr>
        <p:txBody>
          <a:bodyPr wrap="none" rtlCol="0">
            <a:spAutoFit/>
          </a:bodyPr>
          <a:lstStyle/>
          <a:p>
            <a:r>
              <a:rPr lang="en-US" dirty="0"/>
              <a:t>…</a:t>
            </a:r>
          </a:p>
        </p:txBody>
      </p:sp>
      <p:sp>
        <p:nvSpPr>
          <p:cNvPr id="45" name="Rectangle 44">
            <a:extLst>
              <a:ext uri="{FF2B5EF4-FFF2-40B4-BE49-F238E27FC236}">
                <a16:creationId xmlns:a16="http://schemas.microsoft.com/office/drawing/2014/main" id="{0047A118-C341-C648-979A-ED8DB69E6FB6}"/>
              </a:ext>
            </a:extLst>
          </p:cNvPr>
          <p:cNvSpPr/>
          <p:nvPr/>
        </p:nvSpPr>
        <p:spPr>
          <a:xfrm>
            <a:off x="4711560" y="2412241"/>
            <a:ext cx="527709" cy="369332"/>
          </a:xfrm>
          <a:prstGeom prst="rect">
            <a:avLst/>
          </a:prstGeom>
        </p:spPr>
        <p:txBody>
          <a:bodyPr wrap="none">
            <a:spAutoFit/>
          </a:bodyPr>
          <a:lstStyle/>
          <a:p>
            <a:r>
              <a:rPr lang="en-US" dirty="0"/>
              <a:t>SK1</a:t>
            </a:r>
          </a:p>
        </p:txBody>
      </p:sp>
    </p:spTree>
    <p:extLst>
      <p:ext uri="{BB962C8B-B14F-4D97-AF65-F5344CB8AC3E}">
        <p14:creationId xmlns:p14="http://schemas.microsoft.com/office/powerpoint/2010/main" val="33075975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640080"/>
            <a:ext cx="3282696" cy="5257800"/>
          </a:xfrm>
        </p:spPr>
        <p:txBody>
          <a:bodyPr>
            <a:normAutofit/>
          </a:bodyPr>
          <a:lstStyle/>
          <a:p>
            <a:r>
              <a:rPr lang="en-US" dirty="0">
                <a:solidFill>
                  <a:schemeClr val="bg1"/>
                </a:solidFill>
              </a:rPr>
              <a:t>Contents</a:t>
            </a:r>
          </a:p>
        </p:txBody>
      </p:sp>
      <p:sp>
        <p:nvSpPr>
          <p:cNvPr id="3" name="Content Placeholder 2"/>
          <p:cNvSpPr>
            <a:spLocks noGrp="1"/>
          </p:cNvSpPr>
          <p:nvPr>
            <p:ph type="body" idx="1"/>
          </p:nvPr>
        </p:nvSpPr>
        <p:spPr>
          <a:xfrm>
            <a:off x="5358384" y="640081"/>
            <a:ext cx="6024654" cy="5257800"/>
          </a:xfrm>
        </p:spPr>
        <p:txBody>
          <a:bodyPr anchor="ctr">
            <a:normAutofit/>
          </a:bodyPr>
          <a:lstStyle/>
          <a:p>
            <a:r>
              <a:rPr lang="en-US" sz="2400" dirty="0"/>
              <a:t>WAKU2</a:t>
            </a:r>
          </a:p>
          <a:p>
            <a:r>
              <a:rPr lang="en-US" sz="2400" dirty="0"/>
              <a:t>WAKU2-RELAY: Privacy-preserving p2p transport protocol</a:t>
            </a:r>
          </a:p>
          <a:p>
            <a:r>
              <a:rPr lang="en-US" sz="2400" dirty="0"/>
              <a:t>Spam issue in WAKU2-RELAY</a:t>
            </a:r>
          </a:p>
          <a:p>
            <a:r>
              <a:rPr lang="en-US" sz="2400" dirty="0"/>
              <a:t>Privacy-Preservation and Spam protection</a:t>
            </a:r>
          </a:p>
          <a:p>
            <a:r>
              <a:rPr lang="en-US" sz="2400" dirty="0"/>
              <a:t>State-of-the-art p2p spam protections</a:t>
            </a:r>
          </a:p>
          <a:p>
            <a:r>
              <a:rPr lang="en-US" sz="2400" dirty="0"/>
              <a:t> WAKU2-RLN-RELAY: </a:t>
            </a:r>
            <a:r>
              <a:rPr lang="en-US" sz="2400" dirty="0">
                <a:solidFill>
                  <a:schemeClr val="tx1"/>
                </a:solidFill>
              </a:rPr>
              <a:t>Privacy-Preserving </a:t>
            </a:r>
            <a:br>
              <a:rPr lang="en-US" sz="2400" dirty="0">
                <a:solidFill>
                  <a:schemeClr val="tx1"/>
                </a:solidFill>
              </a:rPr>
            </a:br>
            <a:r>
              <a:rPr lang="en-US" sz="2400" dirty="0">
                <a:solidFill>
                  <a:schemeClr val="tx1"/>
                </a:solidFill>
              </a:rPr>
              <a:t>Peer-to-Peer Economic Spam Protection</a:t>
            </a:r>
            <a:endParaRPr lang="en-US" sz="2400" dirty="0"/>
          </a:p>
          <a:p>
            <a:r>
              <a:rPr lang="en-US" sz="2400" dirty="0"/>
              <a:t>Future work</a:t>
            </a:r>
          </a:p>
        </p:txBody>
      </p:sp>
    </p:spTree>
    <p:extLst>
      <p:ext uri="{BB962C8B-B14F-4D97-AF65-F5344CB8AC3E}">
        <p14:creationId xmlns:p14="http://schemas.microsoft.com/office/powerpoint/2010/main" val="1139166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zkSNARKs</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Membership</a:t>
            </a:r>
          </a:p>
          <a:p>
            <a:r>
              <a:rPr lang="en-US" dirty="0"/>
              <a:t>Correctness of [SK1]_1 </a:t>
            </a:r>
          </a:p>
          <a:p>
            <a:r>
              <a:rPr lang="en-US" dirty="0"/>
              <a:t>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804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zkSNARKs</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Membership</a:t>
            </a:r>
          </a:p>
          <a:p>
            <a:r>
              <a:rPr lang="en-US" dirty="0"/>
              <a:t>Correctness of [SK1]_1 </a:t>
            </a:r>
          </a:p>
          <a:p>
            <a:r>
              <a:rPr lang="en-US" dirty="0"/>
              <a:t>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
        <p:nvSpPr>
          <p:cNvPr id="29" name="Rounded Rectangular Callout 28">
            <a:extLst>
              <a:ext uri="{FF2B5EF4-FFF2-40B4-BE49-F238E27FC236}">
                <a16:creationId xmlns:a16="http://schemas.microsoft.com/office/drawing/2014/main" id="{04DBDD46-B437-4845-A054-00635F3EC7C6}"/>
              </a:ext>
            </a:extLst>
          </p:cNvPr>
          <p:cNvSpPr/>
          <p:nvPr/>
        </p:nvSpPr>
        <p:spPr>
          <a:xfrm>
            <a:off x="3664415" y="482038"/>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9222884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[SK1]_1,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[SK1]_2,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748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85D42BF-C4EF-FD44-B6BF-1C86972BBBD4}"/>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16" name="Rectangle 15">
            <a:extLst>
              <a:ext uri="{FF2B5EF4-FFF2-40B4-BE49-F238E27FC236}">
                <a16:creationId xmlns:a16="http://schemas.microsoft.com/office/drawing/2014/main" id="{80977157-B34A-DA44-9ED1-91EF275377B9}"/>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Tree>
    <p:extLst>
      <p:ext uri="{BB962C8B-B14F-4D97-AF65-F5344CB8AC3E}">
        <p14:creationId xmlns:p14="http://schemas.microsoft.com/office/powerpoint/2010/main" val="2061135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8130621-8040-1B4C-8881-5C384C6ADB8A}"/>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CE15BE-E9BC-D540-9875-B8B16404AA3C}"/>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19C8D1B-B194-AB41-8CCA-ECE40356FD67}"/>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3B1E7C2-8C00-2949-B88A-C3596FBB8F08}"/>
              </a:ext>
            </a:extLst>
          </p:cNvPr>
          <p:cNvSpPr/>
          <p:nvPr/>
        </p:nvSpPr>
        <p:spPr>
          <a:xfrm>
            <a:off x="7935979" y="5163287"/>
            <a:ext cx="527709" cy="369332"/>
          </a:xfrm>
          <a:prstGeom prst="rect">
            <a:avLst/>
          </a:prstGeom>
        </p:spPr>
        <p:txBody>
          <a:bodyPr wrap="none">
            <a:spAutoFit/>
          </a:bodyPr>
          <a:lstStyle/>
          <a:p>
            <a:r>
              <a:rPr lang="en-US" dirty="0"/>
              <a:t>SK1</a:t>
            </a:r>
          </a:p>
        </p:txBody>
      </p:sp>
      <p:sp>
        <p:nvSpPr>
          <p:cNvPr id="19" name="Rounded Rectangle 18">
            <a:extLst>
              <a:ext uri="{FF2B5EF4-FFF2-40B4-BE49-F238E27FC236}">
                <a16:creationId xmlns:a16="http://schemas.microsoft.com/office/drawing/2014/main" id="{1C1B385F-B015-C046-AB81-CAB5756E989D}"/>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20" name="Rectangle 19">
            <a:extLst>
              <a:ext uri="{FF2B5EF4-FFF2-40B4-BE49-F238E27FC236}">
                <a16:creationId xmlns:a16="http://schemas.microsoft.com/office/drawing/2014/main" id="{6FD8F335-6141-7D4F-9961-70BA4E0D2437}"/>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21" name="Rectangle 20">
            <a:extLst>
              <a:ext uri="{FF2B5EF4-FFF2-40B4-BE49-F238E27FC236}">
                <a16:creationId xmlns:a16="http://schemas.microsoft.com/office/drawing/2014/main" id="{AD723CCB-7072-104D-817F-738DA8530E13}"/>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Tree>
    <p:extLst>
      <p:ext uri="{BB962C8B-B14F-4D97-AF65-F5344CB8AC3E}">
        <p14:creationId xmlns:p14="http://schemas.microsoft.com/office/powerpoint/2010/main" val="4242596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2" descr="Download Image Red Cross - Wrong Clipart - Full Size PNG Image - PNGkit">
            <a:extLst>
              <a:ext uri="{FF2B5EF4-FFF2-40B4-BE49-F238E27FC236}">
                <a16:creationId xmlns:a16="http://schemas.microsoft.com/office/drawing/2014/main" id="{60AD2501-0C5E-BA47-8216-D30529D3AC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086" y="4109764"/>
            <a:ext cx="472228" cy="381110"/>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a:extLst>
              <a:ext uri="{FF2B5EF4-FFF2-40B4-BE49-F238E27FC236}">
                <a16:creationId xmlns:a16="http://schemas.microsoft.com/office/drawing/2014/main" id="{41D14CC2-B7B1-7141-A73E-05319B48C709}"/>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A14BCFA-B775-F047-BD13-3A563F96F8CA}"/>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862761-810B-F448-99D7-B4798EBC4BDC}"/>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75D487E-44CA-D24A-8E1C-87F2D84669A4}"/>
              </a:ext>
            </a:extLst>
          </p:cNvPr>
          <p:cNvSpPr/>
          <p:nvPr/>
        </p:nvSpPr>
        <p:spPr>
          <a:xfrm>
            <a:off x="7935979" y="5163287"/>
            <a:ext cx="527709" cy="369332"/>
          </a:xfrm>
          <a:prstGeom prst="rect">
            <a:avLst/>
          </a:prstGeom>
        </p:spPr>
        <p:txBody>
          <a:bodyPr wrap="none">
            <a:spAutoFit/>
          </a:bodyPr>
          <a:lstStyle/>
          <a:p>
            <a:r>
              <a:rPr lang="en-US" dirty="0"/>
              <a:t>SK1</a:t>
            </a:r>
          </a:p>
        </p:txBody>
      </p:sp>
      <p:sp>
        <p:nvSpPr>
          <p:cNvPr id="32" name="Rounded Rectangle 31">
            <a:extLst>
              <a:ext uri="{FF2B5EF4-FFF2-40B4-BE49-F238E27FC236}">
                <a16:creationId xmlns:a16="http://schemas.microsoft.com/office/drawing/2014/main" id="{847ADE57-A940-8D45-9084-003BF9D7EA48}"/>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33" name="Rectangle 32">
            <a:extLst>
              <a:ext uri="{FF2B5EF4-FFF2-40B4-BE49-F238E27FC236}">
                <a16:creationId xmlns:a16="http://schemas.microsoft.com/office/drawing/2014/main" id="{65676E70-7F34-6343-AF01-653D88EF452B}"/>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34" name="Rectangle 33">
            <a:extLst>
              <a:ext uri="{FF2B5EF4-FFF2-40B4-BE49-F238E27FC236}">
                <a16:creationId xmlns:a16="http://schemas.microsoft.com/office/drawing/2014/main" id="{CD00240C-BB43-814F-ABA4-4778D216A30A}"/>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Tree>
    <p:extLst>
      <p:ext uri="{BB962C8B-B14F-4D97-AF65-F5344CB8AC3E}">
        <p14:creationId xmlns:p14="http://schemas.microsoft.com/office/powerpoint/2010/main" val="2295543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4" name="TextBox 53">
            <a:extLst>
              <a:ext uri="{FF2B5EF4-FFF2-40B4-BE49-F238E27FC236}">
                <a16:creationId xmlns:a16="http://schemas.microsoft.com/office/drawing/2014/main" id="{50D23019-1EF3-2244-B329-A539AFE82DD3}"/>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3396766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3049393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cxnSp>
        <p:nvCxnSpPr>
          <p:cNvPr id="61" name="Straight Arrow Connector 60">
            <a:extLst>
              <a:ext uri="{FF2B5EF4-FFF2-40B4-BE49-F238E27FC236}">
                <a16:creationId xmlns:a16="http://schemas.microsoft.com/office/drawing/2014/main" id="{8E04230B-96CC-8A4F-9FB2-92E425326C2F}"/>
              </a:ext>
            </a:extLst>
          </p:cNvPr>
          <p:cNvCxnSpPr>
            <a:cxnSpLocks/>
            <a:endCxn id="58" idx="2"/>
          </p:cNvCxnSpPr>
          <p:nvPr/>
        </p:nvCxnSpPr>
        <p:spPr>
          <a:xfrm flipV="1">
            <a:off x="3560606" y="3240316"/>
            <a:ext cx="1226872" cy="2344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87B513F-FAE9-5A45-84C3-83F95719A12A}"/>
              </a:ext>
            </a:extLst>
          </p:cNvPr>
          <p:cNvSpPr/>
          <p:nvPr/>
        </p:nvSpPr>
        <p:spPr>
          <a:xfrm>
            <a:off x="3157412" y="3767270"/>
            <a:ext cx="2523995" cy="369332"/>
          </a:xfrm>
          <a:prstGeom prst="rect">
            <a:avLst/>
          </a:prstGeom>
        </p:spPr>
        <p:txBody>
          <a:bodyPr wrap="square">
            <a:spAutoFit/>
          </a:bodyPr>
          <a:lstStyle/>
          <a:p>
            <a:pPr algn="ctr"/>
            <a:r>
              <a:rPr lang="en-CA" dirty="0">
                <a:effectLst/>
                <a:latin typeface="Helvetica Neue" panose="02000503000000020004" pitchFamily="2" charset="0"/>
              </a:rPr>
              <a:t>TX: Register PK, </a:t>
            </a:r>
          </a:p>
        </p:txBody>
      </p:sp>
      <p:pic>
        <p:nvPicPr>
          <p:cNvPr id="63" name="Picture 62">
            <a:extLst>
              <a:ext uri="{FF2B5EF4-FFF2-40B4-BE49-F238E27FC236}">
                <a16:creationId xmlns:a16="http://schemas.microsoft.com/office/drawing/2014/main" id="{7A33F8AE-E2B5-0541-A306-3A7808BDB927}"/>
              </a:ext>
            </a:extLst>
          </p:cNvPr>
          <p:cNvPicPr>
            <a:picLocks noChangeAspect="1"/>
          </p:cNvPicPr>
          <p:nvPr/>
        </p:nvPicPr>
        <p:blipFill>
          <a:blip r:embed="rId6"/>
          <a:stretch>
            <a:fillRect/>
          </a:stretch>
        </p:blipFill>
        <p:spPr>
          <a:xfrm>
            <a:off x="5275196" y="3819035"/>
            <a:ext cx="317078" cy="317078"/>
          </a:xfrm>
          <a:prstGeom prst="rect">
            <a:avLst/>
          </a:prstGeom>
        </p:spPr>
      </p:pic>
      <p:sp>
        <p:nvSpPr>
          <p:cNvPr id="65" name="Rectangle 64">
            <a:extLst>
              <a:ext uri="{FF2B5EF4-FFF2-40B4-BE49-F238E27FC236}">
                <a16:creationId xmlns:a16="http://schemas.microsoft.com/office/drawing/2014/main" id="{512D8A49-9CC8-8544-9469-7D827EEFA589}"/>
              </a:ext>
            </a:extLst>
          </p:cNvPr>
          <p:cNvSpPr/>
          <p:nvPr/>
        </p:nvSpPr>
        <p:spPr>
          <a:xfrm>
            <a:off x="1513575" y="5817092"/>
            <a:ext cx="2663851" cy="923330"/>
          </a:xfrm>
          <a:prstGeom prst="rect">
            <a:avLst/>
          </a:prstGeom>
        </p:spPr>
        <p:txBody>
          <a:bodyPr wrap="square">
            <a:spAutoFit/>
          </a:bodyPr>
          <a:lstStyle/>
          <a:p>
            <a:pPr algn="ctr"/>
            <a:r>
              <a:rPr lang="en-CA" dirty="0">
                <a:solidFill>
                  <a:srgbClr val="4C4C4C"/>
                </a:solidFill>
                <a:latin typeface="Helvetica Neue" panose="02000503000000020004" pitchFamily="2" charset="0"/>
              </a:rPr>
              <a:t>Each peer registers to the group and locks some funds        </a:t>
            </a:r>
            <a:endParaRPr lang="en-CA" dirty="0">
              <a:solidFill>
                <a:srgbClr val="4C4C4C"/>
              </a:solidFill>
              <a:effectLst/>
              <a:latin typeface="Helvetica Neue" panose="02000503000000020004" pitchFamily="2" charset="0"/>
            </a:endParaRPr>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Tree>
    <p:extLst>
      <p:ext uri="{BB962C8B-B14F-4D97-AF65-F5344CB8AC3E}">
        <p14:creationId xmlns:p14="http://schemas.microsoft.com/office/powerpoint/2010/main" val="2884932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a:extLst>
              <a:ext uri="{FF2B5EF4-FFF2-40B4-BE49-F238E27FC236}">
                <a16:creationId xmlns:a16="http://schemas.microsoft.com/office/drawing/2014/main" id="{54FC6047-58AE-B74B-B73D-28CBA2BC832F}"/>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74CBF1-4777-F344-BA82-7D2C840B73BA}"/>
              </a:ext>
            </a:extLst>
          </p:cNvPr>
          <p:cNvSpPr/>
          <p:nvPr/>
        </p:nvSpPr>
        <p:spPr>
          <a:xfrm>
            <a:off x="1224945" y="5682138"/>
            <a:ext cx="1687947" cy="646331"/>
          </a:xfrm>
          <a:prstGeom prst="rect">
            <a:avLst/>
          </a:prstGeom>
        </p:spPr>
        <p:txBody>
          <a:bodyPr wrap="square">
            <a:spAutoFit/>
          </a:bodyPr>
          <a:lstStyle/>
          <a:p>
            <a:r>
              <a:rPr lang="en-US" dirty="0"/>
              <a:t>Membership Merkle tree </a:t>
            </a:r>
          </a:p>
        </p:txBody>
      </p:sp>
    </p:spTree>
    <p:extLst>
      <p:ext uri="{BB962C8B-B14F-4D97-AF65-F5344CB8AC3E}">
        <p14:creationId xmlns:p14="http://schemas.microsoft.com/office/powerpoint/2010/main" val="242765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normAutofit lnSpcReduction="10000"/>
          </a:bodyPr>
          <a:lstStyle/>
          <a:p>
            <a:r>
              <a:rPr lang="en-US" dirty="0"/>
              <a:t>A family of modular, privacy-preserving peer-to-peer (p2p) protocols </a:t>
            </a:r>
            <a:r>
              <a:rPr lang="en-CA" dirty="0"/>
              <a:t>for private, secure, censorship resistant communication</a:t>
            </a:r>
            <a:r>
              <a:rPr lang="en-US" dirty="0"/>
              <a:t> </a:t>
            </a:r>
          </a:p>
          <a:p>
            <a:r>
              <a:rPr lang="en-US" dirty="0"/>
              <a:t>Suitable for resource restricted devices e.g., mobile phones</a:t>
            </a:r>
          </a:p>
          <a:p>
            <a:r>
              <a:rPr lang="en-US" dirty="0"/>
              <a:t>WAKU2 protocols include:</a:t>
            </a:r>
          </a:p>
          <a:p>
            <a:pPr lvl="1"/>
            <a:r>
              <a:rPr lang="en-US" b="1" dirty="0">
                <a:solidFill>
                  <a:schemeClr val="accent6"/>
                </a:solidFill>
              </a:rPr>
              <a:t>WAKU2-RELAY: privacy-preserving transport</a:t>
            </a:r>
          </a:p>
          <a:p>
            <a:pPr lvl="1"/>
            <a:r>
              <a:rPr lang="en-US" dirty="0"/>
              <a:t>WAKU2-STORE: historical message storage</a:t>
            </a:r>
          </a:p>
          <a:p>
            <a:pPr lvl="1"/>
            <a:r>
              <a:rPr lang="en-US" dirty="0"/>
              <a:t>WAKU2-FILTER: light version of WAKU2-RELAY for bandwidth limited devices</a:t>
            </a:r>
          </a:p>
          <a:p>
            <a:pPr lvl="1"/>
            <a:r>
              <a:rPr lang="en-US" b="1" dirty="0">
                <a:solidFill>
                  <a:schemeClr val="accent6"/>
                </a:solidFill>
              </a:rPr>
              <a:t>WAKU2-RLN-RELAY: spam-protected version of WAKU2-RELAY</a:t>
            </a:r>
          </a:p>
          <a:p>
            <a:pPr lvl="1"/>
            <a:r>
              <a:rPr lang="en-US" dirty="0"/>
              <a:t>And many more …</a:t>
            </a:r>
          </a:p>
          <a:p>
            <a:r>
              <a:rPr lang="en-US" dirty="0"/>
              <a:t>For the full list of RFCs is available in </a:t>
            </a:r>
            <a:r>
              <a:rPr lang="en-US" dirty="0" err="1"/>
              <a:t>rfc.vac.dev</a:t>
            </a:r>
            <a:endParaRPr lang="en-US" dirty="0"/>
          </a:p>
          <a:p>
            <a:pPr lvl="1"/>
            <a:endParaRPr lang="en-US" dirty="0"/>
          </a:p>
        </p:txBody>
      </p:sp>
      <p:sp>
        <p:nvSpPr>
          <p:cNvPr id="5" name="Rectangle 4">
            <a:extLst>
              <a:ext uri="{FF2B5EF4-FFF2-40B4-BE49-F238E27FC236}">
                <a16:creationId xmlns:a16="http://schemas.microsoft.com/office/drawing/2014/main" id="{9262EA30-CC74-6347-B31E-DEFDA36F2241}"/>
              </a:ext>
            </a:extLst>
          </p:cNvPr>
          <p:cNvSpPr/>
          <p:nvPr/>
        </p:nvSpPr>
        <p:spPr>
          <a:xfrm>
            <a:off x="1070343" y="6031210"/>
            <a:ext cx="7223051" cy="369332"/>
          </a:xfrm>
          <a:prstGeom prst="rect">
            <a:avLst/>
          </a:prstGeom>
        </p:spPr>
        <p:txBody>
          <a:bodyPr wrap="square">
            <a:spAutoFit/>
          </a:bodyPr>
          <a:lstStyle/>
          <a:p>
            <a:r>
              <a:rPr lang="en-US" dirty="0"/>
              <a:t>[1] </a:t>
            </a:r>
            <a:r>
              <a:rPr lang="en-US" dirty="0">
                <a:hlinkClick r:id="rId3"/>
              </a:rPr>
              <a:t>https://rfc.vac.dev/spec/10/</a:t>
            </a:r>
            <a:endParaRPr lang="en-US" dirty="0"/>
          </a:p>
        </p:txBody>
      </p:sp>
    </p:spTree>
    <p:extLst>
      <p:ext uri="{BB962C8B-B14F-4D97-AF65-F5344CB8AC3E}">
        <p14:creationId xmlns:p14="http://schemas.microsoft.com/office/powerpoint/2010/main" val="324190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Broadcast Icons - Download Free Vector Icons | Noun Project">
            <a:extLst>
              <a:ext uri="{FF2B5EF4-FFF2-40B4-BE49-F238E27FC236}">
                <a16:creationId xmlns:a16="http://schemas.microsoft.com/office/drawing/2014/main" id="{7939259F-0D2F-754D-A14B-E797DA4B5C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1098" y="2778985"/>
            <a:ext cx="777301" cy="7773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A1825118-DAD6-1541-A7A2-0C181F3860EC}"/>
              </a:ext>
            </a:extLst>
          </p:cNvPr>
          <p:cNvCxnSpPr>
            <a:stCxn id="58" idx="2"/>
            <a:endCxn id="13" idx="3"/>
          </p:cNvCxnSpPr>
          <p:nvPr/>
        </p:nvCxnSpPr>
        <p:spPr>
          <a:xfrm flipH="1">
            <a:off x="2558905" y="3240316"/>
            <a:ext cx="2228573" cy="188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E964D05-EACA-1048-B2A9-1B64F8DDC2A4}"/>
              </a:ext>
            </a:extLst>
          </p:cNvPr>
          <p:cNvCxnSpPr>
            <a:cxnSpLocks/>
            <a:stCxn id="58" idx="2"/>
            <a:endCxn id="14" idx="0"/>
          </p:cNvCxnSpPr>
          <p:nvPr/>
        </p:nvCxnSpPr>
        <p:spPr>
          <a:xfrm flipH="1">
            <a:off x="3440522" y="3240316"/>
            <a:ext cx="1346956" cy="235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23D31ED-8CE2-3C4C-AC03-F2386FA9C7C6}"/>
              </a:ext>
            </a:extLst>
          </p:cNvPr>
          <p:cNvCxnSpPr>
            <a:cxnSpLocks/>
            <a:stCxn id="58" idx="2"/>
            <a:endCxn id="16" idx="0"/>
          </p:cNvCxnSpPr>
          <p:nvPr/>
        </p:nvCxnSpPr>
        <p:spPr>
          <a:xfrm>
            <a:off x="4787478" y="3240316"/>
            <a:ext cx="126853" cy="250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CA18AA1-679A-354C-BAB3-56D10471B203}"/>
              </a:ext>
            </a:extLst>
          </p:cNvPr>
          <p:cNvCxnSpPr>
            <a:cxnSpLocks/>
            <a:stCxn id="58" idx="2"/>
            <a:endCxn id="17" idx="0"/>
          </p:cNvCxnSpPr>
          <p:nvPr/>
        </p:nvCxnSpPr>
        <p:spPr>
          <a:xfrm flipH="1">
            <a:off x="3631202" y="3240316"/>
            <a:ext cx="1156276" cy="105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4853202-1D37-A04E-9F50-5C58B01A589F}"/>
              </a:ext>
            </a:extLst>
          </p:cNvPr>
          <p:cNvCxnSpPr>
            <a:cxnSpLocks/>
            <a:stCxn id="58" idx="2"/>
            <a:endCxn id="19" idx="1"/>
          </p:cNvCxnSpPr>
          <p:nvPr/>
        </p:nvCxnSpPr>
        <p:spPr>
          <a:xfrm>
            <a:off x="4787478" y="3240316"/>
            <a:ext cx="625752" cy="153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C6B3720-C2B7-C945-BD8E-3F96E609D929}"/>
              </a:ext>
            </a:extLst>
          </p:cNvPr>
          <p:cNvCxnSpPr>
            <a:cxnSpLocks/>
            <a:stCxn id="58" idx="2"/>
            <a:endCxn id="20" idx="1"/>
          </p:cNvCxnSpPr>
          <p:nvPr/>
        </p:nvCxnSpPr>
        <p:spPr>
          <a:xfrm>
            <a:off x="4787478" y="3240316"/>
            <a:ext cx="1191883" cy="109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0101011-DE76-AE44-9D08-5289C6CBB1D1}"/>
              </a:ext>
            </a:extLst>
          </p:cNvPr>
          <p:cNvCxnSpPr>
            <a:cxnSpLocks/>
            <a:stCxn id="58" idx="2"/>
            <a:endCxn id="25" idx="0"/>
          </p:cNvCxnSpPr>
          <p:nvPr/>
        </p:nvCxnSpPr>
        <p:spPr>
          <a:xfrm>
            <a:off x="4787478" y="3240316"/>
            <a:ext cx="2830631" cy="77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44FC0AB-94C8-4441-8294-DAA80A3302D3}"/>
              </a:ext>
            </a:extLst>
          </p:cNvPr>
          <p:cNvCxnSpPr>
            <a:cxnSpLocks/>
            <a:stCxn id="58" idx="2"/>
            <a:endCxn id="26" idx="0"/>
          </p:cNvCxnSpPr>
          <p:nvPr/>
        </p:nvCxnSpPr>
        <p:spPr>
          <a:xfrm>
            <a:off x="4787478" y="3240316"/>
            <a:ext cx="3986965" cy="1147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1E7FF1C-F6E7-6243-A290-EE1B764D9C28}"/>
              </a:ext>
            </a:extLst>
          </p:cNvPr>
          <p:cNvCxnSpPr>
            <a:cxnSpLocks/>
            <a:stCxn id="58" idx="2"/>
            <a:endCxn id="34" idx="0"/>
          </p:cNvCxnSpPr>
          <p:nvPr/>
        </p:nvCxnSpPr>
        <p:spPr>
          <a:xfrm>
            <a:off x="4787478" y="3240316"/>
            <a:ext cx="4508141" cy="1698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2E9B5C1-3C59-6546-A217-89881CC889B1}"/>
              </a:ext>
            </a:extLst>
          </p:cNvPr>
          <p:cNvCxnSpPr>
            <a:cxnSpLocks/>
            <a:stCxn id="58" idx="2"/>
            <a:endCxn id="24" idx="1"/>
          </p:cNvCxnSpPr>
          <p:nvPr/>
        </p:nvCxnSpPr>
        <p:spPr>
          <a:xfrm>
            <a:off x="4787478" y="3240316"/>
            <a:ext cx="2998726" cy="2197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6F6C6CF5-0414-DE4C-8806-C77C354C44F4}"/>
              </a:ext>
            </a:extLst>
          </p:cNvPr>
          <p:cNvCxnSpPr>
            <a:cxnSpLocks/>
            <a:stCxn id="58" idx="2"/>
            <a:endCxn id="22" idx="0"/>
          </p:cNvCxnSpPr>
          <p:nvPr/>
        </p:nvCxnSpPr>
        <p:spPr>
          <a:xfrm>
            <a:off x="4787478" y="3240316"/>
            <a:ext cx="2183657" cy="2788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480AB01-C392-9D49-A1FA-10BBD13E39D0}"/>
              </a:ext>
            </a:extLst>
          </p:cNvPr>
          <p:cNvCxnSpPr>
            <a:cxnSpLocks/>
            <a:stCxn id="58" idx="2"/>
            <a:endCxn id="18" idx="0"/>
          </p:cNvCxnSpPr>
          <p:nvPr/>
        </p:nvCxnSpPr>
        <p:spPr>
          <a:xfrm>
            <a:off x="4787478" y="3240316"/>
            <a:ext cx="728367" cy="223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1B5171F-680D-164B-9AF2-67B91DF90EAA}"/>
              </a:ext>
            </a:extLst>
          </p:cNvPr>
          <p:cNvCxnSpPr>
            <a:cxnSpLocks/>
            <a:stCxn id="58" idx="2"/>
            <a:endCxn id="15" idx="0"/>
          </p:cNvCxnSpPr>
          <p:nvPr/>
        </p:nvCxnSpPr>
        <p:spPr>
          <a:xfrm flipH="1">
            <a:off x="4405414" y="3240316"/>
            <a:ext cx="382064" cy="176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A06F968-1AF9-954A-8C49-F67BDFB0C5D4}"/>
              </a:ext>
            </a:extLst>
          </p:cNvPr>
          <p:cNvCxnSpPr>
            <a:cxnSpLocks/>
            <a:stCxn id="58" idx="2"/>
            <a:endCxn id="23" idx="0"/>
          </p:cNvCxnSpPr>
          <p:nvPr/>
        </p:nvCxnSpPr>
        <p:spPr>
          <a:xfrm>
            <a:off x="4787478" y="3240316"/>
            <a:ext cx="1605787" cy="224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A80F33A1-466D-E446-BBB9-601184B3DE61}"/>
              </a:ext>
            </a:extLst>
          </p:cNvPr>
          <p:cNvSpPr/>
          <p:nvPr/>
        </p:nvSpPr>
        <p:spPr>
          <a:xfrm>
            <a:off x="3528388" y="3422679"/>
            <a:ext cx="3442747" cy="361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 and Deletion Events</a:t>
            </a:r>
          </a:p>
        </p:txBody>
      </p:sp>
      <p:sp>
        <p:nvSpPr>
          <p:cNvPr id="85" name="Rounded Rectangular Callout 84">
            <a:extLst>
              <a:ext uri="{FF2B5EF4-FFF2-40B4-BE49-F238E27FC236}">
                <a16:creationId xmlns:a16="http://schemas.microsoft.com/office/drawing/2014/main" id="{78D2F371-D9F1-5C49-8FF5-D6B8A9B903CD}"/>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F31388A3-8E85-6B43-A456-03F4E0A99260}"/>
              </a:ext>
            </a:extLst>
          </p:cNvPr>
          <p:cNvSpPr/>
          <p:nvPr/>
        </p:nvSpPr>
        <p:spPr>
          <a:xfrm>
            <a:off x="1141417" y="5673984"/>
            <a:ext cx="1687947" cy="646331"/>
          </a:xfrm>
          <a:prstGeom prst="rect">
            <a:avLst/>
          </a:prstGeom>
        </p:spPr>
        <p:txBody>
          <a:bodyPr wrap="square">
            <a:spAutoFit/>
          </a:bodyPr>
          <a:lstStyle/>
          <a:p>
            <a:r>
              <a:rPr lang="en-US" dirty="0"/>
              <a:t>Peers update their local tree </a:t>
            </a:r>
          </a:p>
        </p:txBody>
      </p:sp>
    </p:spTree>
    <p:extLst>
      <p:ext uri="{BB962C8B-B14F-4D97-AF65-F5344CB8AC3E}">
        <p14:creationId xmlns:p14="http://schemas.microsoft.com/office/powerpoint/2010/main" val="2844871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spTree>
    <p:extLst>
      <p:ext uri="{BB962C8B-B14F-4D97-AF65-F5344CB8AC3E}">
        <p14:creationId xmlns:p14="http://schemas.microsoft.com/office/powerpoint/2010/main" val="1763929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pic>
        <p:nvPicPr>
          <p:cNvPr id="3082" name="Picture 10" descr="Stopwatch Timer Cohesity - others png download - 828*980 - Free Transparent Stopwatch  png Download. - Clip Art Library">
            <a:extLst>
              <a:ext uri="{FF2B5EF4-FFF2-40B4-BE49-F238E27FC236}">
                <a16:creationId xmlns:a16="http://schemas.microsoft.com/office/drawing/2014/main" id="{58B5A57F-FEBA-D342-8020-3C0B22325B92}"/>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FD0448FA-41C6-624C-B140-BDFF21FAC6E9}"/>
              </a:ext>
            </a:extLst>
          </p:cNvPr>
          <p:cNvSpPr/>
          <p:nvPr/>
        </p:nvSpPr>
        <p:spPr>
          <a:xfrm>
            <a:off x="789010" y="5429457"/>
            <a:ext cx="2136892" cy="923330"/>
          </a:xfrm>
          <a:prstGeom prst="rect">
            <a:avLst/>
          </a:prstGeom>
        </p:spPr>
        <p:txBody>
          <a:bodyPr wrap="square">
            <a:spAutoFit/>
          </a:bodyPr>
          <a:lstStyle/>
          <a:p>
            <a:pPr algn="ctr">
              <a:defRPr/>
            </a:pPr>
            <a:r>
              <a:rPr lang="en-US" dirty="0"/>
              <a:t>Each peer locally keeps track of the current epoch</a:t>
            </a:r>
          </a:p>
        </p:txBody>
      </p:sp>
      <p:pic>
        <p:nvPicPr>
          <p:cNvPr id="52" name="Picture 10" descr="Stopwatch Timer Cohesity - others png download - 828*980 - Free Transparent Stopwatch  png Download. - Clip Art Library">
            <a:extLst>
              <a:ext uri="{FF2B5EF4-FFF2-40B4-BE49-F238E27FC236}">
                <a16:creationId xmlns:a16="http://schemas.microsoft.com/office/drawing/2014/main" id="{E0884AF0-2F8E-1247-81C0-998370109B55}"/>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65331" y="393969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Stopwatch Timer Cohesity - others png download - 828*980 - Free Transparent Stopwatch  png Download. - Clip Art Library">
            <a:extLst>
              <a:ext uri="{FF2B5EF4-FFF2-40B4-BE49-F238E27FC236}">
                <a16:creationId xmlns:a16="http://schemas.microsoft.com/office/drawing/2014/main" id="{C12F0B55-EAD6-864B-A388-3EB6B69629D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96161" y="580518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Stopwatch Timer Cohesity - others png download - 828*980 - Free Transparent Stopwatch  png Download. - Clip Art Library">
            <a:extLst>
              <a:ext uri="{FF2B5EF4-FFF2-40B4-BE49-F238E27FC236}">
                <a16:creationId xmlns:a16="http://schemas.microsoft.com/office/drawing/2014/main" id="{4F1FBE2B-13A5-CE48-ABD0-73C00C996E27}"/>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32451" y="519778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Stopwatch Timer Cohesity - others png download - 828*980 - Free Transparent Stopwatch  png Download. - Clip Art Library">
            <a:extLst>
              <a:ext uri="{FF2B5EF4-FFF2-40B4-BE49-F238E27FC236}">
                <a16:creationId xmlns:a16="http://schemas.microsoft.com/office/drawing/2014/main" id="{0339EBA3-9E65-0644-BD5A-A8624D775F6E}"/>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01268" y="59002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Stopwatch Timer Cohesity - others png download - 828*980 - Free Transparent Stopwatch  png Download. - Clip Art Library">
            <a:extLst>
              <a:ext uri="{FF2B5EF4-FFF2-40B4-BE49-F238E27FC236}">
                <a16:creationId xmlns:a16="http://schemas.microsoft.com/office/drawing/2014/main" id="{BFFEB43C-86A3-964E-A76B-E8D44E68BAFD}"/>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8754" y="5672944"/>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Stopwatch Timer Cohesity - others png download - 828*980 - Free Transparent Stopwatch  png Download. - Clip Art Library">
            <a:extLst>
              <a:ext uri="{FF2B5EF4-FFF2-40B4-BE49-F238E27FC236}">
                <a16:creationId xmlns:a16="http://schemas.microsoft.com/office/drawing/2014/main" id="{E5305536-B199-744A-AF84-8BB0581DDAD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03085" y="45445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0" descr="Stopwatch Timer Cohesity - others png download - 828*980 - Free Transparent Stopwatch  png Download. - Clip Art Library">
            <a:extLst>
              <a:ext uri="{FF2B5EF4-FFF2-40B4-BE49-F238E27FC236}">
                <a16:creationId xmlns:a16="http://schemas.microsoft.com/office/drawing/2014/main" id="{41291B70-E1A5-8B49-A43D-372B4D20974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1885" y="421936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Stopwatch Timer Cohesity - others png download - 828*980 - Free Transparent Stopwatch  png Download. - Clip Art Library">
            <a:extLst>
              <a:ext uri="{FF2B5EF4-FFF2-40B4-BE49-F238E27FC236}">
                <a16:creationId xmlns:a16="http://schemas.microsoft.com/office/drawing/2014/main" id="{5CD3B28B-6641-E14A-80E1-6ECF411653AF}"/>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77250" y="475914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Stopwatch Timer Cohesity - others png download - 828*980 - Free Transparent Stopwatch  png Download. - Clip Art Library">
            <a:extLst>
              <a:ext uri="{FF2B5EF4-FFF2-40B4-BE49-F238E27FC236}">
                <a16:creationId xmlns:a16="http://schemas.microsoft.com/office/drawing/2014/main" id="{2C91D4BB-F0B7-B345-8418-44E7D253C150}"/>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63653" y="570603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0" descr="Stopwatch Timer Cohesity - others png download - 828*980 - Free Transparent Stopwatch  png Download. - Clip Art Library">
            <a:extLst>
              <a:ext uri="{FF2B5EF4-FFF2-40B4-BE49-F238E27FC236}">
                <a16:creationId xmlns:a16="http://schemas.microsoft.com/office/drawing/2014/main" id="{6ABD3E1B-A989-3E44-BBF5-E8DCF9282A89}"/>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98804" y="5891369"/>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0" descr="Stopwatch Timer Cohesity - others png download - 828*980 - Free Transparent Stopwatch  png Download. - Clip Art Library">
            <a:extLst>
              <a:ext uri="{FF2B5EF4-FFF2-40B4-BE49-F238E27FC236}">
                <a16:creationId xmlns:a16="http://schemas.microsoft.com/office/drawing/2014/main" id="{2BE30680-B0BC-DC48-8EB5-67E773469D76}"/>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61710" y="53317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0" descr="Stopwatch Timer Cohesity - others png download - 828*980 - Free Transparent Stopwatch  png Download. - Clip Art Library">
            <a:extLst>
              <a:ext uri="{FF2B5EF4-FFF2-40B4-BE49-F238E27FC236}">
                <a16:creationId xmlns:a16="http://schemas.microsoft.com/office/drawing/2014/main" id="{E70C7CF4-F1E6-804B-932B-BD1B60F4638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60190" y="47877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0" descr="Stopwatch Timer Cohesity - others png download - 828*980 - Free Transparent Stopwatch  png Download. - Clip Art Library">
            <a:extLst>
              <a:ext uri="{FF2B5EF4-FFF2-40B4-BE49-F238E27FC236}">
                <a16:creationId xmlns:a16="http://schemas.microsoft.com/office/drawing/2014/main" id="{C0807701-F7B2-4140-8E01-49BCB85157B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04849" y="4397978"/>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0" descr="Stopwatch Timer Cohesity - others png download - 828*980 - Free Transparent Stopwatch  png Download. - Clip Art Library">
            <a:extLst>
              <a:ext uri="{FF2B5EF4-FFF2-40B4-BE49-F238E27FC236}">
                <a16:creationId xmlns:a16="http://schemas.microsoft.com/office/drawing/2014/main" id="{177A0082-395A-5F40-8133-29928F7F2F6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05665" y="4079392"/>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117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Publishing</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7" name="Picture 2" descr="Front And Back Of Envelope Clipart - White Envelope Icon Png - 2400x1545  PNG Download - PNGkit">
            <a:extLst>
              <a:ext uri="{FF2B5EF4-FFF2-40B4-BE49-F238E27FC236}">
                <a16:creationId xmlns:a16="http://schemas.microsoft.com/office/drawing/2014/main" id="{5B198F37-EA13-394B-BC99-55B96919B32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36198" y="4686103"/>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9CDEB5F5-B202-D547-93C9-C3C5A715EF7C}"/>
              </a:ext>
            </a:extLst>
          </p:cNvPr>
          <p:cNvSpPr/>
          <p:nvPr/>
        </p:nvSpPr>
        <p:spPr>
          <a:xfrm>
            <a:off x="1011584" y="4314965"/>
            <a:ext cx="2324675" cy="369332"/>
          </a:xfrm>
          <a:prstGeom prst="rect">
            <a:avLst/>
          </a:prstGeom>
        </p:spPr>
        <p:txBody>
          <a:bodyPr wrap="none">
            <a:spAutoFit/>
          </a:bodyPr>
          <a:lstStyle/>
          <a:p>
            <a:r>
              <a:rPr lang="en-US" dirty="0"/>
              <a:t>M, Epoch, IN, [SK]_1, P</a:t>
            </a:r>
          </a:p>
        </p:txBody>
      </p:sp>
      <p:pic>
        <p:nvPicPr>
          <p:cNvPr id="58" name="Picture 10" descr="Stopwatch Timer Cohesity - others png download - 828*980 - Free Transparent Stopwatch  png Download. - Clip Art Library">
            <a:extLst>
              <a:ext uri="{FF2B5EF4-FFF2-40B4-BE49-F238E27FC236}">
                <a16:creationId xmlns:a16="http://schemas.microsoft.com/office/drawing/2014/main" id="{1DD12E12-5F0C-8446-BB60-F07E30202B1F}"/>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76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57" name="Picture 10" descr="Stopwatch Timer Cohesity - others png download - 828*980 - Free Transparent Stopwatch  png Download. - Clip Art Library">
            <a:extLst>
              <a:ext uri="{FF2B5EF4-FFF2-40B4-BE49-F238E27FC236}">
                <a16:creationId xmlns:a16="http://schemas.microsoft.com/office/drawing/2014/main" id="{679E7242-C064-1844-B61E-1418170850A4}"/>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7459" y="4358861"/>
            <a:ext cx="313063" cy="37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167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47" name="Picture 46">
            <a:extLst>
              <a:ext uri="{FF2B5EF4-FFF2-40B4-BE49-F238E27FC236}">
                <a16:creationId xmlns:a16="http://schemas.microsoft.com/office/drawing/2014/main" id="{9FB29027-E4DC-7241-8FC4-D085F11F832F}"/>
              </a:ext>
            </a:extLst>
          </p:cNvPr>
          <p:cNvPicPr>
            <a:picLocks noChangeAspect="1"/>
          </p:cNvPicPr>
          <p:nvPr/>
        </p:nvPicPr>
        <p:blipFill>
          <a:blip r:embed="rId5"/>
          <a:stretch>
            <a:fillRect/>
          </a:stretch>
        </p:blipFill>
        <p:spPr>
          <a:xfrm>
            <a:off x="3643565" y="3555960"/>
            <a:ext cx="320851" cy="284488"/>
          </a:xfrm>
          <a:prstGeom prst="rect">
            <a:avLst/>
          </a:prstGeom>
        </p:spPr>
      </p:pic>
      <p:pic>
        <p:nvPicPr>
          <p:cNvPr id="50" name="Picture 49">
            <a:extLst>
              <a:ext uri="{FF2B5EF4-FFF2-40B4-BE49-F238E27FC236}">
                <a16:creationId xmlns:a16="http://schemas.microsoft.com/office/drawing/2014/main" id="{D0B2F982-E415-FF40-96FA-3F5C14B97C8F}"/>
              </a:ext>
            </a:extLst>
          </p:cNvPr>
          <p:cNvPicPr>
            <a:picLocks noChangeAspect="1"/>
          </p:cNvPicPr>
          <p:nvPr/>
        </p:nvPicPr>
        <p:blipFill>
          <a:blip r:embed="rId5"/>
          <a:stretch>
            <a:fillRect/>
          </a:stretch>
        </p:blipFill>
        <p:spPr>
          <a:xfrm>
            <a:off x="5028631" y="3510590"/>
            <a:ext cx="320851" cy="284488"/>
          </a:xfrm>
          <a:prstGeom prst="rect">
            <a:avLst/>
          </a:prstGeom>
        </p:spPr>
      </p:pic>
      <p:grpSp>
        <p:nvGrpSpPr>
          <p:cNvPr id="53" name="Group 52">
            <a:extLst>
              <a:ext uri="{FF2B5EF4-FFF2-40B4-BE49-F238E27FC236}">
                <a16:creationId xmlns:a16="http://schemas.microsoft.com/office/drawing/2014/main" id="{7263366A-985F-8745-ABA7-17E9635B727E}"/>
              </a:ext>
            </a:extLst>
          </p:cNvPr>
          <p:cNvGrpSpPr/>
          <p:nvPr/>
        </p:nvGrpSpPr>
        <p:grpSpPr>
          <a:xfrm>
            <a:off x="5288253" y="2876064"/>
            <a:ext cx="1447366" cy="658991"/>
            <a:chOff x="4879517" y="2966774"/>
            <a:chExt cx="1447366" cy="658991"/>
          </a:xfrm>
        </p:grpSpPr>
        <p:sp>
          <p:nvSpPr>
            <p:cNvPr id="4" name="Rounded Rectangular Callout 3">
              <a:extLst>
                <a:ext uri="{FF2B5EF4-FFF2-40B4-BE49-F238E27FC236}">
                  <a16:creationId xmlns:a16="http://schemas.microsoft.com/office/drawing/2014/main" id="{FBF9F687-766A-1B42-AC48-E54F7E5CF05B}"/>
                </a:ext>
              </a:extLst>
            </p:cNvPr>
            <p:cNvSpPr/>
            <p:nvPr/>
          </p:nvSpPr>
          <p:spPr>
            <a:xfrm>
              <a:off x="4879517" y="2995601"/>
              <a:ext cx="1447366" cy="630164"/>
            </a:xfrm>
            <a:prstGeom prst="wedgeRoundRectCallout">
              <a:avLst>
                <a:gd name="adj1" fmla="val -56433"/>
                <a:gd name="adj2" fmla="val 91291"/>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TextBox 51">
              <a:extLst>
                <a:ext uri="{FF2B5EF4-FFF2-40B4-BE49-F238E27FC236}">
                  <a16:creationId xmlns:a16="http://schemas.microsoft.com/office/drawing/2014/main" id="{91F32226-3323-AA42-BCCE-5C7D3074666B}"/>
                </a:ext>
              </a:extLst>
            </p:cNvPr>
            <p:cNvSpPr txBox="1"/>
            <p:nvPr/>
          </p:nvSpPr>
          <p:spPr>
            <a:xfrm>
              <a:off x="4888420" y="2966774"/>
              <a:ext cx="1296970" cy="646331"/>
            </a:xfrm>
            <a:prstGeom prst="rect">
              <a:avLst/>
            </a:prstGeom>
            <a:noFill/>
          </p:spPr>
          <p:txBody>
            <a:bodyPr wrap="square" rtlCol="0">
              <a:spAutoFit/>
            </a:bodyPr>
            <a:lstStyle/>
            <a:p>
              <a:pPr algn="ctr"/>
              <a:r>
                <a:rPr lang="en-US" dirty="0"/>
                <a:t>RLN Proof Verification</a:t>
              </a:r>
            </a:p>
          </p:txBody>
        </p:sp>
      </p:grpSp>
      <p:sp>
        <p:nvSpPr>
          <p:cNvPr id="57" name="Rounded Rectangular Callout 56">
            <a:extLst>
              <a:ext uri="{FF2B5EF4-FFF2-40B4-BE49-F238E27FC236}">
                <a16:creationId xmlns:a16="http://schemas.microsoft.com/office/drawing/2014/main" id="{00EA4E54-FA9C-6848-A296-A747E9FED9D4}"/>
              </a:ext>
            </a:extLst>
          </p:cNvPr>
          <p:cNvSpPr/>
          <p:nvPr/>
        </p:nvSpPr>
        <p:spPr>
          <a:xfrm>
            <a:off x="3393409" y="1648292"/>
            <a:ext cx="1821612" cy="737451"/>
          </a:xfrm>
          <a:prstGeom prst="wedgeRoundRectCallout">
            <a:avLst>
              <a:gd name="adj1" fmla="val -5150"/>
              <a:gd name="adj2" fmla="val 226217"/>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TextBox 57">
            <a:extLst>
              <a:ext uri="{FF2B5EF4-FFF2-40B4-BE49-F238E27FC236}">
                <a16:creationId xmlns:a16="http://schemas.microsoft.com/office/drawing/2014/main" id="{2A71A18A-6BFF-FF4E-8868-C31A42BFE333}"/>
              </a:ext>
            </a:extLst>
          </p:cNvPr>
          <p:cNvSpPr txBox="1"/>
          <p:nvPr/>
        </p:nvSpPr>
        <p:spPr>
          <a:xfrm>
            <a:off x="1706527" y="2611922"/>
            <a:ext cx="1848295" cy="646331"/>
          </a:xfrm>
          <a:prstGeom prst="rect">
            <a:avLst/>
          </a:prstGeom>
          <a:noFill/>
        </p:spPr>
        <p:txBody>
          <a:bodyPr wrap="square" rtlCol="0">
            <a:spAutoFit/>
          </a:bodyPr>
          <a:lstStyle/>
          <a:p>
            <a:pPr algn="ctr"/>
            <a:r>
              <a:rPr lang="en-US" dirty="0"/>
              <a:t>Check against the local epoch</a:t>
            </a:r>
          </a:p>
        </p:txBody>
      </p:sp>
      <p:sp>
        <p:nvSpPr>
          <p:cNvPr id="59" name="Rounded Rectangular Callout 58">
            <a:extLst>
              <a:ext uri="{FF2B5EF4-FFF2-40B4-BE49-F238E27FC236}">
                <a16:creationId xmlns:a16="http://schemas.microsoft.com/office/drawing/2014/main" id="{9AC474BD-3D2D-4E49-BAFC-789CB79608F8}"/>
              </a:ext>
            </a:extLst>
          </p:cNvPr>
          <p:cNvSpPr/>
          <p:nvPr/>
        </p:nvSpPr>
        <p:spPr>
          <a:xfrm>
            <a:off x="1706527" y="2569940"/>
            <a:ext cx="1821612" cy="737451"/>
          </a:xfrm>
          <a:prstGeom prst="wedgeRoundRectCallout">
            <a:avLst>
              <a:gd name="adj1" fmla="val 54609"/>
              <a:gd name="adj2" fmla="val 125840"/>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63CCF46F-FB5F-0D42-951C-88481A5E670D}"/>
              </a:ext>
            </a:extLst>
          </p:cNvPr>
          <p:cNvSpPr txBox="1"/>
          <p:nvPr/>
        </p:nvSpPr>
        <p:spPr>
          <a:xfrm>
            <a:off x="3411961" y="1690740"/>
            <a:ext cx="1848295" cy="646331"/>
          </a:xfrm>
          <a:prstGeom prst="rect">
            <a:avLst/>
          </a:prstGeom>
          <a:noFill/>
        </p:spPr>
        <p:txBody>
          <a:bodyPr wrap="square" rtlCol="0">
            <a:spAutoFit/>
          </a:bodyPr>
          <a:lstStyle/>
          <a:p>
            <a:pPr algn="ctr"/>
            <a:r>
              <a:rPr lang="en-US" dirty="0"/>
              <a:t>Check for double signaling</a:t>
            </a:r>
          </a:p>
        </p:txBody>
      </p:sp>
      <p:pic>
        <p:nvPicPr>
          <p:cNvPr id="61" name="Picture 60">
            <a:extLst>
              <a:ext uri="{FF2B5EF4-FFF2-40B4-BE49-F238E27FC236}">
                <a16:creationId xmlns:a16="http://schemas.microsoft.com/office/drawing/2014/main" id="{19A3EF38-3623-2349-8AF0-A81FF386519E}"/>
              </a:ext>
            </a:extLst>
          </p:cNvPr>
          <p:cNvPicPr>
            <a:picLocks noChangeAspect="1"/>
          </p:cNvPicPr>
          <p:nvPr/>
        </p:nvPicPr>
        <p:blipFill>
          <a:blip r:embed="rId5"/>
          <a:stretch>
            <a:fillRect/>
          </a:stretch>
        </p:blipFill>
        <p:spPr>
          <a:xfrm>
            <a:off x="4096643" y="3546329"/>
            <a:ext cx="320851" cy="284488"/>
          </a:xfrm>
          <a:prstGeom prst="rect">
            <a:avLst/>
          </a:prstGeom>
        </p:spPr>
      </p:pic>
    </p:spTree>
    <p:extLst>
      <p:ext uri="{BB962C8B-B14F-4D97-AF65-F5344CB8AC3E}">
        <p14:creationId xmlns:p14="http://schemas.microsoft.com/office/powerpoint/2010/main" val="1543183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62" name="Picture 2" descr="Front And Back Of Envelope Clipart - White Envelope Icon Png - 2400x1545  PNG Download - PNGkit">
            <a:extLst>
              <a:ext uri="{FF2B5EF4-FFF2-40B4-BE49-F238E27FC236}">
                <a16:creationId xmlns:a16="http://schemas.microsoft.com/office/drawing/2014/main" id="{6AEB8A5A-19EC-FB40-AA79-9E05F11C2BD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6179" y="4375836"/>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68E0F764-A0A9-1041-A2B6-D65261F2306F}"/>
              </a:ext>
            </a:extLst>
          </p:cNvPr>
          <p:cNvPicPr>
            <a:picLocks noChangeAspect="1"/>
          </p:cNvPicPr>
          <p:nvPr/>
        </p:nvPicPr>
        <p:blipFill>
          <a:blip r:embed="rId5"/>
          <a:stretch>
            <a:fillRect/>
          </a:stretch>
        </p:blipFill>
        <p:spPr>
          <a:xfrm>
            <a:off x="5325984" y="4335592"/>
            <a:ext cx="320851" cy="284488"/>
          </a:xfrm>
          <a:prstGeom prst="rect">
            <a:avLst/>
          </a:prstGeom>
        </p:spPr>
      </p:pic>
      <p:pic>
        <p:nvPicPr>
          <p:cNvPr id="64" name="Picture 2" descr="Front And Back Of Envelope Clipart - White Envelope Icon Png - 2400x1545  PNG Download - PNGkit">
            <a:extLst>
              <a:ext uri="{FF2B5EF4-FFF2-40B4-BE49-F238E27FC236}">
                <a16:creationId xmlns:a16="http://schemas.microsoft.com/office/drawing/2014/main" id="{5D826B0A-E4D3-2E48-8486-53978864362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63206" y="4742024"/>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C27DED84-DAA9-F941-95CF-F287AC02E96D}"/>
              </a:ext>
            </a:extLst>
          </p:cNvPr>
          <p:cNvPicPr>
            <a:picLocks noChangeAspect="1"/>
          </p:cNvPicPr>
          <p:nvPr/>
        </p:nvPicPr>
        <p:blipFill>
          <a:blip r:embed="rId5"/>
          <a:stretch>
            <a:fillRect/>
          </a:stretch>
        </p:blipFill>
        <p:spPr>
          <a:xfrm>
            <a:off x="4513011" y="4701780"/>
            <a:ext cx="320851" cy="284488"/>
          </a:xfrm>
          <a:prstGeom prst="rect">
            <a:avLst/>
          </a:prstGeom>
        </p:spPr>
      </p:pic>
      <p:pic>
        <p:nvPicPr>
          <p:cNvPr id="66" name="Picture 4" descr="Database Icon | Small &amp;amp; Flat Iconset | paomedia">
            <a:extLst>
              <a:ext uri="{FF2B5EF4-FFF2-40B4-BE49-F238E27FC236}">
                <a16:creationId xmlns:a16="http://schemas.microsoft.com/office/drawing/2014/main" id="{402E1181-B718-2442-A68D-35613A778B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Straight Arrow Connector 66">
            <a:extLst>
              <a:ext uri="{FF2B5EF4-FFF2-40B4-BE49-F238E27FC236}">
                <a16:creationId xmlns:a16="http://schemas.microsoft.com/office/drawing/2014/main" id="{8E44F208-642C-E44A-833D-E9F7C626CBA4}"/>
              </a:ext>
            </a:extLst>
          </p:cNvPr>
          <p:cNvCxnSpPr>
            <a:cxnSpLocks/>
            <a:endCxn id="66" idx="0"/>
          </p:cNvCxnSpPr>
          <p:nvPr/>
        </p:nvCxnSpPr>
        <p:spPr>
          <a:xfrm flipH="1">
            <a:off x="3280950" y="4112355"/>
            <a:ext cx="169572" cy="22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69497ECD-21CF-C846-8FD8-FF055FEB6DFC}"/>
              </a:ext>
            </a:extLst>
          </p:cNvPr>
          <p:cNvSpPr/>
          <p:nvPr/>
        </p:nvSpPr>
        <p:spPr>
          <a:xfrm>
            <a:off x="3347784" y="3702607"/>
            <a:ext cx="1639872" cy="35169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14513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8" y="3725152"/>
            <a:ext cx="2578015" cy="369332"/>
          </a:xfrm>
          <a:prstGeom prst="rect">
            <a:avLst/>
          </a:prstGeom>
        </p:spPr>
        <p:txBody>
          <a:bodyPr wrap="squar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Tree>
    <p:extLst>
      <p:ext uri="{BB962C8B-B14F-4D97-AF65-F5344CB8AC3E}">
        <p14:creationId xmlns:p14="http://schemas.microsoft.com/office/powerpoint/2010/main" val="591812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9" y="3725152"/>
            <a:ext cx="2382383" cy="369332"/>
          </a:xfrm>
          <a:prstGeom prst="rect">
            <a:avLst/>
          </a:prstGeom>
        </p:spPr>
        <p:txBody>
          <a:bodyPr wrap="non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
        <p:nvSpPr>
          <p:cNvPr id="50" name="Rounded Rectangle 49">
            <a:extLst>
              <a:ext uri="{FF2B5EF4-FFF2-40B4-BE49-F238E27FC236}">
                <a16:creationId xmlns:a16="http://schemas.microsoft.com/office/drawing/2014/main" id="{9319AC07-7B5F-1C49-9FD3-6546CC82A115}"/>
              </a:ext>
            </a:extLst>
          </p:cNvPr>
          <p:cNvSpPr/>
          <p:nvPr/>
        </p:nvSpPr>
        <p:spPr>
          <a:xfrm>
            <a:off x="3919249" y="2481249"/>
            <a:ext cx="1226654" cy="10735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(2,N)-Construct</a:t>
            </a:r>
          </a:p>
        </p:txBody>
      </p:sp>
      <p:cxnSp>
        <p:nvCxnSpPr>
          <p:cNvPr id="52" name="Elbow Connector 51">
            <a:extLst>
              <a:ext uri="{FF2B5EF4-FFF2-40B4-BE49-F238E27FC236}">
                <a16:creationId xmlns:a16="http://schemas.microsoft.com/office/drawing/2014/main" id="{A578D42F-0E89-A642-A976-3362ECFE1D10}"/>
              </a:ext>
            </a:extLst>
          </p:cNvPr>
          <p:cNvCxnSpPr>
            <a:cxnSpLocks/>
          </p:cNvCxnSpPr>
          <p:nvPr/>
        </p:nvCxnSpPr>
        <p:spPr>
          <a:xfrm flipV="1">
            <a:off x="2330305" y="2874760"/>
            <a:ext cx="1588944" cy="1500449"/>
          </a:xfrm>
          <a:prstGeom prst="bentConnector3">
            <a:avLst>
              <a:gd name="adj1" fmla="val 45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4A65A477-997D-9144-B8A9-A8A13E8C468F}"/>
              </a:ext>
            </a:extLst>
          </p:cNvPr>
          <p:cNvCxnSpPr>
            <a:cxnSpLocks/>
          </p:cNvCxnSpPr>
          <p:nvPr/>
        </p:nvCxnSpPr>
        <p:spPr>
          <a:xfrm rot="16200000" flipV="1">
            <a:off x="3744457" y="3277889"/>
            <a:ext cx="785250" cy="435665"/>
          </a:xfrm>
          <a:prstGeom prst="bentConnector4">
            <a:avLst>
              <a:gd name="adj1" fmla="val 23944"/>
              <a:gd name="adj2" fmla="val 209397"/>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9F3FB88-801B-2D40-BD55-0DE823288352}"/>
              </a:ext>
            </a:extLst>
          </p:cNvPr>
          <p:cNvSpPr/>
          <p:nvPr/>
        </p:nvSpPr>
        <p:spPr>
          <a:xfrm>
            <a:off x="3122519" y="2531530"/>
            <a:ext cx="784189" cy="369332"/>
          </a:xfrm>
          <a:prstGeom prst="rect">
            <a:avLst/>
          </a:prstGeom>
        </p:spPr>
        <p:txBody>
          <a:bodyPr wrap="none">
            <a:spAutoFit/>
          </a:bodyPr>
          <a:lstStyle/>
          <a:p>
            <a:r>
              <a:rPr lang="en-CA" dirty="0"/>
              <a:t>[SK]_2</a:t>
            </a:r>
          </a:p>
        </p:txBody>
      </p:sp>
      <p:sp>
        <p:nvSpPr>
          <p:cNvPr id="56" name="Rectangle 55">
            <a:extLst>
              <a:ext uri="{FF2B5EF4-FFF2-40B4-BE49-F238E27FC236}">
                <a16:creationId xmlns:a16="http://schemas.microsoft.com/office/drawing/2014/main" id="{120AF30D-53F6-4C4B-A908-07DDB3D17EED}"/>
              </a:ext>
            </a:extLst>
          </p:cNvPr>
          <p:cNvSpPr/>
          <p:nvPr/>
        </p:nvSpPr>
        <p:spPr>
          <a:xfrm>
            <a:off x="3147601" y="3042613"/>
            <a:ext cx="784189" cy="369332"/>
          </a:xfrm>
          <a:prstGeom prst="rect">
            <a:avLst/>
          </a:prstGeom>
        </p:spPr>
        <p:txBody>
          <a:bodyPr wrap="none">
            <a:spAutoFit/>
          </a:bodyPr>
          <a:lstStyle/>
          <a:p>
            <a:r>
              <a:rPr lang="en-CA" dirty="0"/>
              <a:t>[SK]_1</a:t>
            </a:r>
          </a:p>
        </p:txBody>
      </p:sp>
      <p:sp>
        <p:nvSpPr>
          <p:cNvPr id="58" name="TextBox 57">
            <a:extLst>
              <a:ext uri="{FF2B5EF4-FFF2-40B4-BE49-F238E27FC236}">
                <a16:creationId xmlns:a16="http://schemas.microsoft.com/office/drawing/2014/main" id="{8A785319-09F2-F94E-B840-6122CC6EC16B}"/>
              </a:ext>
            </a:extLst>
          </p:cNvPr>
          <p:cNvSpPr txBox="1"/>
          <p:nvPr/>
        </p:nvSpPr>
        <p:spPr>
          <a:xfrm>
            <a:off x="5163795" y="2682232"/>
            <a:ext cx="1595309" cy="369332"/>
          </a:xfrm>
          <a:prstGeom prst="rect">
            <a:avLst/>
          </a:prstGeom>
          <a:noFill/>
        </p:spPr>
        <p:txBody>
          <a:bodyPr wrap="none" rtlCol="0">
            <a:spAutoFit/>
          </a:bodyPr>
          <a:lstStyle/>
          <a:p>
            <a:r>
              <a:rPr lang="en-US" dirty="0"/>
              <a:t>SK of spammer</a:t>
            </a:r>
          </a:p>
        </p:txBody>
      </p:sp>
      <p:cxnSp>
        <p:nvCxnSpPr>
          <p:cNvPr id="59" name="Straight Arrow Connector 58">
            <a:extLst>
              <a:ext uri="{FF2B5EF4-FFF2-40B4-BE49-F238E27FC236}">
                <a16:creationId xmlns:a16="http://schemas.microsoft.com/office/drawing/2014/main" id="{3652859E-CF53-0A4D-9109-B4263702D23E}"/>
              </a:ext>
            </a:extLst>
          </p:cNvPr>
          <p:cNvCxnSpPr/>
          <p:nvPr/>
        </p:nvCxnSpPr>
        <p:spPr>
          <a:xfrm>
            <a:off x="5163795" y="3017723"/>
            <a:ext cx="439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7770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D3B1BD4-B4C3-CE4F-9C44-82B7A84679FD}"/>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73" name="Picture 72">
            <a:extLst>
              <a:ext uri="{FF2B5EF4-FFF2-40B4-BE49-F238E27FC236}">
                <a16:creationId xmlns:a16="http://schemas.microsoft.com/office/drawing/2014/main" id="{D2C5E7F1-2654-CF40-B2D0-FAFFF6BC7466}"/>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74" name="Picture 73">
            <a:extLst>
              <a:ext uri="{FF2B5EF4-FFF2-40B4-BE49-F238E27FC236}">
                <a16:creationId xmlns:a16="http://schemas.microsoft.com/office/drawing/2014/main" id="{3942125A-277E-9945-9295-6C04840FE5E4}"/>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75" name="Picture 74">
            <a:extLst>
              <a:ext uri="{FF2B5EF4-FFF2-40B4-BE49-F238E27FC236}">
                <a16:creationId xmlns:a16="http://schemas.microsoft.com/office/drawing/2014/main" id="{FB376934-9721-FC44-8623-8E93A2A5FD3E}"/>
              </a:ext>
            </a:extLst>
          </p:cNvPr>
          <p:cNvPicPr>
            <a:picLocks noChangeAspect="1"/>
          </p:cNvPicPr>
          <p:nvPr/>
        </p:nvPicPr>
        <p:blipFill>
          <a:blip r:embed="rId6"/>
          <a:stretch>
            <a:fillRect/>
          </a:stretch>
        </p:blipFill>
        <p:spPr>
          <a:xfrm>
            <a:off x="6975143" y="3020077"/>
            <a:ext cx="317078" cy="317078"/>
          </a:xfrm>
          <a:prstGeom prst="rect">
            <a:avLst/>
          </a:prstGeom>
        </p:spPr>
      </p:pic>
      <p:sp>
        <p:nvSpPr>
          <p:cNvPr id="76" name="Rectangle 75">
            <a:extLst>
              <a:ext uri="{FF2B5EF4-FFF2-40B4-BE49-F238E27FC236}">
                <a16:creationId xmlns:a16="http://schemas.microsoft.com/office/drawing/2014/main" id="{F971DC2F-2FE4-F248-B22E-6C41F140D652}"/>
              </a:ext>
            </a:extLst>
          </p:cNvPr>
          <p:cNvSpPr/>
          <p:nvPr/>
        </p:nvSpPr>
        <p:spPr>
          <a:xfrm>
            <a:off x="6645088" y="2962140"/>
            <a:ext cx="396262" cy="369332"/>
          </a:xfrm>
          <a:prstGeom prst="rect">
            <a:avLst/>
          </a:prstGeom>
        </p:spPr>
        <p:txBody>
          <a:bodyPr wrap="none">
            <a:spAutoFit/>
          </a:bodyPr>
          <a:lstStyle/>
          <a:p>
            <a:r>
              <a:rPr lang="en-US" dirty="0"/>
              <a:t> …</a:t>
            </a:r>
          </a:p>
        </p:txBody>
      </p:sp>
      <p:pic>
        <p:nvPicPr>
          <p:cNvPr id="77" name="Picture 76">
            <a:extLst>
              <a:ext uri="{FF2B5EF4-FFF2-40B4-BE49-F238E27FC236}">
                <a16:creationId xmlns:a16="http://schemas.microsoft.com/office/drawing/2014/main" id="{31FC3618-B503-6542-BDF2-6F076EBC1779}"/>
              </a:ext>
            </a:extLst>
          </p:cNvPr>
          <p:cNvPicPr>
            <a:picLocks noChangeAspect="1"/>
          </p:cNvPicPr>
          <p:nvPr/>
        </p:nvPicPr>
        <p:blipFill>
          <a:blip r:embed="rId6"/>
          <a:stretch>
            <a:fillRect/>
          </a:stretch>
        </p:blipFill>
        <p:spPr>
          <a:xfrm>
            <a:off x="6499940" y="3011719"/>
            <a:ext cx="317078" cy="317078"/>
          </a:xfrm>
          <a:prstGeom prst="rect">
            <a:avLst/>
          </a:prstGeom>
        </p:spPr>
      </p:pic>
    </p:spTree>
    <p:extLst>
      <p:ext uri="{BB962C8B-B14F-4D97-AF65-F5344CB8AC3E}">
        <p14:creationId xmlns:p14="http://schemas.microsoft.com/office/powerpoint/2010/main" val="2314146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r>
              <a:rPr lang="en-US" dirty="0"/>
              <a:t>Anonymous and Privacy-Preserving</a:t>
            </a:r>
          </a:p>
          <a:p>
            <a:endParaRPr lang="en-US" dirty="0"/>
          </a:p>
        </p:txBody>
      </p:sp>
      <p:sp>
        <p:nvSpPr>
          <p:cNvPr id="4" name="Rectangle 3">
            <a:extLst>
              <a:ext uri="{FF2B5EF4-FFF2-40B4-BE49-F238E27FC236}">
                <a16:creationId xmlns:a16="http://schemas.microsoft.com/office/drawing/2014/main" id="{8BD4F03D-7235-3C4A-B89D-E4B2E99E0EF8}"/>
              </a:ext>
            </a:extLst>
          </p:cNvPr>
          <p:cNvSpPr/>
          <p:nvPr/>
        </p:nvSpPr>
        <p:spPr>
          <a:xfrm>
            <a:off x="1070343" y="6031210"/>
            <a:ext cx="7223051" cy="646331"/>
          </a:xfrm>
          <a:prstGeom prst="rect">
            <a:avLst/>
          </a:prstGeom>
        </p:spPr>
        <p:txBody>
          <a:bodyPr wrap="square">
            <a:spAutoFit/>
          </a:bodyPr>
          <a:lstStyle/>
          <a:p>
            <a:r>
              <a:rPr lang="en-US" dirty="0"/>
              <a:t>[1] </a:t>
            </a:r>
            <a:r>
              <a:rPr lang="en-US" dirty="0">
                <a:hlinkClick r:id="rId3"/>
              </a:rPr>
              <a:t>https://rfc.vac.dev/spec/11/</a:t>
            </a:r>
            <a:endParaRPr lang="en-US" dirty="0"/>
          </a:p>
          <a:p>
            <a:r>
              <a:rPr lang="en-US" dirty="0"/>
              <a:t>[2] </a:t>
            </a:r>
            <a:r>
              <a:rPr lang="en-US" dirty="0">
                <a:hlinkClick r:id="rId4"/>
              </a:rPr>
              <a:t>https://github.com/libp2p/specs/tree/master/pubsub/gossipsub</a:t>
            </a:r>
            <a:endParaRPr lang="en-US" dirty="0"/>
          </a:p>
        </p:txBody>
      </p:sp>
    </p:spTree>
    <p:extLst>
      <p:ext uri="{BB962C8B-B14F-4D97-AF65-F5344CB8AC3E}">
        <p14:creationId xmlns:p14="http://schemas.microsoft.com/office/powerpoint/2010/main" val="1173167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5" name="Picture 64">
            <a:extLst>
              <a:ext uri="{FF2B5EF4-FFF2-40B4-BE49-F238E27FC236}">
                <a16:creationId xmlns:a16="http://schemas.microsoft.com/office/drawing/2014/main" id="{DD4A5487-E5BB-5042-8C1D-857F63354803}"/>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66" name="Picture 65">
            <a:extLst>
              <a:ext uri="{FF2B5EF4-FFF2-40B4-BE49-F238E27FC236}">
                <a16:creationId xmlns:a16="http://schemas.microsoft.com/office/drawing/2014/main" id="{935526BB-5897-8443-8116-C32B07CCCA6B}"/>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67" name="Picture 66">
            <a:extLst>
              <a:ext uri="{FF2B5EF4-FFF2-40B4-BE49-F238E27FC236}">
                <a16:creationId xmlns:a16="http://schemas.microsoft.com/office/drawing/2014/main" id="{15806FFD-C66A-1F46-820C-45669BBAED2C}"/>
              </a:ext>
            </a:extLst>
          </p:cNvPr>
          <p:cNvPicPr>
            <a:picLocks noChangeAspect="1"/>
          </p:cNvPicPr>
          <p:nvPr/>
        </p:nvPicPr>
        <p:blipFill>
          <a:blip r:embed="rId6"/>
          <a:stretch>
            <a:fillRect/>
          </a:stretch>
        </p:blipFill>
        <p:spPr>
          <a:xfrm>
            <a:off x="6975143" y="3020077"/>
            <a:ext cx="317078" cy="317078"/>
          </a:xfrm>
          <a:prstGeom prst="rect">
            <a:avLst/>
          </a:prstGeom>
        </p:spPr>
      </p:pic>
      <p:sp>
        <p:nvSpPr>
          <p:cNvPr id="68" name="Rectangle 67">
            <a:extLst>
              <a:ext uri="{FF2B5EF4-FFF2-40B4-BE49-F238E27FC236}">
                <a16:creationId xmlns:a16="http://schemas.microsoft.com/office/drawing/2014/main" id="{8F9BBEFF-78CF-DC4A-9D18-7B393A91D139}"/>
              </a:ext>
            </a:extLst>
          </p:cNvPr>
          <p:cNvSpPr/>
          <p:nvPr/>
        </p:nvSpPr>
        <p:spPr>
          <a:xfrm>
            <a:off x="6645088" y="2962140"/>
            <a:ext cx="396262" cy="369332"/>
          </a:xfrm>
          <a:prstGeom prst="rect">
            <a:avLst/>
          </a:prstGeom>
        </p:spPr>
        <p:txBody>
          <a:bodyPr wrap="none">
            <a:spAutoFit/>
          </a:bodyPr>
          <a:lstStyle/>
          <a:p>
            <a:r>
              <a:rPr lang="en-US" dirty="0"/>
              <a:t> …</a:t>
            </a:r>
          </a:p>
        </p:txBody>
      </p:sp>
      <p:pic>
        <p:nvPicPr>
          <p:cNvPr id="56" name="Picture 55">
            <a:extLst>
              <a:ext uri="{FF2B5EF4-FFF2-40B4-BE49-F238E27FC236}">
                <a16:creationId xmlns:a16="http://schemas.microsoft.com/office/drawing/2014/main" id="{7B5FA423-1FE6-3A4F-AC12-0AD721ECD89A}"/>
              </a:ext>
            </a:extLst>
          </p:cNvPr>
          <p:cNvPicPr>
            <a:picLocks noChangeAspect="1"/>
          </p:cNvPicPr>
          <p:nvPr/>
        </p:nvPicPr>
        <p:blipFill>
          <a:blip r:embed="rId6"/>
          <a:stretch>
            <a:fillRect/>
          </a:stretch>
        </p:blipFill>
        <p:spPr>
          <a:xfrm>
            <a:off x="4373017" y="3495379"/>
            <a:ext cx="317078" cy="317078"/>
          </a:xfrm>
          <a:prstGeom prst="rect">
            <a:avLst/>
          </a:prstGeom>
        </p:spPr>
      </p:pic>
      <p:cxnSp>
        <p:nvCxnSpPr>
          <p:cNvPr id="4" name="Straight Arrow Connector 3">
            <a:extLst>
              <a:ext uri="{FF2B5EF4-FFF2-40B4-BE49-F238E27FC236}">
                <a16:creationId xmlns:a16="http://schemas.microsoft.com/office/drawing/2014/main" id="{167ECADE-539C-A240-94CE-CE3C9958AF18}"/>
              </a:ext>
            </a:extLst>
          </p:cNvPr>
          <p:cNvCxnSpPr/>
          <p:nvPr/>
        </p:nvCxnSpPr>
        <p:spPr>
          <a:xfrm flipH="1">
            <a:off x="4050920" y="3211789"/>
            <a:ext cx="541200" cy="580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Download Money Face Emoji | Emoji Island">
            <a:extLst>
              <a:ext uri="{FF2B5EF4-FFF2-40B4-BE49-F238E27FC236}">
                <a16:creationId xmlns:a16="http://schemas.microsoft.com/office/drawing/2014/main" id="{A4911401-C4CF-4B4B-896D-17144260EC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9373" y="4229391"/>
            <a:ext cx="486586" cy="486586"/>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73B5E491-6F02-DB4B-BCF4-AD8E47EEDC42}"/>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Tree>
    <p:extLst>
      <p:ext uri="{BB962C8B-B14F-4D97-AF65-F5344CB8AC3E}">
        <p14:creationId xmlns:p14="http://schemas.microsoft.com/office/powerpoint/2010/main" val="3780013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56BD-4D9E-5948-B470-1E3113F4C93D}"/>
              </a:ext>
            </a:extLst>
          </p:cNvPr>
          <p:cNvSpPr>
            <a:spLocks noGrp="1"/>
          </p:cNvSpPr>
          <p:nvPr>
            <p:ph type="title"/>
          </p:nvPr>
        </p:nvSpPr>
        <p:spPr/>
        <p:txBody>
          <a:bodyPr/>
          <a:lstStyle/>
          <a:p>
            <a:r>
              <a:rPr lang="en-US" dirty="0">
                <a:solidFill>
                  <a:schemeClr val="tx1">
                    <a:lumMod val="85000"/>
                    <a:lumOff val="15000"/>
                  </a:schemeClr>
                </a:solidFill>
              </a:rPr>
              <a:t>Future work</a:t>
            </a:r>
            <a:endParaRPr lang="en-US" dirty="0"/>
          </a:p>
        </p:txBody>
      </p:sp>
      <p:sp>
        <p:nvSpPr>
          <p:cNvPr id="4" name="Content Placeholder 2">
            <a:extLst>
              <a:ext uri="{FF2B5EF4-FFF2-40B4-BE49-F238E27FC236}">
                <a16:creationId xmlns:a16="http://schemas.microsoft.com/office/drawing/2014/main" id="{972122E9-24DB-DA40-A724-10378FCD5A17}"/>
              </a:ext>
            </a:extLst>
          </p:cNvPr>
          <p:cNvSpPr txBox="1">
            <a:spLocks/>
          </p:cNvSpPr>
          <p:nvPr/>
        </p:nvSpPr>
        <p:spPr>
          <a:xfrm>
            <a:off x="3610438" y="1909250"/>
            <a:ext cx="8276026" cy="33200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800" dirty="0"/>
              <a:t>Benchmarking</a:t>
            </a:r>
          </a:p>
          <a:p>
            <a:r>
              <a:rPr lang="en-CA" sz="1800" dirty="0"/>
              <a:t>Storage-efficient Merkle tree storage</a:t>
            </a:r>
          </a:p>
          <a:p>
            <a:pPr lvl="1"/>
            <a:r>
              <a:rPr lang="en-CA" sz="1400" dirty="0">
                <a:solidFill>
                  <a:schemeClr val="tx1">
                    <a:lumMod val="85000"/>
                    <a:lumOff val="15000"/>
                  </a:schemeClr>
                </a:solidFill>
              </a:rPr>
              <a:t>P2p network of full-nodes and light-nodes</a:t>
            </a:r>
          </a:p>
          <a:p>
            <a:pPr lvl="1"/>
            <a:r>
              <a:rPr lang="en-CA" sz="1400" dirty="0"/>
              <a:t>Partial view of Merkle tree</a:t>
            </a:r>
          </a:p>
          <a:p>
            <a:r>
              <a:rPr lang="en-US" sz="1800" dirty="0"/>
              <a:t>Real-time removal of spammers using off-chain/p2p solutions</a:t>
            </a:r>
            <a:endParaRPr lang="en-CA" sz="1800" dirty="0"/>
          </a:p>
          <a:p>
            <a:r>
              <a:rPr lang="en-CA" sz="1800" dirty="0">
                <a:solidFill>
                  <a:schemeClr val="tx1">
                    <a:lumMod val="85000"/>
                    <a:lumOff val="15000"/>
                  </a:schemeClr>
                </a:solidFill>
              </a:rPr>
              <a:t>Cost-effective way of member insertion and deletion using layer 2 solutions</a:t>
            </a:r>
          </a:p>
        </p:txBody>
      </p:sp>
      <p:pic>
        <p:nvPicPr>
          <p:cNvPr id="5" name="Picture 2" descr="Download Road | High Way PNG Image for Free">
            <a:extLst>
              <a:ext uri="{FF2B5EF4-FFF2-40B4-BE49-F238E27FC236}">
                <a16:creationId xmlns:a16="http://schemas.microsoft.com/office/drawing/2014/main" id="{E6F958C9-A56A-A849-BDC7-84FB78692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5371"/>
            <a:ext cx="4147497" cy="417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04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43E6-AC5A-AA47-BD88-FBB6052E26C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12976E8-D734-B54A-9164-23675D417F51}"/>
              </a:ext>
            </a:extLst>
          </p:cNvPr>
          <p:cNvSpPr>
            <a:spLocks noGrp="1"/>
          </p:cNvSpPr>
          <p:nvPr>
            <p:ph idx="1"/>
          </p:nvPr>
        </p:nvSpPr>
        <p:spPr/>
        <p:txBody>
          <a:bodyPr>
            <a:normAutofit fontScale="77500" lnSpcReduction="20000"/>
          </a:bodyPr>
          <a:lstStyle/>
          <a:p>
            <a:r>
              <a:rPr lang="en-US" dirty="0"/>
              <a:t>Waku-</a:t>
            </a:r>
            <a:r>
              <a:rPr lang="en-US" dirty="0" err="1"/>
              <a:t>rln</a:t>
            </a:r>
            <a:r>
              <a:rPr lang="en-US" dirty="0"/>
              <a:t>-relay specs: </a:t>
            </a:r>
            <a:r>
              <a:rPr lang="en-US" dirty="0">
                <a:hlinkClick r:id="rId3"/>
              </a:rPr>
              <a:t>https://rfc.vac.dev/spec/17/</a:t>
            </a:r>
            <a:endParaRPr lang="en-US" dirty="0"/>
          </a:p>
          <a:p>
            <a:r>
              <a:rPr lang="en-US" dirty="0"/>
              <a:t>Waku-</a:t>
            </a:r>
            <a:r>
              <a:rPr lang="en-US" dirty="0" err="1"/>
              <a:t>rln</a:t>
            </a:r>
            <a:r>
              <a:rPr lang="en-US" dirty="0"/>
              <a:t>-relay paper:  </a:t>
            </a:r>
            <a:r>
              <a:rPr lang="en-US" dirty="0">
                <a:hlinkClick r:id="rId4"/>
              </a:rPr>
              <a:t>https://github.com/vacp2p/research/blob/master/rln-research/Waku_RLN_Relay.pdf</a:t>
            </a:r>
            <a:endParaRPr lang="en-US" dirty="0"/>
          </a:p>
          <a:p>
            <a:r>
              <a:rPr lang="en-US" dirty="0"/>
              <a:t>Vac post on Waku-</a:t>
            </a:r>
            <a:r>
              <a:rPr lang="en-US" dirty="0" err="1"/>
              <a:t>rln</a:t>
            </a:r>
            <a:r>
              <a:rPr lang="en-US" dirty="0"/>
              <a:t>-relay: </a:t>
            </a:r>
            <a:r>
              <a:rPr lang="en-US" dirty="0">
                <a:hlinkClick r:id="rId5"/>
              </a:rPr>
              <a:t>https://vac.dev/rln-relay</a:t>
            </a:r>
            <a:endParaRPr lang="en-US" dirty="0"/>
          </a:p>
          <a:p>
            <a:r>
              <a:rPr lang="en-US" dirty="0" err="1"/>
              <a:t>Nim</a:t>
            </a:r>
            <a:r>
              <a:rPr lang="en-US" dirty="0"/>
              <a:t>-Waku implementation: </a:t>
            </a:r>
            <a:r>
              <a:rPr lang="en-US" dirty="0">
                <a:hlinkClick r:id="rId6"/>
              </a:rPr>
              <a:t>https://github.com/status-im/nim-waku</a:t>
            </a:r>
            <a:endParaRPr lang="en-US" dirty="0"/>
          </a:p>
          <a:p>
            <a:r>
              <a:rPr lang="en-US" dirty="0" err="1"/>
              <a:t>js</a:t>
            </a:r>
            <a:r>
              <a:rPr lang="en-US" dirty="0"/>
              <a:t>-Waku implementation: </a:t>
            </a:r>
            <a:r>
              <a:rPr lang="en-US" dirty="0">
                <a:hlinkClick r:id="rId7"/>
              </a:rPr>
              <a:t>https://github.com/status-im/js-waku</a:t>
            </a:r>
            <a:endParaRPr lang="en-US" dirty="0"/>
          </a:p>
          <a:p>
            <a:r>
              <a:rPr lang="en-US" dirty="0"/>
              <a:t>RLN Ethereum research post: </a:t>
            </a:r>
            <a:r>
              <a:rPr lang="en-US" dirty="0">
                <a:hlinkClick r:id="rId8"/>
              </a:rPr>
              <a:t>https://ethresear.ch/t/semaphore-rln-rate-limiting-nullifier-for-spam-prevention-in-anonymous-p2p-setting/5009</a:t>
            </a:r>
            <a:endParaRPr lang="en-US" dirty="0"/>
          </a:p>
          <a:p>
            <a:r>
              <a:rPr lang="en-US" dirty="0"/>
              <a:t>RLN medium post: </a:t>
            </a:r>
            <a:r>
              <a:rPr lang="en-US" dirty="0">
                <a:hlinkClick r:id="rId9"/>
              </a:rPr>
              <a:t>https://medium.com/privacy-scaling-explorations/rate-limiting-nullifier-a-spam-protection-mechanism-for-anonymous-environments-bbe4006a57d</a:t>
            </a:r>
            <a:endParaRPr lang="en-US" dirty="0"/>
          </a:p>
          <a:p>
            <a:r>
              <a:rPr lang="en-US" dirty="0"/>
              <a:t>RLN circuits: </a:t>
            </a:r>
            <a:r>
              <a:rPr lang="en-US" dirty="0">
                <a:hlinkClick r:id="rId10"/>
              </a:rPr>
              <a:t>https://github.com/appliedzkp/rln</a:t>
            </a:r>
            <a:endParaRPr lang="en-US" dirty="0"/>
          </a:p>
          <a:p>
            <a:r>
              <a:rPr lang="en-US" dirty="0"/>
              <a:t>RLN circuits spec: </a:t>
            </a:r>
            <a:r>
              <a:rPr lang="en-US" dirty="0">
                <a:hlinkClick r:id="rId11"/>
              </a:rPr>
              <a:t>https://hackmd.io/7GR5Vi28Rz2EpEmLK0E0Aw</a:t>
            </a:r>
            <a:endParaRPr lang="en-US" dirty="0"/>
          </a:p>
          <a:p>
            <a:r>
              <a:rPr lang="en-US" dirty="0"/>
              <a:t>RLN in Rust: </a:t>
            </a:r>
            <a:r>
              <a:rPr lang="en-US" dirty="0">
                <a:hlinkClick r:id="rId12"/>
              </a:rPr>
              <a:t>https://github.com/kilic/rln</a:t>
            </a:r>
            <a:endParaRPr lang="en-US" dirty="0"/>
          </a:p>
        </p:txBody>
      </p:sp>
    </p:spTree>
    <p:extLst>
      <p:ext uri="{BB962C8B-B14F-4D97-AF65-F5344CB8AC3E}">
        <p14:creationId xmlns:p14="http://schemas.microsoft.com/office/powerpoint/2010/main" val="2158288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47AFE51-AC3C-1A41-BAC4-41B379050C7F}"/>
              </a:ext>
            </a:extLst>
          </p:cNvPr>
          <p:cNvSpPr>
            <a:spLocks noGrp="1"/>
          </p:cNvSpPr>
          <p:nvPr>
            <p:ph idx="4294967295"/>
          </p:nvPr>
        </p:nvSpPr>
        <p:spPr>
          <a:xfrm>
            <a:off x="3280072" y="2233649"/>
            <a:ext cx="4358825" cy="1462978"/>
          </a:xfrm>
        </p:spPr>
        <p:txBody>
          <a:bodyPr vert="horz" lIns="91440" tIns="45720" rIns="91440" bIns="45720" rtlCol="0">
            <a:normAutofit/>
          </a:bodyPr>
          <a:lstStyle/>
          <a:p>
            <a:pPr marL="0" indent="0" algn="ctr">
              <a:buNone/>
            </a:pP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05817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p:txBody>
          <a:bodyPr/>
          <a:lstStyle/>
          <a:p>
            <a:r>
              <a:rPr lang="en-US" dirty="0"/>
              <a:t>Asymptotic Performance</a:t>
            </a:r>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p:txBody>
          <a:bodyPr>
            <a:normAutofit fontScale="55000" lnSpcReduction="20000"/>
          </a:bodyPr>
          <a:lstStyle/>
          <a:p>
            <a:r>
              <a:rPr lang="en-US" dirty="0"/>
              <a:t>The following table summarizes the result of our analysis for Method A. The gas consumption results are borrowed from https://</a:t>
            </a:r>
            <a:r>
              <a:rPr lang="en-US" dirty="0" err="1"/>
              <a:t>hackmd.io</a:t>
            </a:r>
            <a:r>
              <a:rPr lang="en-US" dirty="0"/>
              <a:t>/JoxnlDq3RT6WhtA-KBxtYg?both#A-Pubkey-map.</a:t>
            </a:r>
          </a:p>
          <a:p>
            <a:r>
              <a:rPr lang="en-US" dirty="0"/>
              <a:t>Parameters in the table should be interpreted as below:</a:t>
            </a:r>
          </a:p>
          <a:p>
            <a:r>
              <a:rPr lang="en-US" dirty="0"/>
              <a:t>- `d` is the tree depth</a:t>
            </a:r>
          </a:p>
          <a:p>
            <a:r>
              <a:rPr lang="en-US" dirty="0"/>
              <a:t>- `H` is the size of the hash output</a:t>
            </a:r>
          </a:p>
          <a:p>
            <a:r>
              <a:rPr lang="en-US" dirty="0"/>
              <a:t>- `N` is the number of Merkle tree leaves which is `2^d`</a:t>
            </a:r>
          </a:p>
          <a:p>
            <a:r>
              <a:rPr lang="en-US" dirty="0"/>
              <a:t>- The gas consumption is for `d=32`</a:t>
            </a:r>
          </a:p>
          <a:p>
            <a:r>
              <a:rPr lang="en-US" dirty="0"/>
              <a:t>- A Batch consists of `B=128` keys. &lt;!-- TODO: recalculate these for d=20. --&gt;</a:t>
            </a:r>
          </a:p>
          <a:p>
            <a:r>
              <a:rPr lang="en-US" dirty="0"/>
              <a:t>  </a:t>
            </a:r>
          </a:p>
          <a:p>
            <a:r>
              <a:rPr lang="en-US" dirty="0"/>
              <a:t>| Method     | Gas cost for registration         | Gas cost for deletion | Storage per user | User computation per update| Bandwidth cost per update| Security | Supported operations| Bootstrapping computation cost| Bootstrapping Bandwidth|</a:t>
            </a:r>
          </a:p>
          <a:p>
            <a:r>
              <a:rPr lang="en-US" dirty="0"/>
              <a:t>| :-------------- | :------------------------ | :------------ | :------------------ |:-------------- | :------------------------ | :------------ | :------------------ | :------------ | :------------------ |</a:t>
            </a:r>
          </a:p>
          <a:p>
            <a:r>
              <a:rPr lang="en-US" dirty="0"/>
              <a:t>| A: </a:t>
            </a:r>
            <a:r>
              <a:rPr lang="en-US" dirty="0" err="1"/>
              <a:t>Offchain</a:t>
            </a:r>
            <a:r>
              <a:rPr lang="en-US" dirty="0"/>
              <a:t> root  | Batch: 20k, Single: 40k | Batch: 20k, Single: 40k | _full tree:_ `d`=32 274 GB, `d`=20  67 MB &lt;</a:t>
            </a:r>
            <a:r>
              <a:rPr lang="en-US" dirty="0" err="1"/>
              <a:t>br</a:t>
            </a:r>
            <a:r>
              <a:rPr lang="en-US" dirty="0"/>
              <a:t> /&gt;&lt;</a:t>
            </a:r>
            <a:r>
              <a:rPr lang="en-US" dirty="0" err="1"/>
              <a:t>br</a:t>
            </a:r>
            <a:r>
              <a:rPr lang="en-US" dirty="0"/>
              <a:t> /&gt;_partial tree_: `d`=32  2.048 KB, `d`=20  0.128 KB | O(log(`d`)) to </a:t>
            </a:r>
            <a:r>
              <a:rPr lang="en-US" dirty="0" err="1"/>
              <a:t>recalc</a:t>
            </a:r>
            <a:r>
              <a:rPr lang="en-US" dirty="0"/>
              <a:t> root and auth path  | `H` |  None | Insertion and Deletion | `N` hashing | O(`N`)|</a:t>
            </a:r>
          </a:p>
        </p:txBody>
      </p:sp>
    </p:spTree>
    <p:extLst>
      <p:ext uri="{BB962C8B-B14F-4D97-AF65-F5344CB8AC3E}">
        <p14:creationId xmlns:p14="http://schemas.microsoft.com/office/powerpoint/2010/main" val="1341064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B86FB-C3C7-0148-A9BF-BB925E990EBC}"/>
              </a:ext>
            </a:extLst>
          </p:cNvPr>
          <p:cNvSpPr>
            <a:spLocks noGrp="1"/>
          </p:cNvSpPr>
          <p:nvPr>
            <p:ph type="title"/>
          </p:nvPr>
        </p:nvSpPr>
        <p:spPr/>
        <p:txBody>
          <a:bodyPr/>
          <a:lstStyle/>
          <a:p>
            <a:r>
              <a:rPr lang="en-US" dirty="0"/>
              <a:t>Asymptotic Performance</a:t>
            </a:r>
          </a:p>
        </p:txBody>
      </p:sp>
      <p:grpSp>
        <p:nvGrpSpPr>
          <p:cNvPr id="7" name="Group 6">
            <a:extLst>
              <a:ext uri="{FF2B5EF4-FFF2-40B4-BE49-F238E27FC236}">
                <a16:creationId xmlns:a16="http://schemas.microsoft.com/office/drawing/2014/main" id="{03CE75AC-3160-9D42-84BA-90D0D3A6C2E7}"/>
              </a:ext>
            </a:extLst>
          </p:cNvPr>
          <p:cNvGrpSpPr/>
          <p:nvPr/>
        </p:nvGrpSpPr>
        <p:grpSpPr>
          <a:xfrm>
            <a:off x="546644" y="1425575"/>
            <a:ext cx="8711475" cy="5236483"/>
            <a:chOff x="546644" y="1425575"/>
            <a:chExt cx="8711475" cy="5236483"/>
          </a:xfrm>
        </p:grpSpPr>
        <p:pic>
          <p:nvPicPr>
            <p:cNvPr id="4" name="Picture 3" descr="Table&#10;&#10;Description automatically generated">
              <a:extLst>
                <a:ext uri="{FF2B5EF4-FFF2-40B4-BE49-F238E27FC236}">
                  <a16:creationId xmlns:a16="http://schemas.microsoft.com/office/drawing/2014/main" id="{F8608B16-73B9-564B-B923-98118DE80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644" y="1425575"/>
              <a:ext cx="7023100" cy="5067300"/>
            </a:xfrm>
            <a:prstGeom prst="rect">
              <a:avLst/>
            </a:prstGeom>
          </p:spPr>
        </p:pic>
        <p:pic>
          <p:nvPicPr>
            <p:cNvPr id="6" name="Picture 5" descr="Table&#10;&#10;Description automatically generated">
              <a:extLst>
                <a:ext uri="{FF2B5EF4-FFF2-40B4-BE49-F238E27FC236}">
                  <a16:creationId xmlns:a16="http://schemas.microsoft.com/office/drawing/2014/main" id="{BA35E973-5CC9-1F48-9057-3D0EF1BEFC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8419" y="2090058"/>
              <a:ext cx="2679700" cy="4572000"/>
            </a:xfrm>
            <a:prstGeom prst="rect">
              <a:avLst/>
            </a:prstGeom>
          </p:spPr>
        </p:pic>
      </p:grpSp>
    </p:spTree>
    <p:extLst>
      <p:ext uri="{BB962C8B-B14F-4D97-AF65-F5344CB8AC3E}">
        <p14:creationId xmlns:p14="http://schemas.microsoft.com/office/powerpoint/2010/main" val="936268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A569-8871-F545-8839-FDE25EB79C95}"/>
              </a:ext>
            </a:extLst>
          </p:cNvPr>
          <p:cNvSpPr>
            <a:spLocks noGrp="1"/>
          </p:cNvSpPr>
          <p:nvPr>
            <p:ph type="title"/>
          </p:nvPr>
        </p:nvSpPr>
        <p:spPr/>
        <p:txBody>
          <a:bodyPr/>
          <a:lstStyle/>
          <a:p>
            <a:r>
              <a:rPr lang="en-US" dirty="0"/>
              <a:t>Implementation Details</a:t>
            </a:r>
          </a:p>
        </p:txBody>
      </p:sp>
      <p:sp>
        <p:nvSpPr>
          <p:cNvPr id="3" name="Content Placeholder 2">
            <a:extLst>
              <a:ext uri="{FF2B5EF4-FFF2-40B4-BE49-F238E27FC236}">
                <a16:creationId xmlns:a16="http://schemas.microsoft.com/office/drawing/2014/main" id="{A84E30EA-8402-794C-A5C9-E0DD844FCBB7}"/>
              </a:ext>
            </a:extLst>
          </p:cNvPr>
          <p:cNvSpPr>
            <a:spLocks noGrp="1"/>
          </p:cNvSpPr>
          <p:nvPr>
            <p:ph idx="1"/>
          </p:nvPr>
        </p:nvSpPr>
        <p:spPr/>
        <p:txBody>
          <a:bodyPr/>
          <a:lstStyle/>
          <a:p>
            <a:r>
              <a:rPr lang="en-US" dirty="0" err="1"/>
              <a:t>zkSNARKs</a:t>
            </a:r>
            <a:r>
              <a:rPr lang="en-US" dirty="0"/>
              <a:t> Groth16</a:t>
            </a:r>
          </a:p>
          <a:p>
            <a:r>
              <a:rPr lang="en-US" dirty="0"/>
              <a:t>RLN circuit: RLN Rust lib</a:t>
            </a:r>
          </a:p>
          <a:p>
            <a:r>
              <a:rPr lang="en-US" dirty="0"/>
              <a:t>Key generation: powers of tau MPC + MPC for circuit dependent parameters</a:t>
            </a:r>
          </a:p>
        </p:txBody>
      </p:sp>
    </p:spTree>
    <p:extLst>
      <p:ext uri="{BB962C8B-B14F-4D97-AF65-F5344CB8AC3E}">
        <p14:creationId xmlns:p14="http://schemas.microsoft.com/office/powerpoint/2010/main" val="86441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grpSp>
        <p:nvGrpSpPr>
          <p:cNvPr id="173" name="Group 172">
            <a:extLst>
              <a:ext uri="{FF2B5EF4-FFF2-40B4-BE49-F238E27FC236}">
                <a16:creationId xmlns:a16="http://schemas.microsoft.com/office/drawing/2014/main" id="{1955BF38-3827-2646-8EF1-E0D551CDD240}"/>
              </a:ext>
            </a:extLst>
          </p:cNvPr>
          <p:cNvGrpSpPr/>
          <p:nvPr/>
        </p:nvGrpSpPr>
        <p:grpSpPr>
          <a:xfrm>
            <a:off x="2330305" y="4013767"/>
            <a:ext cx="7079614" cy="2231204"/>
            <a:chOff x="2330305" y="4013767"/>
            <a:chExt cx="7079614" cy="2231204"/>
          </a:xfrm>
        </p:grpSpPr>
        <p:pic>
          <p:nvPicPr>
            <p:cNvPr id="174" name="Picture 173">
              <a:extLst>
                <a:ext uri="{FF2B5EF4-FFF2-40B4-BE49-F238E27FC236}">
                  <a16:creationId xmlns:a16="http://schemas.microsoft.com/office/drawing/2014/main" id="{00C7C5FB-F58B-424A-82E7-3C3BD7E94590}"/>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75" name="Picture 174">
              <a:extLst>
                <a:ext uri="{FF2B5EF4-FFF2-40B4-BE49-F238E27FC236}">
                  <a16:creationId xmlns:a16="http://schemas.microsoft.com/office/drawing/2014/main" id="{F5F11EB5-FDC4-B44E-8C2F-E21949C53A0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76" name="Picture 175">
              <a:extLst>
                <a:ext uri="{FF2B5EF4-FFF2-40B4-BE49-F238E27FC236}">
                  <a16:creationId xmlns:a16="http://schemas.microsoft.com/office/drawing/2014/main" id="{71CAA93F-B1DA-1146-B284-8C401FB51357}"/>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77" name="Picture 176">
              <a:extLst>
                <a:ext uri="{FF2B5EF4-FFF2-40B4-BE49-F238E27FC236}">
                  <a16:creationId xmlns:a16="http://schemas.microsoft.com/office/drawing/2014/main" id="{F37BCFB6-D513-F249-B06A-FDC8B99F9BBE}"/>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8" name="Picture 177">
              <a:extLst>
                <a:ext uri="{FF2B5EF4-FFF2-40B4-BE49-F238E27FC236}">
                  <a16:creationId xmlns:a16="http://schemas.microsoft.com/office/drawing/2014/main" id="{3B69FF14-AC45-9748-95D4-1619A29E6725}"/>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79" name="Picture 178">
              <a:extLst>
                <a:ext uri="{FF2B5EF4-FFF2-40B4-BE49-F238E27FC236}">
                  <a16:creationId xmlns:a16="http://schemas.microsoft.com/office/drawing/2014/main" id="{025F9E5E-4790-9144-A244-ACC0865F7B3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80" name="Picture 179">
              <a:extLst>
                <a:ext uri="{FF2B5EF4-FFF2-40B4-BE49-F238E27FC236}">
                  <a16:creationId xmlns:a16="http://schemas.microsoft.com/office/drawing/2014/main" id="{FAA36DDE-BB30-4640-B543-4508685169A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81" name="Picture 180">
              <a:extLst>
                <a:ext uri="{FF2B5EF4-FFF2-40B4-BE49-F238E27FC236}">
                  <a16:creationId xmlns:a16="http://schemas.microsoft.com/office/drawing/2014/main" id="{240715A5-BFFA-E24E-B255-0E06B0836921}"/>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82" name="Picture 181">
              <a:extLst>
                <a:ext uri="{FF2B5EF4-FFF2-40B4-BE49-F238E27FC236}">
                  <a16:creationId xmlns:a16="http://schemas.microsoft.com/office/drawing/2014/main" id="{462E093D-EF68-0E40-8F9D-0888343CEF3D}"/>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83" name="Picture 182">
              <a:extLst>
                <a:ext uri="{FF2B5EF4-FFF2-40B4-BE49-F238E27FC236}">
                  <a16:creationId xmlns:a16="http://schemas.microsoft.com/office/drawing/2014/main" id="{AA801F97-5309-A54E-9DF2-BFD3FF9D729C}"/>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84" name="Picture 183">
              <a:extLst>
                <a:ext uri="{FF2B5EF4-FFF2-40B4-BE49-F238E27FC236}">
                  <a16:creationId xmlns:a16="http://schemas.microsoft.com/office/drawing/2014/main" id="{44C88DCB-90A1-4A46-B9F4-C209D06BD41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85" name="Picture 184">
              <a:extLst>
                <a:ext uri="{FF2B5EF4-FFF2-40B4-BE49-F238E27FC236}">
                  <a16:creationId xmlns:a16="http://schemas.microsoft.com/office/drawing/2014/main" id="{7349AF72-372D-BD4A-B112-A76A514D75D9}"/>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6" name="Picture 185">
              <a:extLst>
                <a:ext uri="{FF2B5EF4-FFF2-40B4-BE49-F238E27FC236}">
                  <a16:creationId xmlns:a16="http://schemas.microsoft.com/office/drawing/2014/main" id="{8352090D-7245-5B44-AC6B-3919C6BC1B9F}"/>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7" name="Picture 186">
              <a:extLst>
                <a:ext uri="{FF2B5EF4-FFF2-40B4-BE49-F238E27FC236}">
                  <a16:creationId xmlns:a16="http://schemas.microsoft.com/office/drawing/2014/main" id="{A61D1154-BAB5-BE4D-A017-B355AB6BBCA3}"/>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88" name="Straight Connector 187">
              <a:extLst>
                <a:ext uri="{FF2B5EF4-FFF2-40B4-BE49-F238E27FC236}">
                  <a16:creationId xmlns:a16="http://schemas.microsoft.com/office/drawing/2014/main" id="{40B05329-94D8-AA4A-8653-09BD0BB1F633}"/>
                </a:ext>
              </a:extLst>
            </p:cNvPr>
            <p:cNvCxnSpPr>
              <a:cxnSpLocks/>
              <a:stCxn id="174" idx="2"/>
              <a:endCxn id="175"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CB69E1F9-46CD-A84C-807F-460399336F90}"/>
                </a:ext>
              </a:extLst>
            </p:cNvPr>
            <p:cNvCxnSpPr>
              <a:cxnSpLocks/>
              <a:stCxn id="176" idx="1"/>
              <a:endCxn id="175"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BE8D4F91-3DBF-6249-B9C8-569B3C012C55}"/>
                </a:ext>
              </a:extLst>
            </p:cNvPr>
            <p:cNvCxnSpPr>
              <a:cxnSpLocks/>
              <a:stCxn id="176" idx="0"/>
              <a:endCxn id="178"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0430CE3B-14E3-4541-8F67-2D16B55E4329}"/>
                </a:ext>
              </a:extLst>
            </p:cNvPr>
            <p:cNvCxnSpPr>
              <a:cxnSpLocks/>
              <a:stCxn id="179" idx="1"/>
              <a:endCxn id="176"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B8D56DDB-366E-8748-9F0D-B080E4CEE24B}"/>
                </a:ext>
              </a:extLst>
            </p:cNvPr>
            <p:cNvCxnSpPr>
              <a:cxnSpLocks/>
              <a:stCxn id="177" idx="0"/>
              <a:endCxn id="176"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686B968F-D31E-D545-809A-1BCCC55583C8}"/>
                </a:ext>
              </a:extLst>
            </p:cNvPr>
            <p:cNvCxnSpPr>
              <a:cxnSpLocks/>
              <a:stCxn id="182" idx="1"/>
              <a:endCxn id="179"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1E438CE8-6A7A-5C47-8873-85CDBA5B2586}"/>
                </a:ext>
              </a:extLst>
            </p:cNvPr>
            <p:cNvCxnSpPr>
              <a:cxnSpLocks/>
              <a:stCxn id="195" idx="1"/>
              <a:endCxn id="185"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95" name="Picture 194">
              <a:extLst>
                <a:ext uri="{FF2B5EF4-FFF2-40B4-BE49-F238E27FC236}">
                  <a16:creationId xmlns:a16="http://schemas.microsoft.com/office/drawing/2014/main" id="{F3ECA0E6-D18C-5E4F-8D06-7C741357D84C}"/>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96" name="Straight Connector 195">
              <a:extLst>
                <a:ext uri="{FF2B5EF4-FFF2-40B4-BE49-F238E27FC236}">
                  <a16:creationId xmlns:a16="http://schemas.microsoft.com/office/drawing/2014/main" id="{FCE17789-EBCF-C84C-9BC2-BAF5A87B7434}"/>
                </a:ext>
              </a:extLst>
            </p:cNvPr>
            <p:cNvCxnSpPr>
              <a:cxnSpLocks/>
              <a:stCxn id="182" idx="3"/>
              <a:endCxn id="185"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97" name="Straight Connector 196">
              <a:extLst>
                <a:ext uri="{FF2B5EF4-FFF2-40B4-BE49-F238E27FC236}">
                  <a16:creationId xmlns:a16="http://schemas.microsoft.com/office/drawing/2014/main" id="{1E108C7C-0AF9-6D40-BA79-ED68D081398F}"/>
                </a:ext>
              </a:extLst>
            </p:cNvPr>
            <p:cNvCxnSpPr>
              <a:cxnSpLocks/>
              <a:stCxn id="182" idx="2"/>
              <a:endCxn id="183"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98" name="Straight Connector 197">
              <a:extLst>
                <a:ext uri="{FF2B5EF4-FFF2-40B4-BE49-F238E27FC236}">
                  <a16:creationId xmlns:a16="http://schemas.microsoft.com/office/drawing/2014/main" id="{34F04F25-7760-5F48-852A-A9FC1BB4C3DD}"/>
                </a:ext>
              </a:extLst>
            </p:cNvPr>
            <p:cNvCxnSpPr>
              <a:cxnSpLocks/>
              <a:stCxn id="184" idx="2"/>
              <a:endCxn id="183"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3A6B10DB-6E97-B94E-8914-99D76A83B0A4}"/>
                </a:ext>
              </a:extLst>
            </p:cNvPr>
            <p:cNvCxnSpPr>
              <a:cxnSpLocks/>
              <a:stCxn id="180" idx="0"/>
              <a:endCxn id="181"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id="{EFD5A9E9-6018-AA4C-B42F-1E33D9EDB38A}"/>
                </a:ext>
              </a:extLst>
            </p:cNvPr>
            <p:cNvCxnSpPr>
              <a:cxnSpLocks/>
              <a:stCxn id="182" idx="0"/>
              <a:endCxn id="181"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6EAC6119-D420-F946-8CB4-04298B504A22}"/>
                </a:ext>
              </a:extLst>
            </p:cNvPr>
            <p:cNvCxnSpPr>
              <a:cxnSpLocks/>
              <a:stCxn id="185" idx="0"/>
              <a:endCxn id="186"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202" name="Straight Connector 201">
              <a:extLst>
                <a:ext uri="{FF2B5EF4-FFF2-40B4-BE49-F238E27FC236}">
                  <a16:creationId xmlns:a16="http://schemas.microsoft.com/office/drawing/2014/main" id="{E4C8F121-218C-0647-9230-CDC347FD8BE7}"/>
                </a:ext>
              </a:extLst>
            </p:cNvPr>
            <p:cNvCxnSpPr>
              <a:cxnSpLocks/>
              <a:stCxn id="187" idx="1"/>
              <a:endCxn id="186"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203" name="Straight Connector 202">
              <a:extLst>
                <a:ext uri="{FF2B5EF4-FFF2-40B4-BE49-F238E27FC236}">
                  <a16:creationId xmlns:a16="http://schemas.microsoft.com/office/drawing/2014/main" id="{72FE2E09-64E8-1A47-BC5F-2EA88FEE2ECA}"/>
                </a:ext>
              </a:extLst>
            </p:cNvPr>
            <p:cNvCxnSpPr>
              <a:cxnSpLocks/>
              <a:stCxn id="195" idx="2"/>
              <a:endCxn id="183"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D273B8A3-01D3-B246-9820-F4AED5D42969}"/>
                </a:ext>
              </a:extLst>
            </p:cNvPr>
            <p:cNvCxnSpPr>
              <a:cxnSpLocks/>
              <a:stCxn id="174" idx="3"/>
              <a:endCxn id="176"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839E6E93-C67E-054C-A944-32656C847A24}"/>
                </a:ext>
              </a:extLst>
            </p:cNvPr>
            <p:cNvCxnSpPr>
              <a:cxnSpLocks/>
              <a:stCxn id="179" idx="0"/>
              <a:endCxn id="180"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206" name="Straight Connector 205">
              <a:extLst>
                <a:ext uri="{FF2B5EF4-FFF2-40B4-BE49-F238E27FC236}">
                  <a16:creationId xmlns:a16="http://schemas.microsoft.com/office/drawing/2014/main" id="{8F3AD2FB-6C49-3C43-8789-C6EE0A37B138}"/>
                </a:ext>
              </a:extLst>
            </p:cNvPr>
            <p:cNvCxnSpPr>
              <a:cxnSpLocks/>
              <a:stCxn id="179" idx="3"/>
              <a:endCxn id="181"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6E11507C-5532-2946-BB03-8ABEDF791436}"/>
                </a:ext>
              </a:extLst>
            </p:cNvPr>
            <p:cNvCxnSpPr>
              <a:cxnSpLocks/>
              <a:stCxn id="174" idx="0"/>
              <a:endCxn id="178"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ABD180A0-AC41-2A41-883A-EF75F769FB71}"/>
                </a:ext>
              </a:extLst>
            </p:cNvPr>
            <p:cNvCxnSpPr>
              <a:cxnSpLocks/>
              <a:stCxn id="180" idx="1"/>
              <a:endCxn id="178"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a:extLst>
                <a:ext uri="{FF2B5EF4-FFF2-40B4-BE49-F238E27FC236}">
                  <a16:creationId xmlns:a16="http://schemas.microsoft.com/office/drawing/2014/main" id="{E3CE349B-1759-EE4A-B5D4-FFA0C40F2A5A}"/>
                </a:ext>
              </a:extLst>
            </p:cNvPr>
            <p:cNvCxnSpPr>
              <a:cxnSpLocks/>
              <a:stCxn id="184" idx="0"/>
              <a:endCxn id="180"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a:extLst>
                <a:ext uri="{FF2B5EF4-FFF2-40B4-BE49-F238E27FC236}">
                  <a16:creationId xmlns:a16="http://schemas.microsoft.com/office/drawing/2014/main" id="{AE31E585-C06B-EA4D-A2D2-5AA0134932B2}"/>
                </a:ext>
              </a:extLst>
            </p:cNvPr>
            <p:cNvCxnSpPr>
              <a:cxnSpLocks/>
              <a:stCxn id="184" idx="1"/>
              <a:endCxn id="177"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a:extLst>
                <a:ext uri="{FF2B5EF4-FFF2-40B4-BE49-F238E27FC236}">
                  <a16:creationId xmlns:a16="http://schemas.microsoft.com/office/drawing/2014/main" id="{1276792A-D78F-7545-82DD-AFD9A2A655EE}"/>
                </a:ext>
              </a:extLst>
            </p:cNvPr>
            <p:cNvCxnSpPr>
              <a:cxnSpLocks/>
              <a:stCxn id="186" idx="2"/>
              <a:endCxn id="183"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213" name="Straight Connector 212">
              <a:extLst>
                <a:ext uri="{FF2B5EF4-FFF2-40B4-BE49-F238E27FC236}">
                  <a16:creationId xmlns:a16="http://schemas.microsoft.com/office/drawing/2014/main" id="{66DCE414-6F95-FA4B-BF18-0BA80CEF8B0C}"/>
                </a:ext>
              </a:extLst>
            </p:cNvPr>
            <p:cNvCxnSpPr>
              <a:cxnSpLocks/>
              <a:stCxn id="187" idx="2"/>
              <a:endCxn id="185"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214" name="Straight Connector 213">
              <a:extLst>
                <a:ext uri="{FF2B5EF4-FFF2-40B4-BE49-F238E27FC236}">
                  <a16:creationId xmlns:a16="http://schemas.microsoft.com/office/drawing/2014/main" id="{CD5F3661-F3E7-8542-855C-00EAC1A6D4C4}"/>
                </a:ext>
              </a:extLst>
            </p:cNvPr>
            <p:cNvCxnSpPr>
              <a:cxnSpLocks/>
              <a:stCxn id="180"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215" name="Straight Connector 214">
              <a:extLst>
                <a:ext uri="{FF2B5EF4-FFF2-40B4-BE49-F238E27FC236}">
                  <a16:creationId xmlns:a16="http://schemas.microsoft.com/office/drawing/2014/main" id="{9E877E5D-D06E-2C45-B53E-3385C7C38B44}"/>
                </a:ext>
              </a:extLst>
            </p:cNvPr>
            <p:cNvCxnSpPr>
              <a:cxnSpLocks/>
              <a:stCxn id="182" idx="3"/>
              <a:endCxn id="186"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217" name="Content Placeholder 2">
            <a:extLst>
              <a:ext uri="{FF2B5EF4-FFF2-40B4-BE49-F238E27FC236}">
                <a16:creationId xmlns:a16="http://schemas.microsoft.com/office/drawing/2014/main" id="{DDFB01A3-9E76-5F49-8239-298C6C61EE41}"/>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p:txBody>
      </p:sp>
      <p:sp>
        <p:nvSpPr>
          <p:cNvPr id="219" name="TextBox 218">
            <a:extLst>
              <a:ext uri="{FF2B5EF4-FFF2-40B4-BE49-F238E27FC236}">
                <a16:creationId xmlns:a16="http://schemas.microsoft.com/office/drawing/2014/main" id="{1E345B60-8700-FE4A-A8FD-4433C191BBA4}"/>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218" name="Rectangle 217">
            <a:extLst>
              <a:ext uri="{FF2B5EF4-FFF2-40B4-BE49-F238E27FC236}">
                <a16:creationId xmlns:a16="http://schemas.microsoft.com/office/drawing/2014/main" id="{5232074A-A355-8D47-B379-97F2467BE309}"/>
              </a:ext>
            </a:extLst>
          </p:cNvPr>
          <p:cNvSpPr/>
          <p:nvPr/>
        </p:nvSpPr>
        <p:spPr>
          <a:xfrm>
            <a:off x="724059" y="3529828"/>
            <a:ext cx="4334841" cy="369332"/>
          </a:xfrm>
          <a:prstGeom prst="rect">
            <a:avLst/>
          </a:prstGeom>
        </p:spPr>
        <p:txBody>
          <a:bodyPr wrap="none">
            <a:spAutoFit/>
          </a:bodyPr>
          <a:lstStyle/>
          <a:p>
            <a:r>
              <a:rPr lang="en-US" dirty="0"/>
              <a:t>Mesh of peers subscribed to the same topic </a:t>
            </a:r>
          </a:p>
        </p:txBody>
      </p:sp>
      <p:sp>
        <p:nvSpPr>
          <p:cNvPr id="220" name="Rounded Rectangle 219">
            <a:extLst>
              <a:ext uri="{FF2B5EF4-FFF2-40B4-BE49-F238E27FC236}">
                <a16:creationId xmlns:a16="http://schemas.microsoft.com/office/drawing/2014/main" id="{71ABD5BB-870F-9842-92E2-C383649D97BD}"/>
              </a:ext>
            </a:extLst>
          </p:cNvPr>
          <p:cNvSpPr/>
          <p:nvPr/>
        </p:nvSpPr>
        <p:spPr>
          <a:xfrm>
            <a:off x="1538173" y="3883224"/>
            <a:ext cx="8669079" cy="2706162"/>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9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p:spPr>
        <p:style>
          <a:lnRef idx="1">
            <a:schemeClr val="dk1"/>
          </a:lnRef>
          <a:fillRef idx="0">
            <a:schemeClr val="dk1"/>
          </a:fillRef>
          <a:effectRef idx="0">
            <a:schemeClr val="dk1"/>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p:spPr>
        <p:style>
          <a:lnRef idx="1">
            <a:schemeClr val="dk1"/>
          </a:lnRef>
          <a:fillRef idx="0">
            <a:schemeClr val="dk1"/>
          </a:fillRef>
          <a:effectRef idx="0">
            <a:schemeClr val="dk1"/>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p:txBody>
      </p:sp>
      <p:sp>
        <p:nvSpPr>
          <p:cNvPr id="22" name="TextBox 21">
            <a:extLst>
              <a:ext uri="{FF2B5EF4-FFF2-40B4-BE49-F238E27FC236}">
                <a16:creationId xmlns:a16="http://schemas.microsoft.com/office/drawing/2014/main" id="{3645BC15-92BE-284D-975D-EE1F45236308}"/>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75825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dissolve">
                                      <p:cBhvr>
                                        <p:cTn id="10" dur="500"/>
                                        <p:tgtEl>
                                          <p:spTgt spid="80"/>
                                        </p:tgtEl>
                                      </p:cBhvr>
                                    </p:animEffect>
                                  </p:childTnLst>
                                </p:cTn>
                              </p:par>
                              <p:par>
                                <p:cTn id="11" presetID="9"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dissolve">
                                      <p:cBhvr>
                                        <p:cTn id="13" dur="500"/>
                                        <p:tgtEl>
                                          <p:spTgt spid="61"/>
                                        </p:tgtEl>
                                      </p:cBhvr>
                                    </p:animEffect>
                                  </p:childTnLst>
                                </p:cTn>
                              </p:par>
                              <p:par>
                                <p:cTn id="14" presetID="9"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dissolve">
                                      <p:cBhvr>
                                        <p:cTn id="1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Front And Back Of Envelope Clipart - White Envelope Icon Png - 2400x1545  PNG Download - PNGkit">
            <a:extLst>
              <a:ext uri="{FF2B5EF4-FFF2-40B4-BE49-F238E27FC236}">
                <a16:creationId xmlns:a16="http://schemas.microsoft.com/office/drawing/2014/main" id="{8EB22248-66AA-914E-B93A-49F111143F5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Front And Back Of Envelope Clipart - White Envelope Icon Png - 2400x1545  PNG Download - PNGkit">
            <a:extLst>
              <a:ext uri="{FF2B5EF4-FFF2-40B4-BE49-F238E27FC236}">
                <a16:creationId xmlns:a16="http://schemas.microsoft.com/office/drawing/2014/main" id="{C0727161-CB18-5741-9A6B-D8EF542BDBD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Front And Back Of Envelope Clipart - White Envelope Icon Png - 2400x1545  PNG Download - PNGkit">
            <a:extLst>
              <a:ext uri="{FF2B5EF4-FFF2-40B4-BE49-F238E27FC236}">
                <a16:creationId xmlns:a16="http://schemas.microsoft.com/office/drawing/2014/main" id="{6AEF1CE9-DFCD-094F-8446-A52C825CB9F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Front And Back Of Envelope Clipart - White Envelope Icon Png - 2400x1545  PNG Download - PNGkit">
            <a:extLst>
              <a:ext uri="{FF2B5EF4-FFF2-40B4-BE49-F238E27FC236}">
                <a16:creationId xmlns:a16="http://schemas.microsoft.com/office/drawing/2014/main" id="{DA7CB49C-527C-C14D-9334-40766D0521F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Front And Back Of Envelope Clipart - White Envelope Icon Png - 2400x1545  PNG Download - PNGkit">
            <a:extLst>
              <a:ext uri="{FF2B5EF4-FFF2-40B4-BE49-F238E27FC236}">
                <a16:creationId xmlns:a16="http://schemas.microsoft.com/office/drawing/2014/main" id="{4ACD46BF-0BE1-6F46-ABCA-77F402C6FC1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Front And Back Of Envelope Clipart - White Envelope Icon Png - 2400x1545  PNG Download - PNGkit">
            <a:extLst>
              <a:ext uri="{FF2B5EF4-FFF2-40B4-BE49-F238E27FC236}">
                <a16:creationId xmlns:a16="http://schemas.microsoft.com/office/drawing/2014/main" id="{CB1D78CE-6705-8545-A8CA-19D1BA94D2B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Front And Back Of Envelope Clipart - White Envelope Icon Png - 2400x1545  PNG Download - PNGkit">
            <a:extLst>
              <a:ext uri="{FF2B5EF4-FFF2-40B4-BE49-F238E27FC236}">
                <a16:creationId xmlns:a16="http://schemas.microsoft.com/office/drawing/2014/main" id="{499DEDCC-878A-7041-BE6B-629E3FC247C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Front And Back Of Envelope Clipart - White Envelope Icon Png - 2400x1545  PNG Download - PNGkit">
            <a:extLst>
              <a:ext uri="{FF2B5EF4-FFF2-40B4-BE49-F238E27FC236}">
                <a16:creationId xmlns:a16="http://schemas.microsoft.com/office/drawing/2014/main" id="{1A7408CD-A5F4-0F4A-B4A8-664782BF5CE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Front And Back Of Envelope Clipart - White Envelope Icon Png - 2400x1545  PNG Download - PNGkit">
            <a:extLst>
              <a:ext uri="{FF2B5EF4-FFF2-40B4-BE49-F238E27FC236}">
                <a16:creationId xmlns:a16="http://schemas.microsoft.com/office/drawing/2014/main" id="{20D1CAE9-BEEA-CA47-B53E-B37D038EDEB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Front And Back Of Envelope Clipart - White Envelope Icon Png - 2400x1545  PNG Download - PNGkit">
            <a:extLst>
              <a:ext uri="{FF2B5EF4-FFF2-40B4-BE49-F238E27FC236}">
                <a16:creationId xmlns:a16="http://schemas.microsoft.com/office/drawing/2014/main" id="{E6565BDC-AE14-B045-A8E2-0628A113EE6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Front And Back Of Envelope Clipart - White Envelope Icon Png - 2400x1545  PNG Download - PNGkit">
            <a:extLst>
              <a:ext uri="{FF2B5EF4-FFF2-40B4-BE49-F238E27FC236}">
                <a16:creationId xmlns:a16="http://schemas.microsoft.com/office/drawing/2014/main" id="{101D3A29-A85A-394D-B8C4-0657C23A89E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Front And Back Of Envelope Clipart - White Envelope Icon Png - 2400x1545  PNG Download - PNGkit">
            <a:extLst>
              <a:ext uri="{FF2B5EF4-FFF2-40B4-BE49-F238E27FC236}">
                <a16:creationId xmlns:a16="http://schemas.microsoft.com/office/drawing/2014/main" id="{6936160C-7B97-CF41-9025-EFBBFC2FF0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Front And Back Of Envelope Clipart - White Envelope Icon Png - 2400x1545  PNG Download - PNGkit">
            <a:extLst>
              <a:ext uri="{FF2B5EF4-FFF2-40B4-BE49-F238E27FC236}">
                <a16:creationId xmlns:a16="http://schemas.microsoft.com/office/drawing/2014/main" id="{F6F0DAA3-8CE3-4F42-B44B-10177C6FC5D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p:txBody>
      </p:sp>
      <p:pic>
        <p:nvPicPr>
          <p:cNvPr id="154" name="Picture 2" descr="Front And Back Of Envelope Clipart - White Envelope Icon Png - 2400x1545  PNG Download - PNGkit">
            <a:extLst>
              <a:ext uri="{FF2B5EF4-FFF2-40B4-BE49-F238E27FC236}">
                <a16:creationId xmlns:a16="http://schemas.microsoft.com/office/drawing/2014/main" id="{6D394F32-1FCE-AE42-8696-07D51FF06A0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3645BC15-92BE-284D-975D-EE1F45236308}"/>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46290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par>
                                <p:cTn id="8" presetID="9" presetClass="entr" presetSubtype="0"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5" presetClass="entr" presetSubtype="10"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checkerboard(across)">
                                      <p:cBhvr>
                                        <p:cTn id="13" dur="500"/>
                                        <p:tgtEl>
                                          <p:spTgt spid="95"/>
                                        </p:tgtEl>
                                      </p:cBhvr>
                                    </p:animEffect>
                                  </p:childTnLst>
                                </p:cTn>
                              </p:par>
                              <p:par>
                                <p:cTn id="14" presetID="5" presetClass="entr" presetSubtype="10" fill="hold"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checkerboard(across)">
                                      <p:cBhvr>
                                        <p:cTn id="16" dur="500"/>
                                        <p:tgtEl>
                                          <p:spTgt spid="94"/>
                                        </p:tgtEl>
                                      </p:cBhvr>
                                    </p:animEffect>
                                  </p:childTnLst>
                                </p:cTn>
                              </p:par>
                              <p:par>
                                <p:cTn id="17" presetID="5" presetClass="entr" presetSubtype="10"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checkerboard(across)">
                                      <p:cBhvr>
                                        <p:cTn id="19" dur="500"/>
                                        <p:tgtEl>
                                          <p:spTgt spid="63"/>
                                        </p:tgtEl>
                                      </p:cBhvr>
                                    </p:animEffect>
                                  </p:childTnLst>
                                </p:cTn>
                              </p:par>
                              <p:par>
                                <p:cTn id="20" presetID="5" presetClass="entr" presetSubtype="10" fill="hold"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checkerboard(across)">
                                      <p:cBhvr>
                                        <p:cTn id="22" dur="500"/>
                                        <p:tgtEl>
                                          <p:spTgt spid="62"/>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dissolve">
                                      <p:cBhvr>
                                        <p:cTn id="26" dur="500"/>
                                        <p:tgtEl>
                                          <p:spTgt spid="154"/>
                                        </p:tgtEl>
                                      </p:cBhvr>
                                    </p:animEffect>
                                  </p:childTnLst>
                                </p:cTn>
                              </p:par>
                              <p:par>
                                <p:cTn id="27" presetID="9"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dissolve">
                                      <p:cBhvr>
                                        <p:cTn id="29" dur="500"/>
                                        <p:tgtEl>
                                          <p:spTgt spid="77"/>
                                        </p:tgtEl>
                                      </p:cBhvr>
                                    </p:animEffect>
                                  </p:childTnLst>
                                </p:cTn>
                              </p:par>
                              <p:par>
                                <p:cTn id="30" presetID="9" presetClass="entr" presetSubtype="0" fill="hold" nodeType="with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dissolve">
                                      <p:cBhvr>
                                        <p:cTn id="32" dur="500"/>
                                        <p:tgtEl>
                                          <p:spTgt spid="88"/>
                                        </p:tgtEl>
                                      </p:cBhvr>
                                    </p:animEffect>
                                  </p:childTnLst>
                                </p:cTn>
                              </p:par>
                              <p:par>
                                <p:cTn id="33" presetID="9" presetClass="entr" presetSubtype="0" fill="hold" nodeType="with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dissolve">
                                      <p:cBhvr>
                                        <p:cTn id="35" dur="500"/>
                                        <p:tgtEl>
                                          <p:spTgt spid="96"/>
                                        </p:tgtEl>
                                      </p:cBhvr>
                                    </p:animEffect>
                                  </p:childTnLst>
                                </p:cTn>
                              </p:par>
                              <p:par>
                                <p:cTn id="36" presetID="9" presetClass="entr" presetSubtype="0" fill="hold" nodeType="with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dissolve">
                                      <p:cBhvr>
                                        <p:cTn id="38" dur="500"/>
                                        <p:tgtEl>
                                          <p:spTgt spid="84"/>
                                        </p:tgtEl>
                                      </p:cBhvr>
                                    </p:animEffect>
                                  </p:childTnLst>
                                </p:cTn>
                              </p:par>
                              <p:par>
                                <p:cTn id="39" presetID="9" presetClass="entr" presetSubtype="0" fill="hold" nodeType="with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dissolve">
                                      <p:cBhvr>
                                        <p:cTn id="41" dur="500"/>
                                        <p:tgtEl>
                                          <p:spTgt spid="97"/>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dissolve">
                                      <p:cBhvr>
                                        <p:cTn id="45" dur="500"/>
                                        <p:tgtEl>
                                          <p:spTgt spid="82"/>
                                        </p:tgtEl>
                                      </p:cBhvr>
                                    </p:animEffect>
                                  </p:childTnLst>
                                </p:cTn>
                              </p:par>
                              <p:par>
                                <p:cTn id="46" presetID="9" presetClass="entr" presetSubtype="0" fill="hold" nodeType="with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dissolve">
                                      <p:cBhvr>
                                        <p:cTn id="48" dur="500"/>
                                        <p:tgtEl>
                                          <p:spTgt spid="98"/>
                                        </p:tgtEl>
                                      </p:cBhvr>
                                    </p:animEffect>
                                  </p:childTnLst>
                                </p:cTn>
                              </p:par>
                              <p:par>
                                <p:cTn id="49" presetID="9" presetClass="entr" presetSubtype="0" fill="hold" nodeType="withEffect">
                                  <p:stCondLst>
                                    <p:cond delay="0"/>
                                  </p:stCondLst>
                                  <p:childTnLst>
                                    <p:set>
                                      <p:cBhvr>
                                        <p:cTn id="50" dur="1" fill="hold">
                                          <p:stCondLst>
                                            <p:cond delay="0"/>
                                          </p:stCondLst>
                                        </p:cTn>
                                        <p:tgtEl>
                                          <p:spTgt spid="99"/>
                                        </p:tgtEl>
                                        <p:attrNameLst>
                                          <p:attrName>style.visibility</p:attrName>
                                        </p:attrNameLst>
                                      </p:cBhvr>
                                      <p:to>
                                        <p:strVal val="visible"/>
                                      </p:to>
                                    </p:set>
                                    <p:animEffect transition="in" filter="dissolve">
                                      <p:cBhvr>
                                        <p:cTn id="51" dur="500"/>
                                        <p:tgtEl>
                                          <p:spTgt spid="99"/>
                                        </p:tgtEl>
                                      </p:cBhvr>
                                    </p:animEffect>
                                  </p:childTnLst>
                                </p:cTn>
                              </p:par>
                              <p:par>
                                <p:cTn id="52" presetID="9" presetClass="entr" presetSubtype="0" fill="hold"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dissolve">
                                      <p:cBhvr>
                                        <p:cTn id="54" dur="500"/>
                                        <p:tgtEl>
                                          <p:spTgt spid="70"/>
                                        </p:tgtEl>
                                      </p:cBhvr>
                                    </p:animEffect>
                                  </p:childTnLst>
                                </p:cTn>
                              </p:par>
                            </p:childTnLst>
                          </p:cTn>
                        </p:par>
                        <p:par>
                          <p:cTn id="55" fill="hold">
                            <p:stCondLst>
                              <p:cond delay="1500"/>
                            </p:stCondLst>
                            <p:childTnLst>
                              <p:par>
                                <p:cTn id="56" presetID="9" presetClass="entr" presetSubtype="0" fill="hold" nodeType="after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animEffect transition="in" filter="dissolve">
                                      <p:cBhvr>
                                        <p:cTn id="61" dur="500"/>
                                        <p:tgtEl>
                                          <p:spTgt spid="100"/>
                                        </p:tgtEl>
                                      </p:cBhvr>
                                    </p:animEffect>
                                  </p:childTnLst>
                                </p:cTn>
                              </p:par>
                              <p:par>
                                <p:cTn id="62" presetID="9" presetClass="entr" presetSubtype="0" fill="hold"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dissolve">
                                      <p:cBhvr>
                                        <p:cTn id="64" dur="500"/>
                                        <p:tgtEl>
                                          <p:spTgt spid="69"/>
                                        </p:tgtEl>
                                      </p:cBhvr>
                                    </p:animEffect>
                                  </p:childTnLst>
                                </p:cTn>
                              </p:par>
                              <p:par>
                                <p:cTn id="65" presetID="9" presetClass="entr" presetSubtype="0" fill="hold" nodeType="withEffect">
                                  <p:stCondLst>
                                    <p:cond delay="0"/>
                                  </p:stCondLst>
                                  <p:childTnLst>
                                    <p:set>
                                      <p:cBhvr>
                                        <p:cTn id="66" dur="1" fill="hold">
                                          <p:stCondLst>
                                            <p:cond delay="0"/>
                                          </p:stCondLst>
                                        </p:cTn>
                                        <p:tgtEl>
                                          <p:spTgt spid="103"/>
                                        </p:tgtEl>
                                        <p:attrNameLst>
                                          <p:attrName>style.visibility</p:attrName>
                                        </p:attrNameLst>
                                      </p:cBhvr>
                                      <p:to>
                                        <p:strVal val="visible"/>
                                      </p:to>
                                    </p:set>
                                    <p:animEffect transition="in" filter="dissolve">
                                      <p:cBhvr>
                                        <p:cTn id="67" dur="500"/>
                                        <p:tgtEl>
                                          <p:spTgt spid="103"/>
                                        </p:tgtEl>
                                      </p:cBhvr>
                                    </p:animEffect>
                                  </p:childTnLst>
                                </p:cTn>
                              </p:par>
                            </p:childTnLst>
                          </p:cTn>
                        </p:par>
                        <p:par>
                          <p:cTn id="68" fill="hold">
                            <p:stCondLst>
                              <p:cond delay="2000"/>
                            </p:stCondLst>
                            <p:childTnLst>
                              <p:par>
                                <p:cTn id="69" presetID="9" presetClass="entr" presetSubtype="0" fill="hold" nodeType="afterEffect">
                                  <p:stCondLst>
                                    <p:cond delay="0"/>
                                  </p:stCondLst>
                                  <p:childTnLst>
                                    <p:set>
                                      <p:cBhvr>
                                        <p:cTn id="70" dur="1" fill="hold">
                                          <p:stCondLst>
                                            <p:cond delay="0"/>
                                          </p:stCondLst>
                                        </p:cTn>
                                        <p:tgtEl>
                                          <p:spTgt spid="89"/>
                                        </p:tgtEl>
                                        <p:attrNameLst>
                                          <p:attrName>style.visibility</p:attrName>
                                        </p:attrNameLst>
                                      </p:cBhvr>
                                      <p:to>
                                        <p:strVal val="visible"/>
                                      </p:to>
                                    </p:set>
                                    <p:animEffect transition="in" filter="dissolve">
                                      <p:cBhvr>
                                        <p:cTn id="71" dur="500"/>
                                        <p:tgtEl>
                                          <p:spTgt spid="89"/>
                                        </p:tgtEl>
                                      </p:cBhvr>
                                    </p:animEffect>
                                  </p:childTnLst>
                                </p:cTn>
                              </p:par>
                              <p:par>
                                <p:cTn id="72" presetID="9" presetClass="entr" presetSubtype="0" fill="hold" nodeType="withEffect">
                                  <p:stCondLst>
                                    <p:cond delay="0"/>
                                  </p:stCondLst>
                                  <p:childTnLst>
                                    <p:set>
                                      <p:cBhvr>
                                        <p:cTn id="73" dur="1" fill="hold">
                                          <p:stCondLst>
                                            <p:cond delay="0"/>
                                          </p:stCondLst>
                                        </p:cTn>
                                        <p:tgtEl>
                                          <p:spTgt spid="101"/>
                                        </p:tgtEl>
                                        <p:attrNameLst>
                                          <p:attrName>style.visibility</p:attrName>
                                        </p:attrNameLst>
                                      </p:cBhvr>
                                      <p:to>
                                        <p:strVal val="visible"/>
                                      </p:to>
                                    </p:set>
                                    <p:animEffect transition="in" filter="dissolve">
                                      <p:cBhvr>
                                        <p:cTn id="74" dur="500"/>
                                        <p:tgtEl>
                                          <p:spTgt spid="101"/>
                                        </p:tgtEl>
                                      </p:cBhvr>
                                    </p:animEffect>
                                  </p:childTnLst>
                                </p:cTn>
                              </p:par>
                              <p:par>
                                <p:cTn id="75" presetID="9" presetClass="entr" presetSubtype="0"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dissolve">
                                      <p:cBhvr>
                                        <p:cTn id="77" dur="500"/>
                                        <p:tgtEl>
                                          <p:spTgt spid="67"/>
                                        </p:tgtEl>
                                      </p:cBhvr>
                                    </p:animEffect>
                                  </p:childTnLst>
                                </p:cTn>
                              </p:par>
                              <p:par>
                                <p:cTn id="78" presetID="9" presetClass="entr" presetSubtype="0" fill="hold" nodeType="withEffect">
                                  <p:stCondLst>
                                    <p:cond delay="0"/>
                                  </p:stCondLst>
                                  <p:childTnLst>
                                    <p:set>
                                      <p:cBhvr>
                                        <p:cTn id="79" dur="1" fill="hold">
                                          <p:stCondLst>
                                            <p:cond delay="0"/>
                                          </p:stCondLst>
                                        </p:cTn>
                                        <p:tgtEl>
                                          <p:spTgt spid="102"/>
                                        </p:tgtEl>
                                        <p:attrNameLst>
                                          <p:attrName>style.visibility</p:attrName>
                                        </p:attrNameLst>
                                      </p:cBhvr>
                                      <p:to>
                                        <p:strVal val="visible"/>
                                      </p:to>
                                    </p:set>
                                    <p:animEffect transition="in" filter="dissolve">
                                      <p:cBhvr>
                                        <p:cTn id="80" dur="500"/>
                                        <p:tgtEl>
                                          <p:spTgt spid="102"/>
                                        </p:tgtEl>
                                      </p:cBhvr>
                                    </p:animEffect>
                                  </p:childTnLst>
                                </p:cTn>
                              </p:par>
                              <p:par>
                                <p:cTn id="81" presetID="9" presetClass="entr" presetSubtype="0" fill="hold" nodeType="with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dissolve">
                                      <p:cBhvr>
                                        <p:cTn id="83" dur="500"/>
                                        <p:tgtEl>
                                          <p:spTgt spid="74"/>
                                        </p:tgtEl>
                                      </p:cBhvr>
                                    </p:animEffect>
                                  </p:childTnLst>
                                </p:cTn>
                              </p:par>
                              <p:par>
                                <p:cTn id="84" presetID="9" presetClass="entr" presetSubtype="0" fill="hold" nodeType="withEffect">
                                  <p:stCondLst>
                                    <p:cond delay="0"/>
                                  </p:stCondLst>
                                  <p:childTnLst>
                                    <p:set>
                                      <p:cBhvr>
                                        <p:cTn id="85" dur="1" fill="hold">
                                          <p:stCondLst>
                                            <p:cond delay="0"/>
                                          </p:stCondLst>
                                        </p:cTn>
                                        <p:tgtEl>
                                          <p:spTgt spid="104"/>
                                        </p:tgtEl>
                                        <p:attrNameLst>
                                          <p:attrName>style.visibility</p:attrName>
                                        </p:attrNameLst>
                                      </p:cBhvr>
                                      <p:to>
                                        <p:strVal val="visible"/>
                                      </p:to>
                                    </p:set>
                                    <p:animEffect transition="in" filter="dissolve">
                                      <p:cBhvr>
                                        <p:cTn id="86" dur="500"/>
                                        <p:tgtEl>
                                          <p:spTgt spid="104"/>
                                        </p:tgtEl>
                                      </p:cBhvr>
                                    </p:animEffect>
                                  </p:childTnLst>
                                </p:cTn>
                              </p:par>
                            </p:childTnLst>
                          </p:cTn>
                        </p:par>
                        <p:par>
                          <p:cTn id="87" fill="hold">
                            <p:stCondLst>
                              <p:cond delay="2500"/>
                            </p:stCondLst>
                            <p:childTnLst>
                              <p:par>
                                <p:cTn id="88" presetID="9" presetClass="entr" presetSubtype="0" fill="hold" nodeType="afterEffect">
                                  <p:stCondLst>
                                    <p:cond delay="0"/>
                                  </p:stCondLst>
                                  <p:childTnLst>
                                    <p:set>
                                      <p:cBhvr>
                                        <p:cTn id="89" dur="1" fill="hold">
                                          <p:stCondLst>
                                            <p:cond delay="0"/>
                                          </p:stCondLst>
                                        </p:cTn>
                                        <p:tgtEl>
                                          <p:spTgt spid="86"/>
                                        </p:tgtEl>
                                        <p:attrNameLst>
                                          <p:attrName>style.visibility</p:attrName>
                                        </p:attrNameLst>
                                      </p:cBhvr>
                                      <p:to>
                                        <p:strVal val="visible"/>
                                      </p:to>
                                    </p:set>
                                    <p:animEffect transition="in" filter="dissolve">
                                      <p:cBhvr>
                                        <p:cTn id="90" dur="500"/>
                                        <p:tgtEl>
                                          <p:spTgt spid="86"/>
                                        </p:tgtEl>
                                      </p:cBhvr>
                                    </p:animEffect>
                                  </p:childTnLst>
                                </p:cTn>
                              </p:par>
                              <p:par>
                                <p:cTn id="91" presetID="9" presetClass="entr" presetSubtype="0" fill="hold" nodeType="withEffect">
                                  <p:stCondLst>
                                    <p:cond delay="0"/>
                                  </p:stCondLst>
                                  <p:childTnLst>
                                    <p:set>
                                      <p:cBhvr>
                                        <p:cTn id="92" dur="1" fill="hold">
                                          <p:stCondLst>
                                            <p:cond delay="0"/>
                                          </p:stCondLst>
                                        </p:cTn>
                                        <p:tgtEl>
                                          <p:spTgt spid="105"/>
                                        </p:tgtEl>
                                        <p:attrNameLst>
                                          <p:attrName>style.visibility</p:attrName>
                                        </p:attrNameLst>
                                      </p:cBhvr>
                                      <p:to>
                                        <p:strVal val="visible"/>
                                      </p:to>
                                    </p:set>
                                    <p:animEffect transition="in" filter="dissolve">
                                      <p:cBhvr>
                                        <p:cTn id="93"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F7849C22-16D6-7548-9EB5-6C0DCE9FBBE4}"/>
              </a:ext>
            </a:extLst>
          </p:cNvPr>
          <p:cNvGrpSpPr/>
          <p:nvPr/>
        </p:nvGrpSpPr>
        <p:grpSpPr>
          <a:xfrm>
            <a:off x="2330305" y="4013767"/>
            <a:ext cx="7079614" cy="2231204"/>
            <a:chOff x="2330305" y="4013767"/>
            <a:chExt cx="7079614" cy="2231204"/>
          </a:xfrm>
        </p:grpSpPr>
        <p:pic>
          <p:nvPicPr>
            <p:cNvPr id="110" name="Picture 109">
              <a:extLst>
                <a:ext uri="{FF2B5EF4-FFF2-40B4-BE49-F238E27FC236}">
                  <a16:creationId xmlns:a16="http://schemas.microsoft.com/office/drawing/2014/main" id="{A3230441-25E2-5F4B-8541-BFCAB0061AD2}"/>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11" name="Picture 110">
              <a:extLst>
                <a:ext uri="{FF2B5EF4-FFF2-40B4-BE49-F238E27FC236}">
                  <a16:creationId xmlns:a16="http://schemas.microsoft.com/office/drawing/2014/main" id="{C24B4945-C7A2-AD4E-A814-2A1CCADC891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12" name="Picture 111">
              <a:extLst>
                <a:ext uri="{FF2B5EF4-FFF2-40B4-BE49-F238E27FC236}">
                  <a16:creationId xmlns:a16="http://schemas.microsoft.com/office/drawing/2014/main" id="{FC5B13A7-B2BC-6145-BC9C-CBAB910D9FB8}"/>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3" name="Picture 112">
              <a:extLst>
                <a:ext uri="{FF2B5EF4-FFF2-40B4-BE49-F238E27FC236}">
                  <a16:creationId xmlns:a16="http://schemas.microsoft.com/office/drawing/2014/main" id="{054BCB0E-1DEB-4341-BB27-A964A0EDC7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4" name="Picture 113">
              <a:extLst>
                <a:ext uri="{FF2B5EF4-FFF2-40B4-BE49-F238E27FC236}">
                  <a16:creationId xmlns:a16="http://schemas.microsoft.com/office/drawing/2014/main" id="{B8CFFE92-3DF5-D84A-AF86-69A3B128B50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6" name="Picture 115">
              <a:extLst>
                <a:ext uri="{FF2B5EF4-FFF2-40B4-BE49-F238E27FC236}">
                  <a16:creationId xmlns:a16="http://schemas.microsoft.com/office/drawing/2014/main" id="{F8BD3AA4-45D4-5049-840F-288386D221C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7" name="Picture 116">
              <a:extLst>
                <a:ext uri="{FF2B5EF4-FFF2-40B4-BE49-F238E27FC236}">
                  <a16:creationId xmlns:a16="http://schemas.microsoft.com/office/drawing/2014/main" id="{CC0AB14F-CBB0-AA43-877B-CEFA170B9F4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9" name="Picture 118">
              <a:extLst>
                <a:ext uri="{FF2B5EF4-FFF2-40B4-BE49-F238E27FC236}">
                  <a16:creationId xmlns:a16="http://schemas.microsoft.com/office/drawing/2014/main" id="{97FEEC82-B819-404B-990A-5A91FFA08C9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20" name="Picture 119">
              <a:extLst>
                <a:ext uri="{FF2B5EF4-FFF2-40B4-BE49-F238E27FC236}">
                  <a16:creationId xmlns:a16="http://schemas.microsoft.com/office/drawing/2014/main" id="{7369A706-4ECF-F246-8AC8-BBA91AA6802B}"/>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21" name="Picture 120">
              <a:extLst>
                <a:ext uri="{FF2B5EF4-FFF2-40B4-BE49-F238E27FC236}">
                  <a16:creationId xmlns:a16="http://schemas.microsoft.com/office/drawing/2014/main" id="{E8B0A8DD-4386-AE46-B2C9-587B01609D1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22" name="Picture 121">
              <a:extLst>
                <a:ext uri="{FF2B5EF4-FFF2-40B4-BE49-F238E27FC236}">
                  <a16:creationId xmlns:a16="http://schemas.microsoft.com/office/drawing/2014/main" id="{6B383902-6ED2-3140-B8FB-4C18AADC867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23" name="Picture 122">
              <a:extLst>
                <a:ext uri="{FF2B5EF4-FFF2-40B4-BE49-F238E27FC236}">
                  <a16:creationId xmlns:a16="http://schemas.microsoft.com/office/drawing/2014/main" id="{079D8C83-9C21-614E-93F4-30762AEEA5CC}"/>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24" name="Picture 123">
              <a:extLst>
                <a:ext uri="{FF2B5EF4-FFF2-40B4-BE49-F238E27FC236}">
                  <a16:creationId xmlns:a16="http://schemas.microsoft.com/office/drawing/2014/main" id="{576A48DC-FDEC-F443-A0C1-A2F3B4DD1417}"/>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5" name="Picture 124">
              <a:extLst>
                <a:ext uri="{FF2B5EF4-FFF2-40B4-BE49-F238E27FC236}">
                  <a16:creationId xmlns:a16="http://schemas.microsoft.com/office/drawing/2014/main" id="{9ACCCCAF-5A5E-8B4A-BB86-65A1E5180BA7}"/>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6" name="Straight Connector 125">
              <a:extLst>
                <a:ext uri="{FF2B5EF4-FFF2-40B4-BE49-F238E27FC236}">
                  <a16:creationId xmlns:a16="http://schemas.microsoft.com/office/drawing/2014/main" id="{60DCCABD-28DE-2A4F-9BAE-4C2750B9ACA5}"/>
                </a:ext>
              </a:extLst>
            </p:cNvPr>
            <p:cNvCxnSpPr>
              <a:cxnSpLocks/>
              <a:stCxn id="110" idx="2"/>
              <a:endCxn id="11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31C6780-0BF7-4540-AD77-D65739B94C11}"/>
                </a:ext>
              </a:extLst>
            </p:cNvPr>
            <p:cNvCxnSpPr>
              <a:cxnSpLocks/>
              <a:stCxn id="112" idx="1"/>
              <a:endCxn id="11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0B6CBAC-D695-1E46-BD1D-AB29FE70C25A}"/>
                </a:ext>
              </a:extLst>
            </p:cNvPr>
            <p:cNvCxnSpPr>
              <a:cxnSpLocks/>
              <a:stCxn id="112" idx="0"/>
              <a:endCxn id="11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4AE62022-054E-5E43-9344-B76883D38B16}"/>
                </a:ext>
              </a:extLst>
            </p:cNvPr>
            <p:cNvCxnSpPr>
              <a:cxnSpLocks/>
              <a:stCxn id="116" idx="1"/>
              <a:endCxn id="11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B8FCB91F-6D3C-494B-B7F8-58960E275B82}"/>
                </a:ext>
              </a:extLst>
            </p:cNvPr>
            <p:cNvCxnSpPr>
              <a:cxnSpLocks/>
              <a:stCxn id="113" idx="0"/>
              <a:endCxn id="11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4C56200-B9D2-E04B-A852-B469D235E574}"/>
                </a:ext>
              </a:extLst>
            </p:cNvPr>
            <p:cNvCxnSpPr>
              <a:cxnSpLocks/>
              <a:stCxn id="120" idx="1"/>
              <a:endCxn id="116"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FEFC20FD-9119-3A43-9E89-3DBB28FE479C}"/>
                </a:ext>
              </a:extLst>
            </p:cNvPr>
            <p:cNvCxnSpPr>
              <a:cxnSpLocks/>
              <a:stCxn id="133" idx="1"/>
              <a:endCxn id="123"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0C7037EA-1A21-6343-9802-3A5B7CA07107}"/>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34" name="Straight Connector 133">
              <a:extLst>
                <a:ext uri="{FF2B5EF4-FFF2-40B4-BE49-F238E27FC236}">
                  <a16:creationId xmlns:a16="http://schemas.microsoft.com/office/drawing/2014/main" id="{924E3839-8D47-AD4F-BC8E-920F6541571F}"/>
                </a:ext>
              </a:extLst>
            </p:cNvPr>
            <p:cNvCxnSpPr>
              <a:cxnSpLocks/>
              <a:stCxn id="120" idx="3"/>
              <a:endCxn id="123"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A0755FAD-7A6C-DD43-9CB0-B662DE3FB20C}"/>
                </a:ext>
              </a:extLst>
            </p:cNvPr>
            <p:cNvCxnSpPr>
              <a:cxnSpLocks/>
              <a:stCxn id="120" idx="2"/>
              <a:endCxn id="121"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D38511E3-7F71-AF43-9ECE-04A5953A4795}"/>
                </a:ext>
              </a:extLst>
            </p:cNvPr>
            <p:cNvCxnSpPr>
              <a:cxnSpLocks/>
              <a:stCxn id="122" idx="2"/>
              <a:endCxn id="121"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B9E80273-EB54-8847-AE28-88ECC8AA2AAD}"/>
                </a:ext>
              </a:extLst>
            </p:cNvPr>
            <p:cNvCxnSpPr>
              <a:cxnSpLocks/>
              <a:stCxn id="117" idx="0"/>
              <a:endCxn id="119"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23975CEB-697E-7242-A55A-EE39ED2F35DB}"/>
                </a:ext>
              </a:extLst>
            </p:cNvPr>
            <p:cNvCxnSpPr>
              <a:cxnSpLocks/>
              <a:stCxn id="120" idx="0"/>
              <a:endCxn id="119"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91E62A44-9D3E-D34C-8C43-26C96C9FF474}"/>
                </a:ext>
              </a:extLst>
            </p:cNvPr>
            <p:cNvCxnSpPr>
              <a:cxnSpLocks/>
              <a:stCxn id="123" idx="0"/>
              <a:endCxn id="124"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1A7EF9CD-6B46-8C4B-99F9-10D5FE6187C2}"/>
                </a:ext>
              </a:extLst>
            </p:cNvPr>
            <p:cNvCxnSpPr>
              <a:cxnSpLocks/>
              <a:stCxn id="125" idx="1"/>
              <a:endCxn id="124"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A8369456-9FC2-5F4B-AF8F-70F9FE1E59E0}"/>
                </a:ext>
              </a:extLst>
            </p:cNvPr>
            <p:cNvCxnSpPr>
              <a:cxnSpLocks/>
              <a:stCxn id="133" idx="2"/>
              <a:endCxn id="121"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B8EC0D1-83CB-3D4A-ACDC-4A398EB19744}"/>
                </a:ext>
              </a:extLst>
            </p:cNvPr>
            <p:cNvCxnSpPr>
              <a:cxnSpLocks/>
              <a:stCxn id="110" idx="3"/>
              <a:endCxn id="11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A81C47C1-38FE-F540-A948-A2210CF102E1}"/>
                </a:ext>
              </a:extLst>
            </p:cNvPr>
            <p:cNvCxnSpPr>
              <a:cxnSpLocks/>
              <a:stCxn id="116" idx="0"/>
              <a:endCxn id="117"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431F4FA7-4D1E-BC45-A8EE-F4558E839323}"/>
                </a:ext>
              </a:extLst>
            </p:cNvPr>
            <p:cNvCxnSpPr>
              <a:cxnSpLocks/>
              <a:stCxn id="116" idx="3"/>
              <a:endCxn id="119"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BD7EF390-FDA7-0045-8D73-CF1550799387}"/>
                </a:ext>
              </a:extLst>
            </p:cNvPr>
            <p:cNvCxnSpPr>
              <a:cxnSpLocks/>
              <a:stCxn id="110" idx="0"/>
              <a:endCxn id="11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6838DEA-72D9-CE4B-A21A-AA2E01A2C8FF}"/>
                </a:ext>
              </a:extLst>
            </p:cNvPr>
            <p:cNvCxnSpPr>
              <a:cxnSpLocks/>
              <a:stCxn id="117" idx="1"/>
              <a:endCxn id="11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C0F43691-3F13-F846-8718-80A65B271754}"/>
                </a:ext>
              </a:extLst>
            </p:cNvPr>
            <p:cNvCxnSpPr>
              <a:cxnSpLocks/>
              <a:stCxn id="122" idx="0"/>
              <a:endCxn id="117"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2761CEB-4451-1F4A-832F-8F6004B40491}"/>
                </a:ext>
              </a:extLst>
            </p:cNvPr>
            <p:cNvCxnSpPr>
              <a:cxnSpLocks/>
              <a:stCxn id="122" idx="1"/>
              <a:endCxn id="11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A8A3068D-3D4C-3B44-943E-115BBAD60D79}"/>
                </a:ext>
              </a:extLst>
            </p:cNvPr>
            <p:cNvCxnSpPr>
              <a:cxnSpLocks/>
              <a:stCxn id="124" idx="2"/>
              <a:endCxn id="121"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1A280826-A087-5247-8AA4-C5DB149F3EC1}"/>
                </a:ext>
              </a:extLst>
            </p:cNvPr>
            <p:cNvCxnSpPr>
              <a:cxnSpLocks/>
              <a:stCxn id="125" idx="2"/>
              <a:endCxn id="123"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0D74ED9E-D7A4-E445-9388-5D2851455229}"/>
                </a:ext>
              </a:extLst>
            </p:cNvPr>
            <p:cNvCxnSpPr>
              <a:cxnSpLocks/>
              <a:stCxn id="117"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AAA17EC9-EE22-8F44-B272-F5CE9D94D7BA}"/>
                </a:ext>
              </a:extLst>
            </p:cNvPr>
            <p:cNvCxnSpPr>
              <a:cxnSpLocks/>
              <a:stCxn id="120" idx="3"/>
              <a:endCxn id="124"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53" name="Picture 2" descr="Front And Back Of Envelope Clipart - White Envelope Icon Png - 2400x1545  PNG Download - PNGkit">
              <a:extLst>
                <a:ext uri="{FF2B5EF4-FFF2-40B4-BE49-F238E27FC236}">
                  <a16:creationId xmlns:a16="http://schemas.microsoft.com/office/drawing/2014/main" id="{41F0E67E-0988-FD49-BAC4-0618D2486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endParaRPr lang="en-US" dirty="0"/>
          </a:p>
          <a:p>
            <a:endParaRPr lang="en-US" dirty="0"/>
          </a:p>
        </p:txBody>
      </p:sp>
      <p:pic>
        <p:nvPicPr>
          <p:cNvPr id="39" name="Picture 38">
            <a:extLst>
              <a:ext uri="{FF2B5EF4-FFF2-40B4-BE49-F238E27FC236}">
                <a16:creationId xmlns:a16="http://schemas.microsoft.com/office/drawing/2014/main" id="{C2E3027A-62CF-B642-A4DF-8B165C93A4C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41" name="Picture 40">
            <a:extLst>
              <a:ext uri="{FF2B5EF4-FFF2-40B4-BE49-F238E27FC236}">
                <a16:creationId xmlns:a16="http://schemas.microsoft.com/office/drawing/2014/main" id="{284D52C4-5608-2F41-96D4-44EA625C0EE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42" name="Picture 41">
            <a:extLst>
              <a:ext uri="{FF2B5EF4-FFF2-40B4-BE49-F238E27FC236}">
                <a16:creationId xmlns:a16="http://schemas.microsoft.com/office/drawing/2014/main" id="{EC51FBAE-D334-CC41-96C3-D95647D21B6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43" name="Picture 42">
            <a:extLst>
              <a:ext uri="{FF2B5EF4-FFF2-40B4-BE49-F238E27FC236}">
                <a16:creationId xmlns:a16="http://schemas.microsoft.com/office/drawing/2014/main" id="{9E129D4F-E19D-F74C-A067-F4C0C474C74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46" name="Picture 45">
            <a:extLst>
              <a:ext uri="{FF2B5EF4-FFF2-40B4-BE49-F238E27FC236}">
                <a16:creationId xmlns:a16="http://schemas.microsoft.com/office/drawing/2014/main" id="{BF3ED393-6CBE-AC44-8BAD-841048AB6F9C}"/>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47" name="Picture 46">
            <a:extLst>
              <a:ext uri="{FF2B5EF4-FFF2-40B4-BE49-F238E27FC236}">
                <a16:creationId xmlns:a16="http://schemas.microsoft.com/office/drawing/2014/main" id="{DFFBA2BD-E11F-6749-A927-18A1F4DCF22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49" name="Picture 48">
            <a:extLst>
              <a:ext uri="{FF2B5EF4-FFF2-40B4-BE49-F238E27FC236}">
                <a16:creationId xmlns:a16="http://schemas.microsoft.com/office/drawing/2014/main" id="{C1115507-15F5-B147-BE1D-E51476FD827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0" name="Picture 49">
            <a:extLst>
              <a:ext uri="{FF2B5EF4-FFF2-40B4-BE49-F238E27FC236}">
                <a16:creationId xmlns:a16="http://schemas.microsoft.com/office/drawing/2014/main" id="{894C8BA9-61C9-5141-9251-3EAB4ADCBA3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2" name="Picture 51">
            <a:extLst>
              <a:ext uri="{FF2B5EF4-FFF2-40B4-BE49-F238E27FC236}">
                <a16:creationId xmlns:a16="http://schemas.microsoft.com/office/drawing/2014/main" id="{991DC164-D96D-354B-98C4-F97743F93858}"/>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3" name="Picture 52">
            <a:extLst>
              <a:ext uri="{FF2B5EF4-FFF2-40B4-BE49-F238E27FC236}">
                <a16:creationId xmlns:a16="http://schemas.microsoft.com/office/drawing/2014/main" id="{DBFBF2F7-B75E-F643-98A3-53EB104AF04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55" name="Picture 54">
            <a:extLst>
              <a:ext uri="{FF2B5EF4-FFF2-40B4-BE49-F238E27FC236}">
                <a16:creationId xmlns:a16="http://schemas.microsoft.com/office/drawing/2014/main" id="{AF754B05-5614-D345-B71D-55D7B6127807}"/>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56" name="Picture 55">
            <a:extLst>
              <a:ext uri="{FF2B5EF4-FFF2-40B4-BE49-F238E27FC236}">
                <a16:creationId xmlns:a16="http://schemas.microsoft.com/office/drawing/2014/main" id="{6DD3B6D3-2C78-0148-B5C5-12DBAADC620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57" name="Picture 56">
            <a:extLst>
              <a:ext uri="{FF2B5EF4-FFF2-40B4-BE49-F238E27FC236}">
                <a16:creationId xmlns:a16="http://schemas.microsoft.com/office/drawing/2014/main" id="{359541D8-D235-1B44-A065-61A0B890CEA6}"/>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58" name="Picture 57">
            <a:extLst>
              <a:ext uri="{FF2B5EF4-FFF2-40B4-BE49-F238E27FC236}">
                <a16:creationId xmlns:a16="http://schemas.microsoft.com/office/drawing/2014/main" id="{33702C72-DCA7-7C4D-BAD8-50796E85C0F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59" name="Straight Connector 58">
            <a:extLst>
              <a:ext uri="{FF2B5EF4-FFF2-40B4-BE49-F238E27FC236}">
                <a16:creationId xmlns:a16="http://schemas.microsoft.com/office/drawing/2014/main" id="{AC617C81-96DB-0442-A974-8EC98CA0EABE}"/>
              </a:ext>
            </a:extLst>
          </p:cNvPr>
          <p:cNvCxnSpPr>
            <a:cxnSpLocks/>
            <a:stCxn id="39" idx="2"/>
            <a:endCxn id="4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0" name="Straight Connector 59">
            <a:extLst>
              <a:ext uri="{FF2B5EF4-FFF2-40B4-BE49-F238E27FC236}">
                <a16:creationId xmlns:a16="http://schemas.microsoft.com/office/drawing/2014/main" id="{C7E23AC1-1733-C542-911F-B4829495C8DB}"/>
              </a:ext>
            </a:extLst>
          </p:cNvPr>
          <p:cNvCxnSpPr>
            <a:cxnSpLocks/>
            <a:stCxn id="42" idx="1"/>
            <a:endCxn id="4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1" name="Straight Connector 60">
            <a:extLst>
              <a:ext uri="{FF2B5EF4-FFF2-40B4-BE49-F238E27FC236}">
                <a16:creationId xmlns:a16="http://schemas.microsoft.com/office/drawing/2014/main" id="{E789791C-6C15-B944-B12F-FA7E8C971826}"/>
              </a:ext>
            </a:extLst>
          </p:cNvPr>
          <p:cNvCxnSpPr>
            <a:cxnSpLocks/>
            <a:stCxn id="42" idx="0"/>
            <a:endCxn id="4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2" name="Straight Connector 61">
            <a:extLst>
              <a:ext uri="{FF2B5EF4-FFF2-40B4-BE49-F238E27FC236}">
                <a16:creationId xmlns:a16="http://schemas.microsoft.com/office/drawing/2014/main" id="{2B983C9E-2774-6341-82D0-78E4B59FBA7F}"/>
              </a:ext>
            </a:extLst>
          </p:cNvPr>
          <p:cNvCxnSpPr>
            <a:cxnSpLocks/>
            <a:stCxn id="47" idx="1"/>
            <a:endCxn id="4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a16="http://schemas.microsoft.com/office/drawing/2014/main" id="{68B411FB-10D9-DA46-9134-C7EC62744897}"/>
              </a:ext>
            </a:extLst>
          </p:cNvPr>
          <p:cNvCxnSpPr>
            <a:cxnSpLocks/>
            <a:stCxn id="43" idx="0"/>
            <a:endCxn id="4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4" name="Straight Connector 63">
            <a:extLst>
              <a:ext uri="{FF2B5EF4-FFF2-40B4-BE49-F238E27FC236}">
                <a16:creationId xmlns:a16="http://schemas.microsoft.com/office/drawing/2014/main" id="{5ED3177C-0DA7-714D-BE45-4E6FAADF5E7A}"/>
              </a:ext>
            </a:extLst>
          </p:cNvPr>
          <p:cNvCxnSpPr>
            <a:cxnSpLocks/>
            <a:stCxn id="52" idx="1"/>
            <a:endCxn id="4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5" name="Straight Connector 64">
            <a:extLst>
              <a:ext uri="{FF2B5EF4-FFF2-40B4-BE49-F238E27FC236}">
                <a16:creationId xmlns:a16="http://schemas.microsoft.com/office/drawing/2014/main" id="{65991936-2EAD-0043-8722-D9869B99CE0E}"/>
              </a:ext>
            </a:extLst>
          </p:cNvPr>
          <p:cNvCxnSpPr>
            <a:cxnSpLocks/>
            <a:stCxn id="66" idx="1"/>
            <a:endCxn id="56"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66" name="Picture 65">
            <a:extLst>
              <a:ext uri="{FF2B5EF4-FFF2-40B4-BE49-F238E27FC236}">
                <a16:creationId xmlns:a16="http://schemas.microsoft.com/office/drawing/2014/main" id="{CF2CA171-D6A9-5C44-A5A7-06598F2C915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67" name="Straight Connector 66">
            <a:extLst>
              <a:ext uri="{FF2B5EF4-FFF2-40B4-BE49-F238E27FC236}">
                <a16:creationId xmlns:a16="http://schemas.microsoft.com/office/drawing/2014/main" id="{D58DE1A4-FA77-B24D-A2A0-AB05AA8CAE46}"/>
              </a:ext>
            </a:extLst>
          </p:cNvPr>
          <p:cNvCxnSpPr>
            <a:cxnSpLocks/>
            <a:stCxn id="52" idx="3"/>
            <a:endCxn id="56"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68" name="Straight Connector 67">
            <a:extLst>
              <a:ext uri="{FF2B5EF4-FFF2-40B4-BE49-F238E27FC236}">
                <a16:creationId xmlns:a16="http://schemas.microsoft.com/office/drawing/2014/main" id="{5714BF9F-A585-0A4F-B1C9-2892EF4D87AE}"/>
              </a:ext>
            </a:extLst>
          </p:cNvPr>
          <p:cNvCxnSpPr>
            <a:cxnSpLocks/>
            <a:stCxn id="52" idx="2"/>
            <a:endCxn id="53"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69" name="Straight Connector 68">
            <a:extLst>
              <a:ext uri="{FF2B5EF4-FFF2-40B4-BE49-F238E27FC236}">
                <a16:creationId xmlns:a16="http://schemas.microsoft.com/office/drawing/2014/main" id="{34D5CCBC-02DE-1145-AD5A-0A9F973B09B9}"/>
              </a:ext>
            </a:extLst>
          </p:cNvPr>
          <p:cNvCxnSpPr>
            <a:cxnSpLocks/>
            <a:stCxn id="55" idx="2"/>
            <a:endCxn id="53"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0" name="Straight Connector 69">
            <a:extLst>
              <a:ext uri="{FF2B5EF4-FFF2-40B4-BE49-F238E27FC236}">
                <a16:creationId xmlns:a16="http://schemas.microsoft.com/office/drawing/2014/main" id="{940733E0-0530-1B45-A34B-56B2001D05A7}"/>
              </a:ext>
            </a:extLst>
          </p:cNvPr>
          <p:cNvCxnSpPr>
            <a:cxnSpLocks/>
            <a:stCxn id="49" idx="0"/>
            <a:endCxn id="50"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56DB9744-3BD9-EA4B-AE22-6DAFA8E5DD22}"/>
              </a:ext>
            </a:extLst>
          </p:cNvPr>
          <p:cNvCxnSpPr>
            <a:cxnSpLocks/>
            <a:stCxn id="52" idx="0"/>
            <a:endCxn id="50"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a:extLst>
              <a:ext uri="{FF2B5EF4-FFF2-40B4-BE49-F238E27FC236}">
                <a16:creationId xmlns:a16="http://schemas.microsoft.com/office/drawing/2014/main" id="{EE8770FF-9361-6642-A602-B4183FDC4DBA}"/>
              </a:ext>
            </a:extLst>
          </p:cNvPr>
          <p:cNvCxnSpPr>
            <a:cxnSpLocks/>
            <a:stCxn id="56" idx="0"/>
            <a:endCxn id="57"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3" name="Straight Connector 72">
            <a:extLst>
              <a:ext uri="{FF2B5EF4-FFF2-40B4-BE49-F238E27FC236}">
                <a16:creationId xmlns:a16="http://schemas.microsoft.com/office/drawing/2014/main" id="{93568D10-899E-9540-B18C-6C354C9E6184}"/>
              </a:ext>
            </a:extLst>
          </p:cNvPr>
          <p:cNvCxnSpPr>
            <a:cxnSpLocks/>
            <a:stCxn id="58" idx="1"/>
            <a:endCxn id="57"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4" name="Straight Connector 73">
            <a:extLst>
              <a:ext uri="{FF2B5EF4-FFF2-40B4-BE49-F238E27FC236}">
                <a16:creationId xmlns:a16="http://schemas.microsoft.com/office/drawing/2014/main" id="{5E3A2A7A-F169-D64F-B248-9BC4DDCB8AD4}"/>
              </a:ext>
            </a:extLst>
          </p:cNvPr>
          <p:cNvCxnSpPr>
            <a:cxnSpLocks/>
            <a:stCxn id="66" idx="2"/>
            <a:endCxn id="53"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5" name="Straight Connector 74">
            <a:extLst>
              <a:ext uri="{FF2B5EF4-FFF2-40B4-BE49-F238E27FC236}">
                <a16:creationId xmlns:a16="http://schemas.microsoft.com/office/drawing/2014/main" id="{61F8ADF8-3CD3-5B42-BFEF-E90513704538}"/>
              </a:ext>
            </a:extLst>
          </p:cNvPr>
          <p:cNvCxnSpPr>
            <a:cxnSpLocks/>
            <a:stCxn id="39" idx="3"/>
            <a:endCxn id="4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6" name="Straight Connector 75">
            <a:extLst>
              <a:ext uri="{FF2B5EF4-FFF2-40B4-BE49-F238E27FC236}">
                <a16:creationId xmlns:a16="http://schemas.microsoft.com/office/drawing/2014/main" id="{41DFD501-3338-9648-AB36-1F88A275BBFA}"/>
              </a:ext>
            </a:extLst>
          </p:cNvPr>
          <p:cNvCxnSpPr>
            <a:cxnSpLocks/>
            <a:stCxn id="47" idx="0"/>
            <a:endCxn id="49"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77" name="Straight Connector 76">
            <a:extLst>
              <a:ext uri="{FF2B5EF4-FFF2-40B4-BE49-F238E27FC236}">
                <a16:creationId xmlns:a16="http://schemas.microsoft.com/office/drawing/2014/main" id="{63B30147-9C36-1543-9EAF-DDB4D9492B0F}"/>
              </a:ext>
            </a:extLst>
          </p:cNvPr>
          <p:cNvCxnSpPr>
            <a:cxnSpLocks/>
            <a:stCxn id="47" idx="3"/>
            <a:endCxn id="50"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79" name="Picture 2" descr="Front And Back Of Envelope Clipart - White Envelope Icon Png - 2400x1545  PNG Download - PNGkit">
            <a:extLst>
              <a:ext uri="{FF2B5EF4-FFF2-40B4-BE49-F238E27FC236}">
                <a16:creationId xmlns:a16="http://schemas.microsoft.com/office/drawing/2014/main" id="{6F3CFF86-F37D-1D4F-87CC-24659D1B9E2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a:extLst>
              <a:ext uri="{FF2B5EF4-FFF2-40B4-BE49-F238E27FC236}">
                <a16:creationId xmlns:a16="http://schemas.microsoft.com/office/drawing/2014/main" id="{48A849BD-8628-C249-B092-F9C6EFFAD203}"/>
              </a:ext>
            </a:extLst>
          </p:cNvPr>
          <p:cNvCxnSpPr>
            <a:cxnSpLocks/>
            <a:stCxn id="39" idx="0"/>
            <a:endCxn id="4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1" name="Straight Connector 80">
            <a:extLst>
              <a:ext uri="{FF2B5EF4-FFF2-40B4-BE49-F238E27FC236}">
                <a16:creationId xmlns:a16="http://schemas.microsoft.com/office/drawing/2014/main" id="{14D91E54-3645-AC4F-A25C-1AE2CA8220A2}"/>
              </a:ext>
            </a:extLst>
          </p:cNvPr>
          <p:cNvCxnSpPr>
            <a:cxnSpLocks/>
            <a:stCxn id="49" idx="1"/>
            <a:endCxn id="4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2" name="Straight Connector 81">
            <a:extLst>
              <a:ext uri="{FF2B5EF4-FFF2-40B4-BE49-F238E27FC236}">
                <a16:creationId xmlns:a16="http://schemas.microsoft.com/office/drawing/2014/main" id="{06D3BD38-6756-2C46-AAC4-3ED8B31197EC}"/>
              </a:ext>
            </a:extLst>
          </p:cNvPr>
          <p:cNvCxnSpPr>
            <a:cxnSpLocks/>
            <a:stCxn id="55" idx="0"/>
            <a:endCxn id="49"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4" name="Straight Connector 83">
            <a:extLst>
              <a:ext uri="{FF2B5EF4-FFF2-40B4-BE49-F238E27FC236}">
                <a16:creationId xmlns:a16="http://schemas.microsoft.com/office/drawing/2014/main" id="{2FBB2935-A25A-0A4A-9668-252E7633EFE9}"/>
              </a:ext>
            </a:extLst>
          </p:cNvPr>
          <p:cNvCxnSpPr>
            <a:cxnSpLocks/>
            <a:stCxn id="55" idx="1"/>
            <a:endCxn id="4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5" name="Straight Connector 84">
            <a:extLst>
              <a:ext uri="{FF2B5EF4-FFF2-40B4-BE49-F238E27FC236}">
                <a16:creationId xmlns:a16="http://schemas.microsoft.com/office/drawing/2014/main" id="{3E7FD9C4-3F03-1540-B025-FBFAA818B2E3}"/>
              </a:ext>
            </a:extLst>
          </p:cNvPr>
          <p:cNvCxnSpPr>
            <a:cxnSpLocks/>
            <a:stCxn id="57" idx="2"/>
            <a:endCxn id="53"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86" name="Straight Connector 85">
            <a:extLst>
              <a:ext uri="{FF2B5EF4-FFF2-40B4-BE49-F238E27FC236}">
                <a16:creationId xmlns:a16="http://schemas.microsoft.com/office/drawing/2014/main" id="{16CEA464-F038-C54F-81FC-30885548623F}"/>
              </a:ext>
            </a:extLst>
          </p:cNvPr>
          <p:cNvCxnSpPr>
            <a:cxnSpLocks/>
            <a:stCxn id="58" idx="2"/>
            <a:endCxn id="56"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8" name="Straight Connector 87">
            <a:extLst>
              <a:ext uri="{FF2B5EF4-FFF2-40B4-BE49-F238E27FC236}">
                <a16:creationId xmlns:a16="http://schemas.microsoft.com/office/drawing/2014/main" id="{3E3F5BF0-5A86-5E41-8799-3C7EB24214E9}"/>
              </a:ext>
            </a:extLst>
          </p:cNvPr>
          <p:cNvCxnSpPr>
            <a:cxnSpLocks/>
            <a:stCxn id="49"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89" name="Straight Connector 88">
            <a:extLst>
              <a:ext uri="{FF2B5EF4-FFF2-40B4-BE49-F238E27FC236}">
                <a16:creationId xmlns:a16="http://schemas.microsoft.com/office/drawing/2014/main" id="{AC137CD0-CCFF-0449-AA82-7D0959251E92}"/>
              </a:ext>
            </a:extLst>
          </p:cNvPr>
          <p:cNvCxnSpPr>
            <a:cxnSpLocks/>
            <a:stCxn id="52" idx="3"/>
            <a:endCxn id="57"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873479B5-B1C2-7A4A-8E7C-52C5B333B79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Front And Back Of Envelope Clipart - White Envelope Icon Png - 2400x1545  PNG Download - PNGkit">
            <a:extLst>
              <a:ext uri="{FF2B5EF4-FFF2-40B4-BE49-F238E27FC236}">
                <a16:creationId xmlns:a16="http://schemas.microsoft.com/office/drawing/2014/main" id="{8EB22248-66AA-914E-B93A-49F111143F5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Front And Back Of Envelope Clipart - White Envelope Icon Png - 2400x1545  PNG Download - PNGkit">
            <a:extLst>
              <a:ext uri="{FF2B5EF4-FFF2-40B4-BE49-F238E27FC236}">
                <a16:creationId xmlns:a16="http://schemas.microsoft.com/office/drawing/2014/main" id="{C0727161-CB18-5741-9A6B-D8EF542BDBD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Front And Back Of Envelope Clipart - White Envelope Icon Png - 2400x1545  PNG Download - PNGkit">
            <a:extLst>
              <a:ext uri="{FF2B5EF4-FFF2-40B4-BE49-F238E27FC236}">
                <a16:creationId xmlns:a16="http://schemas.microsoft.com/office/drawing/2014/main" id="{6AEF1CE9-DFCD-094F-8446-A52C825CB9F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Front And Back Of Envelope Clipart - White Envelope Icon Png - 2400x1545  PNG Download - PNGkit">
            <a:extLst>
              <a:ext uri="{FF2B5EF4-FFF2-40B4-BE49-F238E27FC236}">
                <a16:creationId xmlns:a16="http://schemas.microsoft.com/office/drawing/2014/main" id="{DA7CB49C-527C-C14D-9334-40766D0521F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Front And Back Of Envelope Clipart - White Envelope Icon Png - 2400x1545  PNG Download - PNGkit">
            <a:extLst>
              <a:ext uri="{FF2B5EF4-FFF2-40B4-BE49-F238E27FC236}">
                <a16:creationId xmlns:a16="http://schemas.microsoft.com/office/drawing/2014/main" id="{4ACD46BF-0BE1-6F46-ABCA-77F402C6FC1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Front And Back Of Envelope Clipart - White Envelope Icon Png - 2400x1545  PNG Download - PNGkit">
            <a:extLst>
              <a:ext uri="{FF2B5EF4-FFF2-40B4-BE49-F238E27FC236}">
                <a16:creationId xmlns:a16="http://schemas.microsoft.com/office/drawing/2014/main" id="{CB1D78CE-6705-8545-A8CA-19D1BA94D2B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Front And Back Of Envelope Clipart - White Envelope Icon Png - 2400x1545  PNG Download - PNGkit">
            <a:extLst>
              <a:ext uri="{FF2B5EF4-FFF2-40B4-BE49-F238E27FC236}">
                <a16:creationId xmlns:a16="http://schemas.microsoft.com/office/drawing/2014/main" id="{499DEDCC-878A-7041-BE6B-629E3FC247C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Front And Back Of Envelope Clipart - White Envelope Icon Png - 2400x1545  PNG Download - PNGkit">
            <a:extLst>
              <a:ext uri="{FF2B5EF4-FFF2-40B4-BE49-F238E27FC236}">
                <a16:creationId xmlns:a16="http://schemas.microsoft.com/office/drawing/2014/main" id="{1A7408CD-A5F4-0F4A-B4A8-664782BF5CE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Front And Back Of Envelope Clipart - White Envelope Icon Png - 2400x1545  PNG Download - PNGkit">
            <a:extLst>
              <a:ext uri="{FF2B5EF4-FFF2-40B4-BE49-F238E27FC236}">
                <a16:creationId xmlns:a16="http://schemas.microsoft.com/office/drawing/2014/main" id="{20D1CAE9-BEEA-CA47-B53E-B37D038EDEB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Front And Back Of Envelope Clipart - White Envelope Icon Png - 2400x1545  PNG Download - PNGkit">
            <a:extLst>
              <a:ext uri="{FF2B5EF4-FFF2-40B4-BE49-F238E27FC236}">
                <a16:creationId xmlns:a16="http://schemas.microsoft.com/office/drawing/2014/main" id="{E6565BDC-AE14-B045-A8E2-0628A113EE6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Front And Back Of Envelope Clipart - White Envelope Icon Png - 2400x1545  PNG Download - PNGkit">
            <a:extLst>
              <a:ext uri="{FF2B5EF4-FFF2-40B4-BE49-F238E27FC236}">
                <a16:creationId xmlns:a16="http://schemas.microsoft.com/office/drawing/2014/main" id="{101D3A29-A85A-394D-B8C4-0657C23A89E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Front And Back Of Envelope Clipart - White Envelope Icon Png - 2400x1545  PNG Download - PNGkit">
            <a:extLst>
              <a:ext uri="{FF2B5EF4-FFF2-40B4-BE49-F238E27FC236}">
                <a16:creationId xmlns:a16="http://schemas.microsoft.com/office/drawing/2014/main" id="{6936160C-7B97-CF41-9025-EFBBFC2FF0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Front And Back Of Envelope Clipart - White Envelope Icon Png - 2400x1545  PNG Download - PNGkit">
            <a:extLst>
              <a:ext uri="{FF2B5EF4-FFF2-40B4-BE49-F238E27FC236}">
                <a16:creationId xmlns:a16="http://schemas.microsoft.com/office/drawing/2014/main" id="{F6F0DAA3-8CE3-4F42-B44B-10177C6FC5D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 descr="Front And Back Of Envelope Clipart - White Envelope Icon Png - 2400x1545  PNG Download - PNGkit">
            <a:extLst>
              <a:ext uri="{FF2B5EF4-FFF2-40B4-BE49-F238E27FC236}">
                <a16:creationId xmlns:a16="http://schemas.microsoft.com/office/drawing/2014/main" id="{C267A108-A50E-0644-BF3A-A84AA531281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8" name="Content Placeholder 2">
            <a:extLst>
              <a:ext uri="{FF2B5EF4-FFF2-40B4-BE49-F238E27FC236}">
                <a16:creationId xmlns:a16="http://schemas.microsoft.com/office/drawing/2014/main" id="{B1020BFF-7EB2-7C44-A99E-81E98F6BD8C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Peers subscribed to the same topic form a mesh</a:t>
            </a:r>
          </a:p>
          <a:p>
            <a:r>
              <a:rPr lang="en-US" dirty="0"/>
              <a:t>Peers route messages by sending them to a subset of their connections</a:t>
            </a:r>
          </a:p>
          <a:p>
            <a:r>
              <a:rPr lang="en-US" dirty="0"/>
              <a:t>Messages are anonymous [1]</a:t>
            </a:r>
          </a:p>
        </p:txBody>
      </p:sp>
      <p:pic>
        <p:nvPicPr>
          <p:cNvPr id="154" name="Picture 2" descr="Front And Back Of Envelope Clipart - White Envelope Icon Png - 2400x1545  PNG Download - PNGkit">
            <a:extLst>
              <a:ext uri="{FF2B5EF4-FFF2-40B4-BE49-F238E27FC236}">
                <a16:creationId xmlns:a16="http://schemas.microsoft.com/office/drawing/2014/main" id="{6D394F32-1FCE-AE42-8696-07D51FF06A0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59CE6087-FCF5-B143-8208-7FEB30301B00}"/>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115" name="TextBox 114">
            <a:extLst>
              <a:ext uri="{FF2B5EF4-FFF2-40B4-BE49-F238E27FC236}">
                <a16:creationId xmlns:a16="http://schemas.microsoft.com/office/drawing/2014/main" id="{AA1A9491-C5F8-8447-BADC-6AAF7EF36850}"/>
              </a:ext>
            </a:extLst>
          </p:cNvPr>
          <p:cNvSpPr txBox="1"/>
          <p:nvPr/>
        </p:nvSpPr>
        <p:spPr>
          <a:xfrm>
            <a:off x="6893070" y="4539793"/>
            <a:ext cx="317716" cy="369332"/>
          </a:xfrm>
          <a:prstGeom prst="rect">
            <a:avLst/>
          </a:prstGeom>
          <a:noFill/>
        </p:spPr>
        <p:txBody>
          <a:bodyPr wrap="none" rtlCol="0">
            <a:spAutoFit/>
          </a:bodyPr>
          <a:lstStyle/>
          <a:p>
            <a:r>
              <a:rPr lang="en-US" dirty="0"/>
              <a:t>B</a:t>
            </a:r>
          </a:p>
        </p:txBody>
      </p:sp>
      <p:sp>
        <p:nvSpPr>
          <p:cNvPr id="4" name="Cloud Callout 3">
            <a:extLst>
              <a:ext uri="{FF2B5EF4-FFF2-40B4-BE49-F238E27FC236}">
                <a16:creationId xmlns:a16="http://schemas.microsoft.com/office/drawing/2014/main" id="{F655CBE3-93D7-974C-88D4-BBE55769F4AF}"/>
              </a:ext>
            </a:extLst>
          </p:cNvPr>
          <p:cNvSpPr/>
          <p:nvPr/>
        </p:nvSpPr>
        <p:spPr>
          <a:xfrm>
            <a:off x="6083927" y="3238369"/>
            <a:ext cx="2144270"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No personally-identifiable information e.g., IP about the publisher</a:t>
            </a:r>
          </a:p>
        </p:txBody>
      </p:sp>
      <p:sp>
        <p:nvSpPr>
          <p:cNvPr id="5" name="TextBox 4">
            <a:extLst>
              <a:ext uri="{FF2B5EF4-FFF2-40B4-BE49-F238E27FC236}">
                <a16:creationId xmlns:a16="http://schemas.microsoft.com/office/drawing/2014/main" id="{F6041B68-B5F0-1045-934A-72A9C495B581}"/>
              </a:ext>
            </a:extLst>
          </p:cNvPr>
          <p:cNvSpPr txBox="1"/>
          <p:nvPr/>
        </p:nvSpPr>
        <p:spPr>
          <a:xfrm>
            <a:off x="1158749" y="6311900"/>
            <a:ext cx="4792146" cy="646331"/>
          </a:xfrm>
          <a:prstGeom prst="rect">
            <a:avLst/>
          </a:prstGeom>
          <a:noFill/>
        </p:spPr>
        <p:txBody>
          <a:bodyPr wrap="none" rtlCol="0">
            <a:spAutoFit/>
          </a:bodyPr>
          <a:lstStyle/>
          <a:p>
            <a:r>
              <a:rPr lang="en-US" dirty="0"/>
              <a:t>[1] </a:t>
            </a:r>
            <a:r>
              <a:rPr lang="en-US" dirty="0">
                <a:hlinkClick r:id="rId5"/>
              </a:rPr>
              <a:t>https://rfc.vac.dev/spec/11/#security-analysis</a:t>
            </a:r>
            <a:endParaRPr lang="en-US" dirty="0"/>
          </a:p>
          <a:p>
            <a:endParaRPr lang="en-US" dirty="0"/>
          </a:p>
        </p:txBody>
      </p:sp>
    </p:spTree>
    <p:extLst>
      <p:ext uri="{BB962C8B-B14F-4D97-AF65-F5344CB8AC3E}">
        <p14:creationId xmlns:p14="http://schemas.microsoft.com/office/powerpoint/2010/main" val="133642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Tree>
    <p:extLst>
      <p:ext uri="{BB962C8B-B14F-4D97-AF65-F5344CB8AC3E}">
        <p14:creationId xmlns:p14="http://schemas.microsoft.com/office/powerpoint/2010/main" val="2999903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13452</TotalTime>
  <Words>3956</Words>
  <Application>Microsoft Macintosh PowerPoint</Application>
  <PresentationFormat>Widescreen</PresentationFormat>
  <Paragraphs>492</Paragraphs>
  <Slides>46</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Helvetica Neue</vt:lpstr>
      <vt:lpstr>Office Theme</vt:lpstr>
      <vt:lpstr> 17/WAKU2-RLN-RELAY: Privacy-Preserving  Peer-to-Peer  Economic  Spam Protection</vt:lpstr>
      <vt:lpstr>Contents</vt:lpstr>
      <vt:lpstr>WAKU2 [1]</vt:lpstr>
      <vt:lpstr>WAKU2-RELAY [1]</vt:lpstr>
      <vt:lpstr>WAKU2-RELAY</vt:lpstr>
      <vt:lpstr>WAKU2-RELAY</vt:lpstr>
      <vt:lpstr>WAKU2-RELAY</vt:lpstr>
      <vt:lpstr>WAKU2-RELAY</vt:lpstr>
      <vt:lpstr>Spam issue in WAKU2-RELAY</vt:lpstr>
      <vt:lpstr>Spam issue in WAKU2-RELAY</vt:lpstr>
      <vt:lpstr>Privacy-Preservation and Spam protection</vt:lpstr>
      <vt:lpstr>Privacy-Preservation and Spam protection</vt:lpstr>
      <vt:lpstr>State-of-the-art p2p spam protections</vt:lpstr>
      <vt:lpstr>WAKU2-RLN-RELAY [1]</vt:lpstr>
      <vt:lpstr>RLN Primitive [1]</vt:lpstr>
      <vt:lpstr>RLN Primitive: Membership Tree</vt:lpstr>
      <vt:lpstr>RLN Primitive: Signaling</vt:lpstr>
      <vt:lpstr>RLN Primitive: Signaling</vt:lpstr>
      <vt:lpstr>RLN Primitive: Signaling</vt:lpstr>
      <vt:lpstr>RLN Primitive: Signaling</vt:lpstr>
      <vt:lpstr>RLN Primitive: Signaling</vt:lpstr>
      <vt:lpstr>RLN Primitive: Detecting double signaling</vt:lpstr>
      <vt:lpstr>RLN Primitive: Detecting double signaling</vt:lpstr>
      <vt:lpstr>RLN Primitive: Detecting double signaling</vt:lpstr>
      <vt:lpstr>RLN Primitive: Detecting double signaling</vt:lpstr>
      <vt:lpstr>WAKU2-RLN-RELAY</vt:lpstr>
      <vt:lpstr>WAKU2-RLN-RELAY: Registration</vt:lpstr>
      <vt:lpstr>WAKU2-RLNR-ELAY: Registration</vt:lpstr>
      <vt:lpstr>WAKU2-RLN-RELAY: Registration</vt:lpstr>
      <vt:lpstr>WAKU2-RLN-RELAY: Registration</vt:lpstr>
      <vt:lpstr>WAKU2-RLN-RELAY: External Nullifier</vt:lpstr>
      <vt:lpstr>WAKU2-RLN-RELAY: External Nullifier</vt:lpstr>
      <vt:lpstr>WAKU2-RLN-RELAY: Publishing</vt:lpstr>
      <vt:lpstr>WAKU2-RLN-RELAY: Routing</vt:lpstr>
      <vt:lpstr>WAKU2-RLN-RELAY: Routing</vt:lpstr>
      <vt:lpstr>WAKU2-RLN-RELAY: Routing</vt:lpstr>
      <vt:lpstr>WAKU2-RLN-RELAY: Slashing</vt:lpstr>
      <vt:lpstr>WAKU2-RLN-RELAY: Slashing</vt:lpstr>
      <vt:lpstr>WAKU2-RLN-RELAY: Slashing</vt:lpstr>
      <vt:lpstr>WAKU2-RLN-RELAY: Slashing</vt:lpstr>
      <vt:lpstr>Future work</vt:lpstr>
      <vt:lpstr>References</vt:lpstr>
      <vt:lpstr>PowerPoint Presentation</vt:lpstr>
      <vt:lpstr>Asymptotic Performance</vt:lpstr>
      <vt:lpstr>Asymptotic Performance</vt:lpstr>
      <vt:lpstr>Implementation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sanaz taheri</dc:creator>
  <cp:lastModifiedBy>sanaz taheri</cp:lastModifiedBy>
  <cp:revision>238</cp:revision>
  <cp:lastPrinted>2021-11-15T22:26:06Z</cp:lastPrinted>
  <dcterms:created xsi:type="dcterms:W3CDTF">2021-10-27T19:44:51Z</dcterms:created>
  <dcterms:modified xsi:type="dcterms:W3CDTF">2021-11-15T22:28:49Z</dcterms:modified>
</cp:coreProperties>
</file>