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59" r:id="rId3"/>
    <p:sldId id="265" r:id="rId4"/>
    <p:sldId id="333" r:id="rId5"/>
    <p:sldId id="335" r:id="rId6"/>
    <p:sldId id="336" r:id="rId7"/>
    <p:sldId id="337" r:id="rId8"/>
    <p:sldId id="289" r:id="rId9"/>
    <p:sldId id="302" r:id="rId10"/>
    <p:sldId id="277" r:id="rId11"/>
    <p:sldId id="301" r:id="rId12"/>
    <p:sldId id="279" r:id="rId13"/>
    <p:sldId id="278" r:id="rId14"/>
    <p:sldId id="267" r:id="rId15"/>
    <p:sldId id="305" r:id="rId16"/>
    <p:sldId id="310" r:id="rId17"/>
    <p:sldId id="312" r:id="rId18"/>
    <p:sldId id="326" r:id="rId19"/>
    <p:sldId id="311" r:id="rId20"/>
    <p:sldId id="327" r:id="rId21"/>
    <p:sldId id="313" r:id="rId22"/>
    <p:sldId id="314" r:id="rId23"/>
    <p:sldId id="317" r:id="rId24"/>
    <p:sldId id="291" r:id="rId25"/>
    <p:sldId id="268" r:id="rId26"/>
    <p:sldId id="292" r:id="rId27"/>
    <p:sldId id="293" r:id="rId28"/>
    <p:sldId id="294" r:id="rId29"/>
    <p:sldId id="320" r:id="rId30"/>
    <p:sldId id="322" r:id="rId31"/>
    <p:sldId id="281" r:id="rId32"/>
    <p:sldId id="269" r:id="rId33"/>
    <p:sldId id="318" r:id="rId34"/>
    <p:sldId id="323" r:id="rId35"/>
    <p:sldId id="321" r:id="rId36"/>
    <p:sldId id="325" r:id="rId37"/>
    <p:sldId id="298" r:id="rId38"/>
    <p:sldId id="299" r:id="rId39"/>
    <p:sldId id="332" r:id="rId40"/>
    <p:sldId id="273" r:id="rId41"/>
    <p:sldId id="284" r:id="rId42"/>
    <p:sldId id="330" r:id="rId43"/>
    <p:sldId id="285" r:id="rId44"/>
    <p:sldId id="329" r:id="rId45"/>
    <p:sldId id="272" r:id="rId46"/>
    <p:sldId id="28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6B6B"/>
    <a:srgbClr val="18B0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84" autoAdjust="0"/>
    <p:restoredTop sz="69504"/>
  </p:normalViewPr>
  <p:slideViewPr>
    <p:cSldViewPr snapToGrid="0">
      <p:cViewPr varScale="1">
        <p:scale>
          <a:sx n="155" d="100"/>
          <a:sy n="155" d="100"/>
        </p:scale>
        <p:origin x="3832" y="20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2086747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a:t>
            </a:r>
          </a:p>
          <a:p>
            <a:r>
              <a:rPr lang="en-US" dirty="0"/>
              <a:t>I am </a:t>
            </a:r>
            <a:r>
              <a:rPr lang="en-US" dirty="0" err="1"/>
              <a:t>Sanaz</a:t>
            </a:r>
            <a:r>
              <a:rPr lang="en-US" dirty="0"/>
              <a:t>, a protocol engineer at Vac </a:t>
            </a:r>
            <a:r>
              <a:rPr lang="en-US" dirty="0" err="1"/>
              <a:t>RandD</a:t>
            </a:r>
            <a:endParaRPr lang="en-US" dirty="0"/>
          </a:p>
          <a:p>
            <a:r>
              <a:rPr lang="en-US" dirty="0"/>
              <a:t>Today, I am going to present </a:t>
            </a:r>
            <a:r>
              <a:rPr lang="en-US" dirty="0" err="1"/>
              <a:t>waku</a:t>
            </a:r>
            <a:r>
              <a:rPr lang="en-US" dirty="0"/>
              <a:t>-</a:t>
            </a:r>
            <a:r>
              <a:rPr lang="en-US" dirty="0" err="1"/>
              <a:t>rln</a:t>
            </a:r>
            <a:r>
              <a:rPr lang="en-US" dirty="0"/>
              <a:t>-relay which is a privacy preserving economic spam protection that suits private and anonymous messaging systems</a:t>
            </a:r>
          </a:p>
          <a:p>
            <a:r>
              <a:rPr lang="en-US" u="sng" dirty="0"/>
              <a:t>This is a joint work by me, Oskar </a:t>
            </a:r>
            <a:r>
              <a:rPr lang="en-US" u="sng" dirty="0" err="1"/>
              <a:t>Thoren</a:t>
            </a:r>
            <a:r>
              <a:rPr lang="en-US" u="sng" dirty="0"/>
              <a:t>, Barry Whitehat, Wei </a:t>
            </a:r>
            <a:r>
              <a:rPr lang="en-US" u="sng" dirty="0" err="1"/>
              <a:t>Jie</a:t>
            </a:r>
            <a:r>
              <a:rPr lang="en-US" u="sng" dirty="0"/>
              <a:t> Koh, </a:t>
            </a:r>
            <a:r>
              <a:rPr lang="en-US" u="sng" dirty="0" err="1"/>
              <a:t>Onur</a:t>
            </a:r>
            <a:r>
              <a:rPr lang="en-US" u="sng" dirty="0"/>
              <a:t> </a:t>
            </a:r>
            <a:r>
              <a:rPr lang="en-US" u="sng" dirty="0" err="1"/>
              <a:t>Kilic</a:t>
            </a:r>
            <a:r>
              <a:rPr lang="en-US" u="sng" dirty="0"/>
              <a:t>, and Kobi </a:t>
            </a:r>
            <a:r>
              <a:rPr lang="en-US" u="sng" dirty="0" err="1"/>
              <a:t>Gurkan</a:t>
            </a:r>
            <a:endParaRPr lang="en-US" u="sng" dirty="0"/>
          </a:p>
          <a:p>
            <a:r>
              <a:rPr lang="en-US" dirty="0"/>
              <a:t>The paper is also available in the link below</a:t>
            </a:r>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1546785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there is a big issue that is, messages are anonymous</a:t>
            </a:r>
          </a:p>
          <a:p>
            <a:r>
              <a:rPr lang="en-US" dirty="0"/>
              <a:t>Therefore routing peers just observe a surge of messages coming in without knowing who has published them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spam messages are indistinguishable from non-spam</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53754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such solutions like IP blocking are not effective</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1159478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state-of-the-art p2p spam protection techniques  are Proof of Work (POW)  deployed by Whisper</a:t>
            </a:r>
          </a:p>
          <a:p>
            <a:r>
              <a:rPr lang="en-US" dirty="0"/>
              <a:t>and Peer scoring method adopted by libp2p </a:t>
            </a:r>
          </a:p>
          <a:p>
            <a:endParaRPr lang="en-US" dirty="0"/>
          </a:p>
          <a:p>
            <a:r>
              <a:rPr lang="en-US" dirty="0"/>
              <a:t>The </a:t>
            </a:r>
            <a:r>
              <a:rPr lang="en-US" dirty="0" err="1"/>
              <a:t>PoW</a:t>
            </a:r>
            <a:r>
              <a:rPr lang="en-US" dirty="0"/>
              <a:t> is not computationally efficient and does not fit resource limited devices</a:t>
            </a:r>
          </a:p>
          <a:p>
            <a:r>
              <a:rPr lang="en-US" u="sng" dirty="0"/>
              <a:t> (limited resources won't be able to participate and benefit from the messaging system)</a:t>
            </a:r>
          </a:p>
          <a:p>
            <a:endParaRPr lang="en-US" dirty="0"/>
          </a:p>
          <a:p>
            <a:r>
              <a:rPr lang="en-US" dirty="0"/>
              <a:t>On the other side, peer scoring </a:t>
            </a:r>
            <a:r>
              <a:rPr lang="en-US" b="0" dirty="0"/>
              <a:t>is a local  solution since each peer monitors and scores its direct connections and drops the connections with low scores. </a:t>
            </a:r>
          </a:p>
          <a:p>
            <a:r>
              <a:rPr lang="en-US" b="0" dirty="0"/>
              <a:t>However, a spammer would be still able to continue its activity by switching its connection from one peer to another as soon its score drops a threshold. </a:t>
            </a:r>
          </a:p>
          <a:p>
            <a:r>
              <a:rPr lang="en-US" dirty="0"/>
              <a:t>Furthermore, there are inexpensive attacks where the spammer can deploy millions of bots to send bulk messages.</a:t>
            </a:r>
          </a:p>
          <a:p>
            <a:r>
              <a:rPr lang="en-US" dirty="0"/>
              <a:t>~It is also prone to censorship~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2623213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good news is that in WAKU-RLN-RELAY we cope with the aforementioned issues</a:t>
            </a:r>
          </a:p>
          <a:p>
            <a:r>
              <a:rPr lang="en-US" dirty="0"/>
              <a:t>We take the </a:t>
            </a:r>
            <a:r>
              <a:rPr lang="en-US" dirty="0" err="1"/>
              <a:t>waku</a:t>
            </a:r>
            <a:r>
              <a:rPr lang="en-US" dirty="0"/>
              <a:t>-relay protocol as an anonymous transport protocol and combine it with the rate limiting nullifier construct to control the messaging rate</a:t>
            </a:r>
          </a:p>
          <a:p>
            <a:r>
              <a:rPr lang="en-US" dirty="0"/>
              <a:t>The end result has a p2p structure, with no central entity involved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a:t>
            </a:r>
            <a:r>
              <a:rPr lang="en-CA" sz="1200" b="1" i="0" kern="1200" dirty="0">
                <a:solidFill>
                  <a:schemeClr val="tx1"/>
                </a:solidFill>
                <a:effectLst/>
                <a:latin typeface="+mn-lt"/>
                <a:ea typeface="+mn-ea"/>
                <a:cs typeface="+mn-cs"/>
              </a:rPr>
              <a:t>allows global identificatio</a:t>
            </a:r>
            <a:r>
              <a:rPr lang="en-CA" sz="1200" b="0" i="0" kern="1200" dirty="0">
                <a:solidFill>
                  <a:schemeClr val="tx1"/>
                </a:solidFill>
                <a:effectLst/>
                <a:latin typeface="+mn-lt"/>
                <a:ea typeface="+mn-ea"/>
                <a:cs typeface="+mn-cs"/>
              </a:rPr>
              <a:t>n and removal of spammers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kern="1200" dirty="0">
                <a:solidFill>
                  <a:schemeClr val="tx1"/>
                </a:solidFill>
                <a:effectLst/>
                <a:latin typeface="+mn-lt"/>
                <a:ea typeface="+mn-ea"/>
                <a:cs typeface="+mn-cs"/>
              </a:rPr>
              <a:t>it is </a:t>
            </a:r>
            <a:r>
              <a:rPr lang="en-CA" sz="1200" b="1" i="0" kern="1200" dirty="0">
                <a:solidFill>
                  <a:schemeClr val="tx1"/>
                </a:solidFill>
                <a:effectLst/>
                <a:latin typeface="+mn-lt"/>
                <a:ea typeface="+mn-ea"/>
                <a:cs typeface="+mn-cs"/>
              </a:rPr>
              <a:t>privacy-preserving, because user anonymity is respected </a:t>
            </a:r>
            <a:r>
              <a:rPr lang="en-CA" sz="1200" b="0" i="0" u="sng" kern="1200" dirty="0">
                <a:solidFill>
                  <a:schemeClr val="tx1"/>
                </a:solidFill>
                <a:effectLst/>
                <a:latin typeface="+mn-lt"/>
                <a:ea typeface="+mn-ea"/>
                <a:cs typeface="+mn-cs"/>
              </a:rPr>
              <a:t> since there is no need to personally identifiable information e.g., email address, IP, etc. about peers to be able to identify and block spammers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t>
            </a:r>
            <a:r>
              <a:rPr lang="en-US" b="1" dirty="0"/>
              <a:t>efficient </a:t>
            </a:r>
            <a:r>
              <a:rPr lang="en-US" u="sng" dirty="0"/>
              <a:t>i.e., with no unreasonable computational, storage, memory, and bandwidth requirement, as such, it fits the network of heterogeneous peers with limited resources. </a:t>
            </a:r>
          </a:p>
          <a:p>
            <a:r>
              <a:rPr lang="en-US" dirty="0"/>
              <a:t>It has </a:t>
            </a:r>
            <a:r>
              <a:rPr lang="en-US" b="1" dirty="0"/>
              <a:t>economic-incentives, i.e., </a:t>
            </a:r>
            <a:r>
              <a:rPr lang="en-US" dirty="0"/>
              <a:t>there is a financial punishment for the spammers and a financial reward for those who catch spammers.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67191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Lets begin with the RLN construct</a:t>
            </a:r>
          </a:p>
          <a:p>
            <a:pPr marL="171450" indent="-171450">
              <a:buFontTx/>
              <a:buChar char="-"/>
            </a:pPr>
            <a:r>
              <a:rPr lang="en-US" u="sng" dirty="0"/>
              <a:t>it is a zero-knowledge and rate-limited signaling framework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It allows a set of users to broadcast arbitrary signals (where signal is any value like a string, vote, etc.) while proving they are among a group of authorized users without disclosing their identities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idea is that each user can only send M messages for a specific external nullifier. </a:t>
            </a:r>
            <a:r>
              <a:rPr lang="en-CA" dirty="0">
                <a:solidFill>
                  <a:schemeClr val="bg2">
                    <a:lumMod val="90000"/>
                  </a:schemeClr>
                </a:solidFill>
              </a:rPr>
              <a:t>External nullifier can be seen as a voting booth where each user can only cast one vote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For the rest of this presentation we consider the messaging rate to be 1 </a:t>
            </a:r>
          </a:p>
        </p:txBody>
      </p:sp>
      <p:sp>
        <p:nvSpPr>
          <p:cNvPr id="4" name="Slide Number Placeholder 3"/>
          <p:cNvSpPr>
            <a:spLocks noGrp="1"/>
          </p:cNvSpPr>
          <p:nvPr>
            <p:ph type="sldNum" sz="quarter" idx="5"/>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1419734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RLN primitive consists of a </a:t>
            </a:r>
            <a:r>
              <a:rPr lang="en-US" dirty="0" err="1"/>
              <a:t>merkle</a:t>
            </a:r>
            <a:r>
              <a:rPr lang="en-US" dirty="0"/>
              <a:t> tree that represents a group of authorized users,</a:t>
            </a:r>
          </a:p>
          <a:p>
            <a:pPr marL="171450" indent="-171450">
              <a:buFontTx/>
              <a:buChar char="-"/>
            </a:pPr>
            <a:r>
              <a:rPr lang="en-US" dirty="0"/>
              <a:t>each user has a pk registered in this tree, </a:t>
            </a:r>
          </a:p>
          <a:p>
            <a:pPr marL="171450" indent="-171450">
              <a:buFontTx/>
              <a:buChar char="-"/>
            </a:pPr>
            <a:r>
              <a:rPr lang="en-US" dirty="0"/>
              <a:t>the corresponding SK is only known to the user</a:t>
            </a:r>
            <a:endParaRPr lang="en-CA"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3843792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For the signaling/publishing: </a:t>
            </a:r>
          </a:p>
          <a:p>
            <a:pPr marL="171450" indent="-171450">
              <a:buFontTx/>
              <a:buChar char="-"/>
            </a:pPr>
            <a:r>
              <a:rPr lang="en-US" dirty="0"/>
              <a:t>The user specifies an external nullifier </a:t>
            </a:r>
          </a:p>
          <a:p>
            <a:pPr marL="171450" indent="-171450">
              <a:buFontTx/>
              <a:buChar char="-"/>
            </a:pPr>
            <a:r>
              <a:rPr lang="en-US" dirty="0"/>
              <a:t>as well as an internal nullifier which is derived from the SK and the external nullifier (as you can see in the slide)</a:t>
            </a:r>
          </a:p>
        </p:txBody>
      </p:sp>
      <p:sp>
        <p:nvSpPr>
          <p:cNvPr id="4" name="Slide Number Placeholder 3"/>
          <p:cNvSpPr>
            <a:spLocks noGrp="1"/>
          </p:cNvSpPr>
          <p:nvPr>
            <p:ph type="sldNum" sz="quarter" idx="5"/>
          </p:nvPr>
        </p:nvSpPr>
        <p:spPr/>
        <p:txBody>
          <a:bodyPr/>
          <a:lstStyle/>
          <a:p>
            <a:fld id="{E0746DE6-3336-457D-A091-FA20AC1C536E}" type="slidenum">
              <a:rPr lang="en-US" smtClean="0"/>
              <a:t>16</a:t>
            </a:fld>
            <a:endParaRPr lang="en-US"/>
          </a:p>
        </p:txBody>
      </p:sp>
    </p:spTree>
    <p:extLst>
      <p:ext uri="{BB962C8B-B14F-4D97-AF65-F5344CB8AC3E}">
        <p14:creationId xmlns:p14="http://schemas.microsoft.com/office/powerpoint/2010/main" val="1914321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user also discloses a share of its secret key using </a:t>
            </a:r>
            <a:r>
              <a:rPr lang="en-US" dirty="0" err="1"/>
              <a:t>shamir</a:t>
            </a:r>
            <a:r>
              <a:rPr lang="en-US" dirty="0"/>
              <a:t> secret sharing scheme</a:t>
            </a:r>
          </a:p>
          <a:p>
            <a:pPr marL="171450" indent="-171450">
              <a:buFontTx/>
              <a:buChar char="-"/>
            </a:pPr>
            <a:r>
              <a:rPr lang="en-US" dirty="0"/>
              <a:t>This share will be used to remove the user from the group in case of double signaling</a:t>
            </a:r>
          </a:p>
        </p:txBody>
      </p:sp>
      <p:sp>
        <p:nvSpPr>
          <p:cNvPr id="4" name="Slide Number Placeholder 3"/>
          <p:cNvSpPr>
            <a:spLocks noGrp="1"/>
          </p:cNvSpPr>
          <p:nvPr>
            <p:ph type="sldNum" sz="quarter" idx="5"/>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49939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who </a:t>
            </a:r>
            <a:r>
              <a:rPr lang="en-US" dirty="0" err="1"/>
              <a:t>dont</a:t>
            </a:r>
            <a:r>
              <a:rPr lang="en-US" dirty="0"/>
              <a:t> know about Shamir secret sharing, the high level idea is that it is a technique that allows to split a secret data </a:t>
            </a:r>
            <a:r>
              <a:rPr lang="en-US" dirty="0" err="1"/>
              <a:t>sk</a:t>
            </a:r>
            <a:r>
              <a:rPr lang="en-US" dirty="0"/>
              <a:t> into N pieces</a:t>
            </a:r>
          </a:p>
          <a:p>
            <a:r>
              <a:rPr lang="en-US" dirty="0"/>
              <a:t>It is possible to construct the </a:t>
            </a:r>
            <a:r>
              <a:rPr lang="en-US" dirty="0" err="1"/>
              <a:t>sk</a:t>
            </a:r>
            <a:r>
              <a:rPr lang="en-US" dirty="0"/>
              <a:t> back by having a subset of T shares</a:t>
            </a:r>
          </a:p>
          <a:p>
            <a:r>
              <a:rPr lang="en-US" dirty="0"/>
              <a:t>For this presentation T is 2</a:t>
            </a:r>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4066534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Finally, the user proves in zero knowledge manner that:</a:t>
            </a:r>
          </a:p>
          <a:p>
            <a:pPr marL="171450" indent="-171450">
              <a:buFontTx/>
              <a:buChar char="-"/>
            </a:pPr>
            <a:r>
              <a:rPr lang="en-US" dirty="0"/>
              <a:t>It is part of the group</a:t>
            </a:r>
          </a:p>
          <a:p>
            <a:pPr marL="171450" indent="-171450">
              <a:buFontTx/>
              <a:buChar char="-"/>
            </a:pPr>
            <a:r>
              <a:rPr lang="en-US" dirty="0"/>
              <a:t>And that has computed the secret share and the Internal nullifier correctly</a:t>
            </a:r>
          </a:p>
        </p:txBody>
      </p:sp>
      <p:sp>
        <p:nvSpPr>
          <p:cNvPr id="4" name="Slide Number Placeholder 3"/>
          <p:cNvSpPr>
            <a:spLocks noGrp="1"/>
          </p:cNvSpPr>
          <p:nvPr>
            <p:ph type="sldNum" sz="quarter" idx="5"/>
          </p:nvPr>
        </p:nvSpPr>
        <p:spPr/>
        <p:txBody>
          <a:bodyPr/>
          <a:lstStyle/>
          <a:p>
            <a:fld id="{E0746DE6-3336-457D-A091-FA20AC1C536E}" type="slidenum">
              <a:rPr lang="en-US" smtClean="0"/>
              <a:t>19</a:t>
            </a:fld>
            <a:endParaRPr lang="en-US"/>
          </a:p>
        </p:txBody>
      </p:sp>
    </p:spTree>
    <p:extLst>
      <p:ext uri="{BB962C8B-B14F-4D97-AF65-F5344CB8AC3E}">
        <p14:creationId xmlns:p14="http://schemas.microsoft.com/office/powerpoint/2010/main" val="353593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start the presentation  by </a:t>
            </a:r>
            <a:r>
              <a:rPr lang="en-US" dirty="0" err="1"/>
              <a:t>explaning</a:t>
            </a:r>
            <a:r>
              <a:rPr lang="en-US" dirty="0"/>
              <a:t> WAKU2 and WAKU-RELAY, I will review the spam issue and the related studies, then I’ll explain </a:t>
            </a:r>
            <a:r>
              <a:rPr lang="en-US" dirty="0" err="1"/>
              <a:t>waku</a:t>
            </a:r>
            <a:r>
              <a:rPr lang="en-US" dirty="0"/>
              <a:t>-</a:t>
            </a:r>
            <a:r>
              <a:rPr lang="en-US" dirty="0" err="1"/>
              <a:t>rln</a:t>
            </a:r>
            <a:r>
              <a:rPr lang="en-US" dirty="0"/>
              <a:t>-relay architecture and how it excels its counterparts.</a:t>
            </a:r>
          </a:p>
          <a:p>
            <a:endParaRPr lang="en-US" dirty="0"/>
          </a:p>
          <a:p>
            <a:r>
              <a:rPr lang="en-US" u="sng" dirty="0"/>
              <a:t> In the end, I will shed light on the future work.</a:t>
            </a:r>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860209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CA" sz="1200" b="0" i="0" kern="1200" dirty="0">
                <a:solidFill>
                  <a:schemeClr val="tx1"/>
                </a:solidFill>
                <a:effectLst/>
                <a:latin typeface="+mn-lt"/>
                <a:ea typeface="+mn-ea"/>
                <a:cs typeface="+mn-cs"/>
              </a:rPr>
              <a:t>For those not familiar with </a:t>
            </a:r>
            <a:r>
              <a:rPr lang="en-CA" sz="1200" b="0" i="0" kern="1200" dirty="0" err="1">
                <a:solidFill>
                  <a:schemeClr val="tx1"/>
                </a:solidFill>
                <a:effectLst/>
                <a:latin typeface="+mn-lt"/>
                <a:ea typeface="+mn-ea"/>
                <a:cs typeface="+mn-cs"/>
              </a:rPr>
              <a:t>zk</a:t>
            </a:r>
            <a:r>
              <a:rPr lang="en-CA" sz="1200" b="0" i="0" kern="1200" dirty="0">
                <a:solidFill>
                  <a:schemeClr val="tx1"/>
                </a:solidFill>
                <a:effectLst/>
                <a:latin typeface="+mn-lt"/>
                <a:ea typeface="+mn-ea"/>
                <a:cs typeface="+mn-cs"/>
              </a:rPr>
              <a:t>-SNARK, it stands for “Zero-Knowledge Succinct Non-Interactive Argument of Knowledge.” </a:t>
            </a:r>
          </a:p>
          <a:p>
            <a:pPr marL="171450" indent="-171450">
              <a:buFontTx/>
              <a:buChar char="-"/>
            </a:pPr>
            <a:r>
              <a:rPr lang="en-CA" sz="1200" b="0" i="0" kern="1200" dirty="0">
                <a:solidFill>
                  <a:schemeClr val="tx1"/>
                </a:solidFill>
                <a:effectLst/>
                <a:latin typeface="+mn-lt"/>
                <a:ea typeface="+mn-ea"/>
                <a:cs typeface="+mn-cs"/>
              </a:rPr>
              <a:t>And at a high level is is a cryptographic proof that allows one party to prove the possession of certain information to a verifier without revealing that information.</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20</a:t>
            </a:fld>
            <a:endParaRPr lang="en-US"/>
          </a:p>
        </p:txBody>
      </p:sp>
    </p:spTree>
    <p:extLst>
      <p:ext uri="{BB962C8B-B14F-4D97-AF65-F5344CB8AC3E}">
        <p14:creationId xmlns:p14="http://schemas.microsoft.com/office/powerpoint/2010/main" val="1905719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RLN construct, Users cannot violate the messaging rate, why? Because If a user publishes more than 1 message for the same external nullifier, it will end up having two messages with the same external and internal nullifiers (remember those are values </a:t>
            </a:r>
            <a:r>
              <a:rPr lang="en-US" dirty="0" err="1"/>
              <a:t>deterministicly</a:t>
            </a:r>
            <a:r>
              <a:rPr lang="en-US" dirty="0"/>
              <a:t> computed from SK and the external nullifier)</a:t>
            </a:r>
          </a:p>
          <a:p>
            <a:pPr marL="171450" indent="-171450">
              <a:buFontTx/>
              <a:buChar char="-"/>
            </a:pPr>
            <a:r>
              <a:rPr lang="en-US" dirty="0"/>
              <a:t>So the double signaling attempt can be detected</a:t>
            </a:r>
          </a:p>
        </p:txBody>
      </p:sp>
      <p:sp>
        <p:nvSpPr>
          <p:cNvPr id="4" name="Slide Number Placeholder 3"/>
          <p:cNvSpPr>
            <a:spLocks noGrp="1"/>
          </p:cNvSpPr>
          <p:nvPr>
            <p:ph type="sldNum" sz="quarter" idx="5"/>
          </p:nvPr>
        </p:nvSpPr>
        <p:spPr/>
        <p:txBody>
          <a:bodyPr/>
          <a:lstStyle/>
          <a:p>
            <a:fld id="{E0746DE6-3336-457D-A091-FA20AC1C536E}" type="slidenum">
              <a:rPr lang="en-US" smtClean="0"/>
              <a:t>21</a:t>
            </a:fld>
            <a:endParaRPr lang="en-US"/>
          </a:p>
        </p:txBody>
      </p:sp>
    </p:spTree>
    <p:extLst>
      <p:ext uri="{BB962C8B-B14F-4D97-AF65-F5344CB8AC3E}">
        <p14:creationId xmlns:p14="http://schemas.microsoft.com/office/powerpoint/2010/main" val="3441840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Moreover, by sending two messages(violating the messaging rate), the user will disclose 2 shares of its SK (one per each message)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using which the corresponding SK can be reconstructed</a:t>
            </a:r>
          </a:p>
        </p:txBody>
      </p:sp>
      <p:sp>
        <p:nvSpPr>
          <p:cNvPr id="4" name="Slide Number Placeholder 3"/>
          <p:cNvSpPr>
            <a:spLocks noGrp="1"/>
          </p:cNvSpPr>
          <p:nvPr>
            <p:ph type="sldNum" sz="quarter" idx="5"/>
          </p:nvPr>
        </p:nvSpPr>
        <p:spPr/>
        <p:txBody>
          <a:bodyPr/>
          <a:lstStyle/>
          <a:p>
            <a:fld id="{E0746DE6-3336-457D-A091-FA20AC1C536E}" type="slidenum">
              <a:rPr lang="en-US" smtClean="0"/>
              <a:t>22</a:t>
            </a:fld>
            <a:endParaRPr lang="en-US"/>
          </a:p>
        </p:txBody>
      </p:sp>
    </p:spTree>
    <p:extLst>
      <p:ext uri="{BB962C8B-B14F-4D97-AF65-F5344CB8AC3E}">
        <p14:creationId xmlns:p14="http://schemas.microsoft.com/office/powerpoint/2010/main" val="16705888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And the user gets removed from the tree. Thus, it can no longer use that </a:t>
            </a:r>
            <a:r>
              <a:rPr lang="en-US" dirty="0" err="1"/>
              <a:t>sk</a:t>
            </a:r>
            <a:r>
              <a:rPr lang="en-US" dirty="0"/>
              <a:t> for messaging.</a:t>
            </a:r>
          </a:p>
        </p:txBody>
      </p:sp>
      <p:sp>
        <p:nvSpPr>
          <p:cNvPr id="4" name="Slide Number Placeholder 3"/>
          <p:cNvSpPr>
            <a:spLocks noGrp="1"/>
          </p:cNvSpPr>
          <p:nvPr>
            <p:ph type="sldNum" sz="quarter" idx="5"/>
          </p:nvPr>
        </p:nvSpPr>
        <p:spPr/>
        <p:txBody>
          <a:bodyPr/>
          <a:lstStyle/>
          <a:p>
            <a:fld id="{E0746DE6-3336-457D-A091-FA20AC1C536E}" type="slidenum">
              <a:rPr lang="en-US" smtClean="0"/>
              <a:t>23</a:t>
            </a:fld>
            <a:endParaRPr lang="en-US"/>
          </a:p>
        </p:txBody>
      </p:sp>
    </p:spTree>
    <p:extLst>
      <p:ext uri="{BB962C8B-B14F-4D97-AF65-F5344CB8AC3E}">
        <p14:creationId xmlns:p14="http://schemas.microsoft.com/office/powerpoint/2010/main" val="1215938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end to end integration of  RLN into Waku-</a:t>
            </a:r>
            <a:r>
              <a:rPr lang="en-US" dirty="0" err="1"/>
              <a:t>rln</a:t>
            </a:r>
            <a:r>
              <a:rPr lang="en-US" dirty="0"/>
              <a:t>-relay to achieve spam protection</a:t>
            </a:r>
          </a:p>
          <a:p>
            <a:r>
              <a:rPr lang="en-US" dirty="0"/>
              <a:t>Here, the </a:t>
            </a:r>
            <a:r>
              <a:rPr lang="en-US" dirty="0" err="1"/>
              <a:t>rln</a:t>
            </a:r>
            <a:r>
              <a:rPr lang="en-US" dirty="0"/>
              <a:t> group consists of the peers that belong to the same </a:t>
            </a:r>
            <a:r>
              <a:rPr lang="en-US" dirty="0" err="1"/>
              <a:t>GossipSub</a:t>
            </a:r>
            <a:r>
              <a:rPr lang="en-US" dirty="0"/>
              <a:t> layer (subscribed to the same topic)</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24</a:t>
            </a:fld>
            <a:endParaRPr lang="en-US"/>
          </a:p>
        </p:txBody>
      </p:sp>
    </p:spTree>
    <p:extLst>
      <p:ext uri="{BB962C8B-B14F-4D97-AF65-F5344CB8AC3E}">
        <p14:creationId xmlns:p14="http://schemas.microsoft.com/office/powerpoint/2010/main" val="30332002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peer has a </a:t>
            </a:r>
            <a:r>
              <a:rPr lang="en-US" dirty="0" err="1"/>
              <a:t>rln</a:t>
            </a:r>
            <a:r>
              <a:rPr lang="en-US" dirty="0"/>
              <a:t> pk, and the  list of pks is stored in a contract deployed on the Eth blockchain.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25</a:t>
            </a:fld>
            <a:endParaRPr lang="en-US"/>
          </a:p>
        </p:txBody>
      </p:sp>
    </p:spTree>
    <p:extLst>
      <p:ext uri="{BB962C8B-B14F-4D97-AF65-F5344CB8AC3E}">
        <p14:creationId xmlns:p14="http://schemas.microsoft.com/office/powerpoint/2010/main" val="24005499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peer willing to publish a message should register by sending a </a:t>
            </a:r>
            <a:r>
              <a:rPr lang="en-US" dirty="0" err="1"/>
              <a:t>tx</a:t>
            </a:r>
            <a:r>
              <a:rPr lang="en-US" dirty="0"/>
              <a:t> to the contract that contains its </a:t>
            </a:r>
            <a:r>
              <a:rPr lang="en-US" dirty="0" err="1"/>
              <a:t>rln</a:t>
            </a:r>
            <a:r>
              <a:rPr lang="en-US" dirty="0"/>
              <a:t> pk and some amount of Ether. This amount is deposited on the contract to prevent spam activity.  Registration is a one time action.</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7433805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Peers construct the </a:t>
            </a:r>
            <a:r>
              <a:rPr lang="en-US" dirty="0" err="1"/>
              <a:t>rln</a:t>
            </a:r>
            <a:r>
              <a:rPr lang="en-US" dirty="0"/>
              <a:t> membership Merkle tree locally</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27</a:t>
            </a:fld>
            <a:endParaRPr lang="en-US"/>
          </a:p>
        </p:txBody>
      </p:sp>
    </p:spTree>
    <p:extLst>
      <p:ext uri="{BB962C8B-B14F-4D97-AF65-F5344CB8AC3E}">
        <p14:creationId xmlns:p14="http://schemas.microsoft.com/office/powerpoint/2010/main" val="37997455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they listen to the registration and deletion events emitted from the contract in order to update their trees.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35116340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external nullifier we denote it by Epoch which is the number of T seconds (where T is a system design parameter) that elapsed since the Unix epoch.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Peers are allowed to publish one message per epoch without being slashed</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29</a:t>
            </a:fld>
            <a:endParaRPr lang="en-US"/>
          </a:p>
        </p:txBody>
      </p:sp>
    </p:spTree>
    <p:extLst>
      <p:ext uri="{BB962C8B-B14F-4D97-AF65-F5344CB8AC3E}">
        <p14:creationId xmlns:p14="http://schemas.microsoft.com/office/powerpoint/2010/main" val="3195942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Waku2 is a stack of peer-to-peer (p2p) protocols that enable anonymous and privacy-preserving communication. </a:t>
            </a:r>
          </a:p>
          <a:p>
            <a:r>
              <a:rPr lang="en-US" dirty="0"/>
              <a:t>its protocols are designed to be able to run in resource-restricted environments.  </a:t>
            </a:r>
          </a:p>
          <a:p>
            <a:endParaRPr lang="en-US" dirty="0"/>
          </a:p>
          <a:p>
            <a:r>
              <a:rPr lang="en-US" dirty="0"/>
              <a:t>Waku2 contains multiple protocols, but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focus of today’s talk would be WAKU-RELAY and WAKU-RLN-RELAY which are the transport layers of Waku</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31905162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Each peer locally keeps track of the current epoch.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30</a:t>
            </a:fld>
            <a:endParaRPr lang="en-US"/>
          </a:p>
        </p:txBody>
      </p:sp>
    </p:spTree>
    <p:extLst>
      <p:ext uri="{BB962C8B-B14F-4D97-AF65-F5344CB8AC3E}">
        <p14:creationId xmlns:p14="http://schemas.microsoft.com/office/powerpoint/2010/main" val="2732875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Message publishing in the network is the same as the RLN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message owner, attaches the nullifiers, together with a  share of its secret key, and the zero knowledge proof part to the message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31</a:t>
            </a:fld>
            <a:endParaRPr lang="en-US"/>
          </a:p>
        </p:txBody>
      </p:sp>
    </p:spTree>
    <p:extLst>
      <p:ext uri="{BB962C8B-B14F-4D97-AF65-F5344CB8AC3E}">
        <p14:creationId xmlns:p14="http://schemas.microsoft.com/office/powerpoint/2010/main" val="3397978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routing peer follows the regular routing protocol of </a:t>
            </a:r>
            <a:r>
              <a:rPr lang="en-US" dirty="0" err="1"/>
              <a:t>wakurelay</a:t>
            </a:r>
            <a:r>
              <a:rPr lang="en-US" dirty="0"/>
              <a:t> (</a:t>
            </a:r>
            <a:r>
              <a:rPr lang="en-US" dirty="0" err="1"/>
              <a:t>gossipSub</a:t>
            </a:r>
            <a:r>
              <a:rPr lang="en-US" dirty="0"/>
              <a:t> protocol) and in addition </a:t>
            </a:r>
          </a:p>
          <a:p>
            <a:r>
              <a:rPr lang="en-US" dirty="0"/>
              <a:t>does the verification steps of the RLN construct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32</a:t>
            </a:fld>
            <a:endParaRPr lang="en-US"/>
          </a:p>
        </p:txBody>
      </p:sp>
    </p:spTree>
    <p:extLst>
      <p:ext uri="{BB962C8B-B14F-4D97-AF65-F5344CB8AC3E}">
        <p14:creationId xmlns:p14="http://schemas.microsoft.com/office/powerpoint/2010/main" val="41215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meaning that  </a:t>
            </a:r>
          </a:p>
          <a:p>
            <a:r>
              <a:rPr lang="en-US" dirty="0"/>
              <a:t>It verifies the proof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Also validates the Epoch of the incoming message against its local Epoch to see if there is a huge gap or not</a:t>
            </a:r>
          </a:p>
          <a:p>
            <a:endParaRPr lang="en-US" dirty="0"/>
          </a:p>
          <a:p>
            <a:r>
              <a:rPr lang="en-US" dirty="0"/>
              <a:t>checks the nullifiers to see if double signaling has happened</a:t>
            </a:r>
          </a:p>
          <a:p>
            <a:r>
              <a:rPr lang="en-US" dirty="0"/>
              <a:t>If all the checks pass, relays the message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33</a:t>
            </a:fld>
            <a:endParaRPr lang="en-US"/>
          </a:p>
        </p:txBody>
      </p:sp>
    </p:spTree>
    <p:extLst>
      <p:ext uri="{BB962C8B-B14F-4D97-AF65-F5344CB8AC3E}">
        <p14:creationId xmlns:p14="http://schemas.microsoft.com/office/powerpoint/2010/main" val="28706818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Persists a record of the nullifiers and the secret share of the messages, it is needed to catch double signaling for the future incoming messages</a:t>
            </a:r>
          </a:p>
        </p:txBody>
      </p:sp>
      <p:sp>
        <p:nvSpPr>
          <p:cNvPr id="4" name="Slide Number Placeholder 3"/>
          <p:cNvSpPr>
            <a:spLocks noGrp="1"/>
          </p:cNvSpPr>
          <p:nvPr>
            <p:ph type="sldNum" sz="quarter" idx="5"/>
          </p:nvPr>
        </p:nvSpPr>
        <p:spPr/>
        <p:txBody>
          <a:bodyPr/>
          <a:lstStyle/>
          <a:p>
            <a:fld id="{E0746DE6-3336-457D-A091-FA20AC1C536E}" type="slidenum">
              <a:rPr lang="en-US" smtClean="0"/>
              <a:t>34</a:t>
            </a:fld>
            <a:endParaRPr lang="en-US"/>
          </a:p>
        </p:txBody>
      </p:sp>
    </p:spTree>
    <p:extLst>
      <p:ext uri="{BB962C8B-B14F-4D97-AF65-F5344CB8AC3E}">
        <p14:creationId xmlns:p14="http://schemas.microsoft.com/office/powerpoint/2010/main" val="18401940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what if the routing peer finds out that the messaging rate is violated, i.e., there has been an old message  whose nullifiers match the new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35</a:t>
            </a:fld>
            <a:endParaRPr lang="en-US"/>
          </a:p>
        </p:txBody>
      </p:sp>
    </p:spTree>
    <p:extLst>
      <p:ext uri="{BB962C8B-B14F-4D97-AF65-F5344CB8AC3E}">
        <p14:creationId xmlns:p14="http://schemas.microsoft.com/office/powerpoint/2010/main" val="2170109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that case, it reconstructs the </a:t>
            </a:r>
            <a:r>
              <a:rPr lang="en-US" dirty="0" err="1"/>
              <a:t>sk</a:t>
            </a:r>
            <a:r>
              <a:rPr lang="en-US" dirty="0"/>
              <a:t> of the spammer</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36</a:t>
            </a:fld>
            <a:endParaRPr lang="en-US"/>
          </a:p>
        </p:txBody>
      </p:sp>
    </p:spTree>
    <p:extLst>
      <p:ext uri="{BB962C8B-B14F-4D97-AF65-F5344CB8AC3E}">
        <p14:creationId xmlns:p14="http://schemas.microsoft.com/office/powerpoint/2010/main" val="1874184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Sends a transaction to the contract and removes the spammer pk from the group</a:t>
            </a:r>
          </a:p>
        </p:txBody>
      </p:sp>
      <p:sp>
        <p:nvSpPr>
          <p:cNvPr id="4" name="Slide Number Placeholder 3"/>
          <p:cNvSpPr>
            <a:spLocks noGrp="1"/>
          </p:cNvSpPr>
          <p:nvPr>
            <p:ph type="sldNum" sz="quarter" idx="5"/>
          </p:nvPr>
        </p:nvSpPr>
        <p:spPr/>
        <p:txBody>
          <a:bodyPr/>
          <a:lstStyle/>
          <a:p>
            <a:fld id="{E0746DE6-3336-457D-A091-FA20AC1C536E}" type="slidenum">
              <a:rPr lang="en-US" smtClean="0"/>
              <a:t>37</a:t>
            </a:fld>
            <a:endParaRPr lang="en-US"/>
          </a:p>
        </p:txBody>
      </p:sp>
    </p:spTree>
    <p:extLst>
      <p:ext uri="{BB962C8B-B14F-4D97-AF65-F5344CB8AC3E}">
        <p14:creationId xmlns:p14="http://schemas.microsoft.com/office/powerpoint/2010/main" val="288696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gets its reward by withdrawing the spammer's deposit.</a:t>
            </a:r>
          </a:p>
        </p:txBody>
      </p:sp>
      <p:sp>
        <p:nvSpPr>
          <p:cNvPr id="4" name="Slide Number Placeholder 3"/>
          <p:cNvSpPr>
            <a:spLocks noGrp="1"/>
          </p:cNvSpPr>
          <p:nvPr>
            <p:ph type="sldNum" sz="quarter" idx="5"/>
          </p:nvPr>
        </p:nvSpPr>
        <p:spPr/>
        <p:txBody>
          <a:bodyPr/>
          <a:lstStyle/>
          <a:p>
            <a:fld id="{E0746DE6-3336-457D-A091-FA20AC1C536E}" type="slidenum">
              <a:rPr lang="en-US" smtClean="0"/>
              <a:t>38</a:t>
            </a:fld>
            <a:endParaRPr lang="en-US"/>
          </a:p>
        </p:txBody>
      </p:sp>
    </p:spTree>
    <p:extLst>
      <p:ext uri="{BB962C8B-B14F-4D97-AF65-F5344CB8AC3E}">
        <p14:creationId xmlns:p14="http://schemas.microsoft.com/office/powerpoint/2010/main" val="4267065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the end of the presentation, </a:t>
            </a:r>
          </a:p>
          <a:p>
            <a:r>
              <a:rPr lang="en-US" dirty="0"/>
              <a:t>We talked about </a:t>
            </a:r>
            <a:r>
              <a:rPr lang="en-US" dirty="0" err="1"/>
              <a:t>waku</a:t>
            </a:r>
            <a:r>
              <a:rPr lang="en-US" dirty="0"/>
              <a:t>-</a:t>
            </a:r>
            <a:r>
              <a:rPr lang="en-US" dirty="0" err="1"/>
              <a:t>rln</a:t>
            </a:r>
            <a:r>
              <a:rPr lang="en-US" dirty="0"/>
              <a:t>-relay, and how the end to end interaction works, and how it enables global spam removal using the </a:t>
            </a:r>
            <a:r>
              <a:rPr lang="en-US" dirty="0" err="1"/>
              <a:t>rln</a:t>
            </a:r>
            <a:r>
              <a:rPr lang="en-US" dirty="0"/>
              <a:t> primitive on top of </a:t>
            </a:r>
            <a:r>
              <a:rPr lang="en-US" dirty="0" err="1"/>
              <a:t>waku</a:t>
            </a:r>
            <a:r>
              <a:rPr lang="en-US" dirty="0"/>
              <a:t>-relay</a:t>
            </a:r>
          </a:p>
          <a:p>
            <a:r>
              <a:rPr lang="en-US" dirty="0"/>
              <a:t>Also how it brings together anonymity and incentivized spam-prevention in a p2p messaging system </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39</a:t>
            </a:fld>
            <a:endParaRPr lang="en-US"/>
          </a:p>
        </p:txBody>
      </p:sp>
    </p:spTree>
    <p:extLst>
      <p:ext uri="{BB962C8B-B14F-4D97-AF65-F5344CB8AC3E}">
        <p14:creationId xmlns:p14="http://schemas.microsoft.com/office/powerpoint/2010/main" val="529470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by WAKU2-RELAY transport protocol</a:t>
            </a:r>
          </a:p>
          <a:p>
            <a:r>
              <a:rPr lang="en-US" dirty="0"/>
              <a:t>It follows publisher-subscriber messaging model</a:t>
            </a:r>
          </a:p>
          <a:p>
            <a:r>
              <a:rPr lang="en-US" dirty="0"/>
              <a:t>that is peers gather around topics they are interested in and can send messages to that topic or receive messages within that topic</a:t>
            </a:r>
          </a:p>
          <a:p>
            <a:r>
              <a:rPr lang="en-US" dirty="0"/>
              <a:t>here is an example illustration of a mesh of peers subscribed to the same topic (note that it does not match reality, it is just an example)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35739559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for those interested to read further</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40</a:t>
            </a:fld>
            <a:endParaRPr lang="en-US"/>
          </a:p>
        </p:txBody>
      </p:sp>
    </p:spTree>
    <p:extLst>
      <p:ext uri="{BB962C8B-B14F-4D97-AF65-F5344CB8AC3E}">
        <p14:creationId xmlns:p14="http://schemas.microsoft.com/office/powerpoint/2010/main" val="6305733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41</a:t>
            </a:fld>
            <a:endParaRPr lang="en-US"/>
          </a:p>
        </p:txBody>
      </p:sp>
    </p:spTree>
    <p:extLst>
      <p:ext uri="{BB962C8B-B14F-4D97-AF65-F5344CB8AC3E}">
        <p14:creationId xmlns:p14="http://schemas.microsoft.com/office/powerpoint/2010/main" val="38107787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42</a:t>
            </a:fld>
            <a:endParaRPr lang="en-US"/>
          </a:p>
        </p:txBody>
      </p:sp>
    </p:spTree>
    <p:extLst>
      <p:ext uri="{BB962C8B-B14F-4D97-AF65-F5344CB8AC3E}">
        <p14:creationId xmlns:p14="http://schemas.microsoft.com/office/powerpoint/2010/main" val="16694715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end, I would like to shed light on our future plan</a:t>
            </a:r>
          </a:p>
          <a:p>
            <a:r>
              <a:rPr lang="en-US" dirty="0"/>
              <a:t>Benchmarking is the first on the roadmap</a:t>
            </a:r>
          </a:p>
          <a:p>
            <a:r>
              <a:rPr lang="en-US" dirty="0"/>
              <a:t>The next is to address storage overhead regarding the maintenance of the full Merkle tree. </a:t>
            </a:r>
          </a:p>
          <a:p>
            <a:r>
              <a:rPr lang="en-US" dirty="0"/>
              <a:t>Currently, peers maintain the entire tree locally which takes up to </a:t>
            </a:r>
            <a:r>
              <a:rPr lang="en-CA" sz="1200" b="0" i="0" kern="1200" dirty="0">
                <a:solidFill>
                  <a:schemeClr val="tx1"/>
                </a:solidFill>
                <a:effectLst/>
                <a:latin typeface="+mn-lt"/>
                <a:ea typeface="+mn-ea"/>
                <a:cs typeface="+mn-cs"/>
              </a:rPr>
              <a:t>67 MB for tree with depth 20 and almost 274 GB for d=32. This overhead might not fit resource limited devices, so a more optimized solution is desirable.</a:t>
            </a:r>
            <a:endParaRPr lang="en-US" dirty="0"/>
          </a:p>
          <a:p>
            <a:pPr marL="171450" indent="-171450">
              <a:buFontTx/>
              <a:buChar char="-"/>
            </a:pPr>
            <a:r>
              <a:rPr lang="en-US" u="sng" dirty="0">
                <a:solidFill>
                  <a:schemeClr val="bg1"/>
                </a:solidFill>
                <a:highlight>
                  <a:srgbClr val="FFFF00"/>
                </a:highlight>
              </a:rPr>
              <a:t>One solution is to use the light-node and full-node architecture where resource-full nodes retain the entire tree and serve it to the nodes with limited storage.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u="sng" dirty="0">
                <a:solidFill>
                  <a:schemeClr val="bg1"/>
                </a:solidFill>
                <a:highlight>
                  <a:srgbClr val="FFFF00"/>
                </a:highlight>
              </a:rPr>
              <a:t>Another possible solution is to have a partial view of the tree and yet being able to construct and update the tree root and the authentication path when group state changes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u="sn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also looking into an off-chain slashing solution because currently the On-chain slashing is subject to delay (the </a:t>
            </a:r>
            <a:r>
              <a:rPr lang="en-US" dirty="0" err="1"/>
              <a:t>tx</a:t>
            </a:r>
            <a:r>
              <a:rPr lang="en-US" dirty="0"/>
              <a:t> has to be mined), so is the removal of spammers. With an off-chain method, peers can communicate the slashed pks in a p2p manner, hence enjoy a real-time spam-protection</a:t>
            </a:r>
          </a:p>
          <a:p>
            <a:pPr marL="0" indent="0">
              <a:buFontTx/>
              <a:buNone/>
            </a:pPr>
            <a:endParaRPr lang="en-US" dirty="0"/>
          </a:p>
          <a:p>
            <a:pPr marL="0" indent="0">
              <a:buFontTx/>
              <a:buNone/>
            </a:pPr>
            <a:r>
              <a:rPr lang="en-US" dirty="0"/>
              <a:t>The other direction to pursue is to provide a </a:t>
            </a:r>
            <a:r>
              <a:rPr lang="en-CA" sz="1200" dirty="0">
                <a:solidFill>
                  <a:schemeClr val="tx1">
                    <a:lumMod val="85000"/>
                    <a:lumOff val="15000"/>
                  </a:schemeClr>
                </a:solidFill>
              </a:rPr>
              <a:t>cost-effective way of member insertion and deletion using layer 2 solutions. The reason is that </a:t>
            </a:r>
            <a:r>
              <a:rPr lang="en-US" dirty="0"/>
              <a:t>currently these operations cost almost 40 k gas, which translates to 15 USD which might be not affordable by the users, so an alternative solution is worth investigation</a:t>
            </a:r>
          </a:p>
        </p:txBody>
      </p:sp>
      <p:sp>
        <p:nvSpPr>
          <p:cNvPr id="4" name="Slide Number Placeholder 3"/>
          <p:cNvSpPr>
            <a:spLocks noGrp="1"/>
          </p:cNvSpPr>
          <p:nvPr>
            <p:ph type="sldNum" sz="quarter" idx="5"/>
          </p:nvPr>
        </p:nvSpPr>
        <p:spPr/>
        <p:txBody>
          <a:bodyPr/>
          <a:lstStyle/>
          <a:p>
            <a:fld id="{E0746DE6-3336-457D-A091-FA20AC1C536E}" type="slidenum">
              <a:rPr lang="en-US" smtClean="0"/>
              <a:t>43</a:t>
            </a:fld>
            <a:endParaRPr lang="en-US"/>
          </a:p>
        </p:txBody>
      </p:sp>
    </p:spTree>
    <p:extLst>
      <p:ext uri="{BB962C8B-B14F-4D97-AF65-F5344CB8AC3E}">
        <p14:creationId xmlns:p14="http://schemas.microsoft.com/office/powerpoint/2010/main" val="27016175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0.5 proof generation This is sufficiently fast for many messaging applications, but may not be low enough for e.g. real-time communications.</a:t>
            </a:r>
          </a:p>
          <a:p>
            <a:endParaRPr lang="en-US" dirty="0"/>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44</a:t>
            </a:fld>
            <a:endParaRPr lang="en-US"/>
          </a:p>
        </p:txBody>
      </p:sp>
    </p:spTree>
    <p:extLst>
      <p:ext uri="{BB962C8B-B14F-4D97-AF65-F5344CB8AC3E}">
        <p14:creationId xmlns:p14="http://schemas.microsoft.com/office/powerpoint/2010/main" val="11706041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for more https://</a:t>
            </a:r>
            <a:r>
              <a:rPr lang="en-US" dirty="0" err="1"/>
              <a:t>hackmd.io</a:t>
            </a:r>
            <a:r>
              <a:rPr lang="en-US" dirty="0"/>
              <a:t>/U8nFzfLpQVGu5Zu0dVfJ_Q</a:t>
            </a:r>
          </a:p>
          <a:p>
            <a:r>
              <a:rPr lang="en-US" sz="1200" dirty="0"/>
              <a:t>d is the tree depth which is considered as 20</a:t>
            </a:r>
          </a:p>
          <a:p>
            <a:r>
              <a:rPr lang="en-US" sz="1200" dirty="0"/>
              <a:t>N is the number of Merkle tree leaves which is 2^d</a:t>
            </a:r>
          </a:p>
          <a:p>
            <a:r>
              <a:rPr lang="en-US" sz="1200" dirty="0"/>
              <a:t>H is the size of the hash output</a:t>
            </a:r>
          </a:p>
          <a:p>
            <a:r>
              <a:rPr lang="en-US" sz="1200" dirty="0"/>
              <a:t>A Batch consists of B=128 keys</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45</a:t>
            </a:fld>
            <a:endParaRPr lang="en-US"/>
          </a:p>
        </p:txBody>
      </p:sp>
    </p:spTree>
    <p:extLst>
      <p:ext uri="{BB962C8B-B14F-4D97-AF65-F5344CB8AC3E}">
        <p14:creationId xmlns:p14="http://schemas.microsoft.com/office/powerpoint/2010/main" val="32771347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46</a:t>
            </a:fld>
            <a:endParaRPr lang="en-US"/>
          </a:p>
        </p:txBody>
      </p:sp>
    </p:spTree>
    <p:extLst>
      <p:ext uri="{BB962C8B-B14F-4D97-AF65-F5344CB8AC3E}">
        <p14:creationId xmlns:p14="http://schemas.microsoft.com/office/powerpoint/2010/main" val="3856970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Implements gossip-based routing protocol</a:t>
            </a:r>
          </a:p>
          <a:p>
            <a:r>
              <a:rPr lang="en-US" dirty="0"/>
              <a:t>Is a minor extension of libp2p </a:t>
            </a:r>
            <a:r>
              <a:rPr lang="en-US" dirty="0" err="1"/>
              <a:t>GossipSub</a:t>
            </a:r>
            <a:r>
              <a:rPr lang="en-US" dirty="0"/>
              <a:t> protocol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 high level, Peers route messages by sending them to a subset of their connections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Peer A, as the message owner, forwards its message to a subset of neighbors.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537024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neighbors proceed similarly till the message reaches the entire mesh.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5087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Waku-relay is also an anonymous transport  where there is no personally identifiable information like IP address or Peer ID  attached to the protocol messages, therefore it is not feasible to identify the origin of a message.</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78431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Waku Relay, as an open p2p transport protocol can be exploited by spammers; </a:t>
            </a:r>
          </a:p>
          <a:p>
            <a:r>
              <a:rPr lang="en-US" dirty="0"/>
              <a:t>we define spammers as entities that publish a large number of messages in a short amount of time, and cause Denial of Service attack. </a:t>
            </a:r>
          </a:p>
          <a:p>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1394524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definition, Spammers can be controlled if we can control their messaging rate</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743621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4833CB1D-5086-6D4A-91CA-77D675DB7ABE}" type="datetime1">
              <a:rPr lang="en-CA" smtClean="0"/>
              <a:t>2021-11-17</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9D7B4E64-A708-C341-B72C-270A6F454E28}" type="datetime1">
              <a:rPr lang="en-CA" smtClean="0"/>
              <a:t>2021-11-17</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83CABBF1-7E2E-E046-BC39-1FF82D80CE8A}" type="datetime1">
              <a:rPr lang="en-CA" smtClean="0"/>
              <a:t>2021-11-17</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C58B37AA-D564-6744-8090-2A902A4046DE}" type="datetime1">
              <a:rPr lang="en-CA" smtClean="0"/>
              <a:t>2021-11-17</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7CDBDB9C-A808-8844-A491-C869969AEB6C}" type="datetime1">
              <a:rPr lang="en-CA" smtClean="0"/>
              <a:t>2021-11-17</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EF886DFD-29AF-7E47-8AC2-887B4D5C3FDA}" type="datetime1">
              <a:rPr lang="en-CA" smtClean="0"/>
              <a:t>2021-11-17</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6B879425-1DD0-2842-A410-DED8DAC7E602}" type="datetime1">
              <a:rPr lang="en-CA" smtClean="0"/>
              <a:t>2021-11-17</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D6AB1564-E0EE-514A-B193-FD60A5330A6A}" type="datetime1">
              <a:rPr lang="en-CA" smtClean="0"/>
              <a:t>2021-11-17</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1021085F-20B1-2847-AFA1-F8DC1551CB34}" type="datetime1">
              <a:rPr lang="en-CA" smtClean="0"/>
              <a:t>2021-11-17</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A206E09B-1D8A-3349-B92C-F9A56493A03C}" type="datetime1">
              <a:rPr lang="en-CA" smtClean="0"/>
              <a:t>2021-11-17</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9853D6FF-BB98-3048-9795-8E3A08174C7C}" type="datetime1">
              <a:rPr lang="en-CA" smtClean="0"/>
              <a:t>2021-11-17</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0596C-8AB7-714E-90B5-0AAA1EB6B2E9}" type="datetime1">
              <a:rPr lang="en-CA" smtClean="0"/>
              <a:t>2021-11-17</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905685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eips.ethereum.org/eips/eip-62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libp2p/specs/blob/master/pubsub/gossipsub/gossipsub-v1.1.mdpeerscor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thresear.ch/t/semaphore-rln-rate-limiting-nullifier-for-spam-prevention-in-anonymous-p2p-setting/500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jpe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hyperlink" Target="https://rfc.vac.dev/spec/17/"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fc.vac.dev/spec/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hyperlink" Target="https://ethresear.ch/t/semaphore-rln-rate-limiting-nullifier-for-spam-prevention-in-anonymous-p2p-setting/5009" TargetMode="External"/><Relationship Id="rId3" Type="http://schemas.openxmlformats.org/officeDocument/2006/relationships/hyperlink" Target="https://rfc.vac.dev/spec/17/" TargetMode="External"/><Relationship Id="rId7" Type="http://schemas.openxmlformats.org/officeDocument/2006/relationships/hyperlink" Target="https://github.com/status-im/js-waku" TargetMode="External"/><Relationship Id="rId12" Type="http://schemas.openxmlformats.org/officeDocument/2006/relationships/hyperlink" Target="https://github.com/kilic/rl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s://github.com/status-im/nim-waku" TargetMode="External"/><Relationship Id="rId11" Type="http://schemas.openxmlformats.org/officeDocument/2006/relationships/hyperlink" Target="https://hackmd.io/7GR5Vi28Rz2EpEmLK0E0Aw" TargetMode="External"/><Relationship Id="rId5" Type="http://schemas.openxmlformats.org/officeDocument/2006/relationships/hyperlink" Target="https://vac.dev/rln-relay" TargetMode="External"/><Relationship Id="rId10" Type="http://schemas.openxmlformats.org/officeDocument/2006/relationships/hyperlink" Target="https://github.com/appliedzkp/rln" TargetMode="External"/><Relationship Id="rId4" Type="http://schemas.openxmlformats.org/officeDocument/2006/relationships/hyperlink" Target="https://github.com/vacp2p/research/blob/master/rln-research/Waku_RLN_Relay.pdf" TargetMode="External"/><Relationship Id="rId9" Type="http://schemas.openxmlformats.org/officeDocument/2006/relationships/hyperlink" Target="https://medium.com/privacy-scaling-explorations/rate-limiting-nullifier-a-spam-protection-mechanism-for-anonymous-environments-bbe4006a57d"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libp2p/specs/tree/master/pubsub/gossipsub"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rfc.vac.dev/spec/11/#security-analysis" TargetMode="Externa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4">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46">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E6E1FFB-E778-D449-9934-3C3D117E3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6045" y="0"/>
            <a:ext cx="4657389" cy="6858000"/>
          </a:xfrm>
          <a:prstGeom prst="rect">
            <a:avLst/>
          </a:prstGeom>
        </p:spPr>
      </p:pic>
      <p:sp>
        <p:nvSpPr>
          <p:cNvPr id="2" name="Title 1"/>
          <p:cNvSpPr>
            <a:spLocks noGrp="1"/>
          </p:cNvSpPr>
          <p:nvPr>
            <p:ph type="ctrTitle"/>
          </p:nvPr>
        </p:nvSpPr>
        <p:spPr>
          <a:xfrm>
            <a:off x="1511358" y="1364501"/>
            <a:ext cx="4500154" cy="3088972"/>
          </a:xfrm>
          <a:ln w="25400" cap="sq">
            <a:noFill/>
            <a:miter lim="800000"/>
          </a:ln>
        </p:spPr>
        <p:txBody>
          <a:bodyPr vert="horz" wrap="square" lIns="91440" tIns="45720" rIns="91440" bIns="45720" rtlCol="0" anchor="ctr">
            <a:noAutofit/>
          </a:bodyPr>
          <a:lstStyle/>
          <a:p>
            <a:r>
              <a:rPr lang="en-US" sz="3600" b="1" kern="1200" dirty="0">
                <a:ea typeface="+mj-ea"/>
                <a:cs typeface="+mj-cs"/>
              </a:rPr>
              <a:t> 17/WAKU2-RLN-RELAY: Privacy-Preserving </a:t>
            </a:r>
            <a:br>
              <a:rPr lang="en-US" sz="3600" b="1" kern="1200" dirty="0">
                <a:ea typeface="+mj-ea"/>
                <a:cs typeface="+mj-cs"/>
              </a:rPr>
            </a:br>
            <a:r>
              <a:rPr lang="en-US" sz="3600" b="1" kern="1200" dirty="0">
                <a:ea typeface="+mj-ea"/>
                <a:cs typeface="+mj-cs"/>
              </a:rPr>
              <a:t>Peer-to-Peer </a:t>
            </a:r>
            <a:br>
              <a:rPr lang="en-US" sz="3600" b="1" kern="1200" dirty="0">
                <a:ea typeface="+mj-ea"/>
                <a:cs typeface="+mj-cs"/>
              </a:rPr>
            </a:br>
            <a:r>
              <a:rPr lang="en-US" sz="3600" b="1" kern="1200" dirty="0">
                <a:ea typeface="+mj-ea"/>
                <a:cs typeface="+mj-cs"/>
              </a:rPr>
              <a:t>Economic </a:t>
            </a:r>
            <a:br>
              <a:rPr lang="en-US" sz="3600" b="1" kern="1200" dirty="0">
                <a:ea typeface="+mj-ea"/>
                <a:cs typeface="+mj-cs"/>
              </a:rPr>
            </a:br>
            <a:r>
              <a:rPr lang="en-US" sz="3600" b="1" kern="1200" dirty="0">
                <a:ea typeface="+mj-ea"/>
                <a:cs typeface="+mj-cs"/>
              </a:rPr>
              <a:t>Spam Protection</a:t>
            </a:r>
          </a:p>
        </p:txBody>
      </p:sp>
      <p:sp>
        <p:nvSpPr>
          <p:cNvPr id="18" name="Rectangle 17">
            <a:extLst>
              <a:ext uri="{FF2B5EF4-FFF2-40B4-BE49-F238E27FC236}">
                <a16:creationId xmlns:a16="http://schemas.microsoft.com/office/drawing/2014/main" id="{D89C062E-1087-CB4E-84B3-52B62AFA159E}"/>
              </a:ext>
            </a:extLst>
          </p:cNvPr>
          <p:cNvSpPr/>
          <p:nvPr/>
        </p:nvSpPr>
        <p:spPr>
          <a:xfrm>
            <a:off x="6096000" y="0"/>
            <a:ext cx="6096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6471322" y="3521128"/>
            <a:ext cx="5053066" cy="743371"/>
          </a:xfrm>
        </p:spPr>
        <p:txBody>
          <a:bodyPr vert="horz" lIns="91440" tIns="45720" rIns="91440" bIns="45720" rtlCol="0">
            <a:normAutofit/>
          </a:bodyPr>
          <a:lstStyle/>
          <a:p>
            <a:r>
              <a:rPr lang="en-US" sz="1600" dirty="0"/>
              <a:t>*Vac Research and Development</a:t>
            </a:r>
          </a:p>
          <a:p>
            <a:r>
              <a:rPr lang="en-US" sz="1600" dirty="0"/>
              <a:t>*Status Research and Development, Singapore  </a:t>
            </a:r>
          </a:p>
        </p:txBody>
      </p:sp>
      <p:sp>
        <p:nvSpPr>
          <p:cNvPr id="16" name="Content Placeholder 2">
            <a:extLst>
              <a:ext uri="{FF2B5EF4-FFF2-40B4-BE49-F238E27FC236}">
                <a16:creationId xmlns:a16="http://schemas.microsoft.com/office/drawing/2014/main" id="{917041D7-25DB-9748-9584-33FF3D024FC6}"/>
              </a:ext>
            </a:extLst>
          </p:cNvPr>
          <p:cNvSpPr txBox="1">
            <a:spLocks/>
          </p:cNvSpPr>
          <p:nvPr/>
        </p:nvSpPr>
        <p:spPr>
          <a:xfrm>
            <a:off x="6471322" y="605171"/>
            <a:ext cx="5057398" cy="25466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err="1"/>
              <a:t>Sanaz</a:t>
            </a:r>
            <a:r>
              <a:rPr lang="en-US" sz="2000" dirty="0"/>
              <a:t> Taheri </a:t>
            </a:r>
            <a:r>
              <a:rPr lang="en-US" sz="2000" dirty="0" err="1"/>
              <a:t>Boshrooyeh</a:t>
            </a:r>
            <a:r>
              <a:rPr lang="en-US" sz="2000" dirty="0"/>
              <a:t> (Presenter)* </a:t>
            </a:r>
          </a:p>
          <a:p>
            <a:r>
              <a:rPr lang="en-US" sz="2000" dirty="0"/>
              <a:t>Oskar </a:t>
            </a:r>
            <a:r>
              <a:rPr lang="en-US" sz="2000" dirty="0" err="1"/>
              <a:t>Thoren</a:t>
            </a:r>
            <a:r>
              <a:rPr lang="en-US" sz="2000" dirty="0"/>
              <a:t>*</a:t>
            </a:r>
          </a:p>
          <a:p>
            <a:r>
              <a:rPr lang="en-US" sz="2000" dirty="0"/>
              <a:t>Barry Whitehat</a:t>
            </a:r>
          </a:p>
          <a:p>
            <a:r>
              <a:rPr lang="en-US" sz="2000" dirty="0"/>
              <a:t>Wei </a:t>
            </a:r>
            <a:r>
              <a:rPr lang="en-US" sz="2000" dirty="0" err="1"/>
              <a:t>Jie</a:t>
            </a:r>
            <a:r>
              <a:rPr lang="en-US" sz="2000" dirty="0"/>
              <a:t> Koh</a:t>
            </a:r>
          </a:p>
          <a:p>
            <a:r>
              <a:rPr lang="en-US" sz="2000" dirty="0" err="1"/>
              <a:t>Onur</a:t>
            </a:r>
            <a:r>
              <a:rPr lang="en-US" sz="2000" dirty="0"/>
              <a:t> </a:t>
            </a:r>
            <a:r>
              <a:rPr lang="en-US" sz="2000" dirty="0" err="1"/>
              <a:t>Kilic</a:t>
            </a:r>
            <a:r>
              <a:rPr lang="en-US" sz="2000" dirty="0"/>
              <a:t> </a:t>
            </a:r>
          </a:p>
          <a:p>
            <a:r>
              <a:rPr lang="en-US" sz="2000" dirty="0"/>
              <a:t>Kobi </a:t>
            </a:r>
            <a:r>
              <a:rPr lang="en-US" sz="2000" dirty="0" err="1"/>
              <a:t>Gurkan</a:t>
            </a:r>
            <a:endParaRPr lang="en-US" sz="2000" dirty="0"/>
          </a:p>
          <a:p>
            <a:pPr indent="-228600" algn="l">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56574B25-0A6C-FC4C-9A4E-BFFBDE711199}"/>
              </a:ext>
            </a:extLst>
          </p:cNvPr>
          <p:cNvSpPr/>
          <p:nvPr/>
        </p:nvSpPr>
        <p:spPr>
          <a:xfrm>
            <a:off x="6797096" y="5134554"/>
            <a:ext cx="4401517" cy="923330"/>
          </a:xfrm>
          <a:prstGeom prst="rect">
            <a:avLst/>
          </a:prstGeom>
        </p:spPr>
        <p:txBody>
          <a:bodyPr wrap="square">
            <a:spAutoFit/>
          </a:bodyPr>
          <a:lstStyle/>
          <a:p>
            <a:pPr algn="ctr"/>
            <a:r>
              <a:rPr lang="en-US" dirty="0"/>
              <a:t>Link to the paper: https://</a:t>
            </a:r>
            <a:r>
              <a:rPr lang="en-US" dirty="0" err="1"/>
              <a:t>github.com</a:t>
            </a:r>
            <a:r>
              <a:rPr lang="en-US" dirty="0"/>
              <a:t>/vacp2p/research/blob/master/</a:t>
            </a:r>
            <a:r>
              <a:rPr lang="en-US" dirty="0" err="1"/>
              <a:t>rln</a:t>
            </a:r>
            <a:r>
              <a:rPr lang="en-US" dirty="0"/>
              <a:t>-research/</a:t>
            </a:r>
            <a:r>
              <a:rPr lang="en-US" dirty="0" err="1"/>
              <a:t>Waku_RLN_Relay.pdf</a:t>
            </a:r>
            <a:endParaRPr lang="en-US" dirty="0"/>
          </a:p>
        </p:txBody>
      </p:sp>
      <p:sp>
        <p:nvSpPr>
          <p:cNvPr id="15" name="Rectangle 14">
            <a:extLst>
              <a:ext uri="{FF2B5EF4-FFF2-40B4-BE49-F238E27FC236}">
                <a16:creationId xmlns:a16="http://schemas.microsoft.com/office/drawing/2014/main" id="{CBA87FBC-B1E1-A441-B828-5FAB8AC59883}"/>
              </a:ext>
            </a:extLst>
          </p:cNvPr>
          <p:cNvSpPr/>
          <p:nvPr/>
        </p:nvSpPr>
        <p:spPr>
          <a:xfrm>
            <a:off x="0" y="0"/>
            <a:ext cx="1446045"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DA26E8A-6868-E44A-8D63-E6F96EDF84A2}"/>
              </a:ext>
            </a:extLst>
          </p:cNvPr>
          <p:cNvSpPr>
            <a:spLocks noGrp="1"/>
          </p:cNvSpPr>
          <p:nvPr>
            <p:ph type="sldNum" sz="quarter" idx="12"/>
          </p:nvPr>
        </p:nvSpPr>
        <p:spPr/>
        <p:txBody>
          <a:bodyPr/>
          <a:lstStyle/>
          <a:p>
            <a:fld id="{EE1939C1-24D7-49E9-A58A-7960365209F5}" type="slidenum">
              <a:rPr lang="en-US" smtClean="0"/>
              <a:t>1</a:t>
            </a:fld>
            <a:endParaRPr lang="en-US"/>
          </a:p>
        </p:txBody>
      </p:sp>
    </p:spTree>
    <p:extLst>
      <p:ext uri="{BB962C8B-B14F-4D97-AF65-F5344CB8AC3E}">
        <p14:creationId xmlns:p14="http://schemas.microsoft.com/office/powerpoint/2010/main" val="157511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2" descr="Front And Back Of Envelope Clipart - White Envelope Icon Png - 2400x1545  PNG Download - PNGkit">
            <a:extLst>
              <a:ext uri="{FF2B5EF4-FFF2-40B4-BE49-F238E27FC236}">
                <a16:creationId xmlns:a16="http://schemas.microsoft.com/office/drawing/2014/main" id="{E8D6FB16-06F8-FD44-A715-A91EE6A70AA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p:txBody>
      </p:sp>
      <p:grpSp>
        <p:nvGrpSpPr>
          <p:cNvPr id="5" name="Group 4">
            <a:extLst>
              <a:ext uri="{FF2B5EF4-FFF2-40B4-BE49-F238E27FC236}">
                <a16:creationId xmlns:a16="http://schemas.microsoft.com/office/drawing/2014/main" id="{020BA10C-2F5A-D845-89DB-7C9946B8F697}"/>
              </a:ext>
            </a:extLst>
          </p:cNvPr>
          <p:cNvGrpSpPr/>
          <p:nvPr/>
        </p:nvGrpSpPr>
        <p:grpSpPr>
          <a:xfrm>
            <a:off x="2330305" y="4013767"/>
            <a:ext cx="7079614" cy="2231204"/>
            <a:chOff x="2330305" y="4013767"/>
            <a:chExt cx="7079614" cy="2231204"/>
          </a:xfrm>
        </p:grpSpPr>
        <p:pic>
          <p:nvPicPr>
            <p:cNvPr id="26" name="Picture 25">
              <a:extLst>
                <a:ext uri="{FF2B5EF4-FFF2-40B4-BE49-F238E27FC236}">
                  <a16:creationId xmlns:a16="http://schemas.microsoft.com/office/drawing/2014/main" id="{8596E7E1-DBC9-B74D-B190-E7E8A8C1E3A7}"/>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27" name="Picture 26">
              <a:extLst>
                <a:ext uri="{FF2B5EF4-FFF2-40B4-BE49-F238E27FC236}">
                  <a16:creationId xmlns:a16="http://schemas.microsoft.com/office/drawing/2014/main" id="{0FE345F4-0025-2E44-AC6E-D4FFF2681E3E}"/>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28" name="Picture 27">
              <a:extLst>
                <a:ext uri="{FF2B5EF4-FFF2-40B4-BE49-F238E27FC236}">
                  <a16:creationId xmlns:a16="http://schemas.microsoft.com/office/drawing/2014/main" id="{BD803644-E7A2-A341-B1C7-0381F38298A4}"/>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29" name="Picture 28">
              <a:extLst>
                <a:ext uri="{FF2B5EF4-FFF2-40B4-BE49-F238E27FC236}">
                  <a16:creationId xmlns:a16="http://schemas.microsoft.com/office/drawing/2014/main" id="{7DFDD144-7883-3644-9649-A6BB2545F2A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30" name="Picture 29">
              <a:extLst>
                <a:ext uri="{FF2B5EF4-FFF2-40B4-BE49-F238E27FC236}">
                  <a16:creationId xmlns:a16="http://schemas.microsoft.com/office/drawing/2014/main" id="{01D44F84-3E82-594E-932D-BC42FA9A601A}"/>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31" name="Picture 30">
              <a:extLst>
                <a:ext uri="{FF2B5EF4-FFF2-40B4-BE49-F238E27FC236}">
                  <a16:creationId xmlns:a16="http://schemas.microsoft.com/office/drawing/2014/main" id="{4A465C32-2EC8-B242-936D-CE85D347105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32" name="Picture 31">
              <a:extLst>
                <a:ext uri="{FF2B5EF4-FFF2-40B4-BE49-F238E27FC236}">
                  <a16:creationId xmlns:a16="http://schemas.microsoft.com/office/drawing/2014/main" id="{868343A8-A02F-B84A-952B-D1AFDAB6984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33" name="Picture 32">
              <a:extLst>
                <a:ext uri="{FF2B5EF4-FFF2-40B4-BE49-F238E27FC236}">
                  <a16:creationId xmlns:a16="http://schemas.microsoft.com/office/drawing/2014/main" id="{3CF22243-25F5-C348-809C-DDC2F2CEE38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34" name="Picture 33">
              <a:extLst>
                <a:ext uri="{FF2B5EF4-FFF2-40B4-BE49-F238E27FC236}">
                  <a16:creationId xmlns:a16="http://schemas.microsoft.com/office/drawing/2014/main" id="{A24F2532-55F2-6141-AC31-36F1BEA42C05}"/>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35" name="Picture 34">
              <a:extLst>
                <a:ext uri="{FF2B5EF4-FFF2-40B4-BE49-F238E27FC236}">
                  <a16:creationId xmlns:a16="http://schemas.microsoft.com/office/drawing/2014/main" id="{39B219FE-EB47-D348-AC1E-7A8EBD97FAF9}"/>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36" name="Picture 35">
              <a:extLst>
                <a:ext uri="{FF2B5EF4-FFF2-40B4-BE49-F238E27FC236}">
                  <a16:creationId xmlns:a16="http://schemas.microsoft.com/office/drawing/2014/main" id="{7B3C60C0-058F-BC48-AC3D-A47821B34017}"/>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37" name="Picture 36">
              <a:extLst>
                <a:ext uri="{FF2B5EF4-FFF2-40B4-BE49-F238E27FC236}">
                  <a16:creationId xmlns:a16="http://schemas.microsoft.com/office/drawing/2014/main" id="{20CDBB44-DF01-4340-A6D5-0578169981D5}"/>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38" name="Picture 37">
              <a:extLst>
                <a:ext uri="{FF2B5EF4-FFF2-40B4-BE49-F238E27FC236}">
                  <a16:creationId xmlns:a16="http://schemas.microsoft.com/office/drawing/2014/main" id="{703CA6E9-FA88-004B-9450-900863F50D08}"/>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39" name="Picture 38">
              <a:extLst>
                <a:ext uri="{FF2B5EF4-FFF2-40B4-BE49-F238E27FC236}">
                  <a16:creationId xmlns:a16="http://schemas.microsoft.com/office/drawing/2014/main" id="{779A8CF6-4858-BA44-8707-078C1E70C1B4}"/>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40" name="Straight Connector 39">
              <a:extLst>
                <a:ext uri="{FF2B5EF4-FFF2-40B4-BE49-F238E27FC236}">
                  <a16:creationId xmlns:a16="http://schemas.microsoft.com/office/drawing/2014/main" id="{F8AA00D4-C3E6-974E-97BD-874C59E635E9}"/>
                </a:ext>
              </a:extLst>
            </p:cNvPr>
            <p:cNvCxnSpPr>
              <a:cxnSpLocks/>
              <a:stCxn id="26" idx="2"/>
              <a:endCxn id="2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B8B9C41-C12B-3A44-9D70-832FD7079468}"/>
                </a:ext>
              </a:extLst>
            </p:cNvPr>
            <p:cNvCxnSpPr>
              <a:cxnSpLocks/>
              <a:stCxn id="28" idx="1"/>
              <a:endCxn id="2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4B00AE51-9886-DD41-BA95-66701C04C32E}"/>
                </a:ext>
              </a:extLst>
            </p:cNvPr>
            <p:cNvCxnSpPr>
              <a:cxnSpLocks/>
              <a:stCxn id="28" idx="0"/>
              <a:endCxn id="3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1D2F70-A830-1041-BAF2-6B1D9797F82B}"/>
                </a:ext>
              </a:extLst>
            </p:cNvPr>
            <p:cNvCxnSpPr>
              <a:cxnSpLocks/>
              <a:stCxn id="31" idx="1"/>
              <a:endCxn id="2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295977-AFC5-1242-9432-E66EA417F98D}"/>
                </a:ext>
              </a:extLst>
            </p:cNvPr>
            <p:cNvCxnSpPr>
              <a:cxnSpLocks/>
              <a:stCxn id="29" idx="0"/>
              <a:endCxn id="2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6E315C08-4B5B-B94F-83B7-C47C7EFEF529}"/>
                </a:ext>
              </a:extLst>
            </p:cNvPr>
            <p:cNvCxnSpPr>
              <a:cxnSpLocks/>
              <a:stCxn id="34" idx="1"/>
              <a:endCxn id="3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BF4824A4-EBBE-9444-9265-2121C978566C}"/>
                </a:ext>
              </a:extLst>
            </p:cNvPr>
            <p:cNvCxnSpPr>
              <a:cxnSpLocks/>
              <a:stCxn id="47" idx="1"/>
              <a:endCxn id="3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47" name="Picture 46">
              <a:extLst>
                <a:ext uri="{FF2B5EF4-FFF2-40B4-BE49-F238E27FC236}">
                  <a16:creationId xmlns:a16="http://schemas.microsoft.com/office/drawing/2014/main" id="{5E5AB584-AEE7-BD43-9B15-B217AFE9C20A}"/>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48" name="Straight Connector 47">
              <a:extLst>
                <a:ext uri="{FF2B5EF4-FFF2-40B4-BE49-F238E27FC236}">
                  <a16:creationId xmlns:a16="http://schemas.microsoft.com/office/drawing/2014/main" id="{D06EC1C9-1234-AC44-B81E-C5F0E064CE6D}"/>
                </a:ext>
              </a:extLst>
            </p:cNvPr>
            <p:cNvCxnSpPr>
              <a:cxnSpLocks/>
              <a:stCxn id="34" idx="3"/>
              <a:endCxn id="3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6F67D9A0-4FB3-FA48-A393-37B00B65D871}"/>
                </a:ext>
              </a:extLst>
            </p:cNvPr>
            <p:cNvCxnSpPr>
              <a:cxnSpLocks/>
              <a:stCxn id="34" idx="2"/>
              <a:endCxn id="3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0CC54E13-F7A1-AF41-BAE5-E9C5276C7252}"/>
                </a:ext>
              </a:extLst>
            </p:cNvPr>
            <p:cNvCxnSpPr>
              <a:cxnSpLocks/>
              <a:stCxn id="36" idx="2"/>
              <a:endCxn id="3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AABE3B7-2933-7541-A75C-7D306EFB853F}"/>
                </a:ext>
              </a:extLst>
            </p:cNvPr>
            <p:cNvCxnSpPr>
              <a:cxnSpLocks/>
              <a:stCxn id="32" idx="0"/>
              <a:endCxn id="3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D5381A9-8D0F-3642-8FDD-CC3CF2512AFD}"/>
                </a:ext>
              </a:extLst>
            </p:cNvPr>
            <p:cNvCxnSpPr>
              <a:cxnSpLocks/>
              <a:stCxn id="34" idx="0"/>
              <a:endCxn id="3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76DBBA1-D3C3-3949-BE3F-31B25D12A71A}"/>
                </a:ext>
              </a:extLst>
            </p:cNvPr>
            <p:cNvCxnSpPr>
              <a:cxnSpLocks/>
              <a:stCxn id="37" idx="0"/>
              <a:endCxn id="3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8F356197-9633-AB4C-9D07-5122B9914171}"/>
                </a:ext>
              </a:extLst>
            </p:cNvPr>
            <p:cNvCxnSpPr>
              <a:cxnSpLocks/>
              <a:stCxn id="39" idx="1"/>
              <a:endCxn id="3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4C36EF4-A85F-0D4C-B3E6-81B8E8CEB2CC}"/>
                </a:ext>
              </a:extLst>
            </p:cNvPr>
            <p:cNvCxnSpPr>
              <a:cxnSpLocks/>
              <a:stCxn id="47" idx="2"/>
              <a:endCxn id="3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304D8DDA-4430-EE42-9F8A-EFB960C34D4B}"/>
                </a:ext>
              </a:extLst>
            </p:cNvPr>
            <p:cNvCxnSpPr>
              <a:cxnSpLocks/>
              <a:stCxn id="26" idx="3"/>
              <a:endCxn id="2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7AB26FB-ED65-8C49-ABF8-1B84A5D161A4}"/>
                </a:ext>
              </a:extLst>
            </p:cNvPr>
            <p:cNvCxnSpPr>
              <a:cxnSpLocks/>
              <a:stCxn id="31" idx="0"/>
              <a:endCxn id="3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5B2D09D3-0F49-C042-A57E-B8BCDF8F54FD}"/>
                </a:ext>
              </a:extLst>
            </p:cNvPr>
            <p:cNvCxnSpPr>
              <a:cxnSpLocks/>
              <a:stCxn id="31" idx="3"/>
              <a:endCxn id="3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25593444-B5D6-364A-BB50-6334A27CF747}"/>
                </a:ext>
              </a:extLst>
            </p:cNvPr>
            <p:cNvCxnSpPr>
              <a:cxnSpLocks/>
              <a:stCxn id="26" idx="0"/>
              <a:endCxn id="3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50269DE2-09EB-9248-ACC0-A043906D6AF1}"/>
                </a:ext>
              </a:extLst>
            </p:cNvPr>
            <p:cNvCxnSpPr>
              <a:cxnSpLocks/>
              <a:stCxn id="32" idx="1"/>
              <a:endCxn id="3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931BD29-3713-7D47-8BF9-E68CEFEF123C}"/>
                </a:ext>
              </a:extLst>
            </p:cNvPr>
            <p:cNvCxnSpPr>
              <a:cxnSpLocks/>
              <a:stCxn id="36" idx="0"/>
              <a:endCxn id="3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34EA8A4B-4FE3-4E4D-A5CA-E9EC9FADCCB3}"/>
                </a:ext>
              </a:extLst>
            </p:cNvPr>
            <p:cNvCxnSpPr>
              <a:cxnSpLocks/>
              <a:stCxn id="36" idx="1"/>
              <a:endCxn id="2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6A0F3C5-D7BE-2949-BE13-C248B58CDC8C}"/>
                </a:ext>
              </a:extLst>
            </p:cNvPr>
            <p:cNvCxnSpPr>
              <a:cxnSpLocks/>
              <a:stCxn id="38" idx="2"/>
              <a:endCxn id="3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6F6C38F0-5269-C049-95B1-5351244F1272}"/>
                </a:ext>
              </a:extLst>
            </p:cNvPr>
            <p:cNvCxnSpPr>
              <a:cxnSpLocks/>
              <a:stCxn id="39" idx="2"/>
              <a:endCxn id="3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C0EEA23D-EB5B-944C-9FE8-3246F06BB164}"/>
                </a:ext>
              </a:extLst>
            </p:cNvPr>
            <p:cNvCxnSpPr>
              <a:cxnSpLocks/>
              <a:stCxn id="3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9F7EE66E-D096-3241-A9D6-29BBA4FF3364}"/>
                </a:ext>
              </a:extLst>
            </p:cNvPr>
            <p:cNvCxnSpPr>
              <a:cxnSpLocks/>
              <a:stCxn id="34" idx="3"/>
              <a:endCxn id="3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 name="Picture 5">
            <a:extLst>
              <a:ext uri="{FF2B5EF4-FFF2-40B4-BE49-F238E27FC236}">
                <a16:creationId xmlns:a16="http://schemas.microsoft.com/office/drawing/2014/main" id="{450E6F1B-7896-934B-B32A-47FB244D0CCE}"/>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7" name="Picture 2" descr="Front And Back Of Envelope Clipart - White Envelope Icon Png - 2400x1545  PNG Download - PNGkit">
            <a:extLst>
              <a:ext uri="{FF2B5EF4-FFF2-40B4-BE49-F238E27FC236}">
                <a16:creationId xmlns:a16="http://schemas.microsoft.com/office/drawing/2014/main" id="{DBBCA641-0ABB-5746-AF42-7040C42B4B2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ront And Back Of Envelope Clipart - White Envelope Icon Png - 2400x1545  PNG Download - PNGkit">
            <a:extLst>
              <a:ext uri="{FF2B5EF4-FFF2-40B4-BE49-F238E27FC236}">
                <a16:creationId xmlns:a16="http://schemas.microsoft.com/office/drawing/2014/main" id="{40846905-BCFE-204B-8BD5-5EF35F0161A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Front And Back Of Envelope Clipart - White Envelope Icon Png - 2400x1545  PNG Download - PNGkit">
            <a:extLst>
              <a:ext uri="{FF2B5EF4-FFF2-40B4-BE49-F238E27FC236}">
                <a16:creationId xmlns:a16="http://schemas.microsoft.com/office/drawing/2014/main" id="{66FA0309-15E8-9A42-98CF-F83BA599DEC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ront And Back Of Envelope Clipart - White Envelope Icon Png - 2400x1545  PNG Download - PNGkit">
            <a:extLst>
              <a:ext uri="{FF2B5EF4-FFF2-40B4-BE49-F238E27FC236}">
                <a16:creationId xmlns:a16="http://schemas.microsoft.com/office/drawing/2014/main" id="{61C4B7E2-EFA7-ED4D-83AF-685A3ADFADC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Front And Back Of Envelope Clipart - White Envelope Icon Png - 2400x1545  PNG Download - PNGkit">
            <a:extLst>
              <a:ext uri="{FF2B5EF4-FFF2-40B4-BE49-F238E27FC236}">
                <a16:creationId xmlns:a16="http://schemas.microsoft.com/office/drawing/2014/main" id="{8E61FC38-8EE6-EA4C-846D-5DDD0C6AB9C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Front And Back Of Envelope Clipart - White Envelope Icon Png - 2400x1545  PNG Download - PNGkit">
            <a:extLst>
              <a:ext uri="{FF2B5EF4-FFF2-40B4-BE49-F238E27FC236}">
                <a16:creationId xmlns:a16="http://schemas.microsoft.com/office/drawing/2014/main" id="{51ADC7F4-98E0-8B48-8368-171B04DCAE6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Front And Back Of Envelope Clipart - White Envelope Icon Png - 2400x1545  PNG Download - PNGkit">
            <a:extLst>
              <a:ext uri="{FF2B5EF4-FFF2-40B4-BE49-F238E27FC236}">
                <a16:creationId xmlns:a16="http://schemas.microsoft.com/office/drawing/2014/main" id="{ED079393-CF98-DB4C-9EFF-0B916892292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Front And Back Of Envelope Clipart - White Envelope Icon Png - 2400x1545  PNG Download - PNGkit">
            <a:extLst>
              <a:ext uri="{FF2B5EF4-FFF2-40B4-BE49-F238E27FC236}">
                <a16:creationId xmlns:a16="http://schemas.microsoft.com/office/drawing/2014/main" id="{D2CC3E04-D923-604C-AC9A-A875262721F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Front And Back Of Envelope Clipart - White Envelope Icon Png - 2400x1545  PNG Download - PNGkit">
            <a:extLst>
              <a:ext uri="{FF2B5EF4-FFF2-40B4-BE49-F238E27FC236}">
                <a16:creationId xmlns:a16="http://schemas.microsoft.com/office/drawing/2014/main" id="{064C2289-EAFE-AA41-A428-E4D60FBC308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Front And Back Of Envelope Clipart - White Envelope Icon Png - 2400x1545  PNG Download - PNGkit">
            <a:extLst>
              <a:ext uri="{FF2B5EF4-FFF2-40B4-BE49-F238E27FC236}">
                <a16:creationId xmlns:a16="http://schemas.microsoft.com/office/drawing/2014/main" id="{24C0C63D-4463-A249-95AF-2B5298073A6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Front And Back Of Envelope Clipart - White Envelope Icon Png - 2400x1545  PNG Download - PNGkit">
            <a:extLst>
              <a:ext uri="{FF2B5EF4-FFF2-40B4-BE49-F238E27FC236}">
                <a16:creationId xmlns:a16="http://schemas.microsoft.com/office/drawing/2014/main" id="{B380BFB3-68BA-454A-9855-7FAF994BB54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ront And Back Of Envelope Clipart - White Envelope Icon Png - 2400x1545  PNG Download - PNGkit">
            <a:extLst>
              <a:ext uri="{FF2B5EF4-FFF2-40B4-BE49-F238E27FC236}">
                <a16:creationId xmlns:a16="http://schemas.microsoft.com/office/drawing/2014/main" id="{6A18FAA7-5903-784B-8428-D54B9A1609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Front And Back Of Envelope Clipart - White Envelope Icon Png - 2400x1545  PNG Download - PNGkit">
            <a:extLst>
              <a:ext uri="{FF2B5EF4-FFF2-40B4-BE49-F238E27FC236}">
                <a16:creationId xmlns:a16="http://schemas.microsoft.com/office/drawing/2014/main" id="{ADA14CEF-CFCA-4548-A6EE-4F9392CFE4D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Front And Back Of Envelope Clipart - White Envelope Icon Png - 2400x1545  PNG Download - PNGkit">
            <a:extLst>
              <a:ext uri="{FF2B5EF4-FFF2-40B4-BE49-F238E27FC236}">
                <a16:creationId xmlns:a16="http://schemas.microsoft.com/office/drawing/2014/main" id="{99FA9464-ED92-3B4A-8091-BD5F8FC262E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Front And Back Of Envelope Clipart - White Envelope Icon Png - 2400x1545  PNG Download - PNGkit">
            <a:extLst>
              <a:ext uri="{FF2B5EF4-FFF2-40B4-BE49-F238E27FC236}">
                <a16:creationId xmlns:a16="http://schemas.microsoft.com/office/drawing/2014/main" id="{B6048B5D-58C7-C643-8559-C2123111809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Front And Back Of Envelope Clipart - White Envelope Icon Png - 2400x1545  PNG Download - PNGkit">
            <a:extLst>
              <a:ext uri="{FF2B5EF4-FFF2-40B4-BE49-F238E27FC236}">
                <a16:creationId xmlns:a16="http://schemas.microsoft.com/office/drawing/2014/main" id="{1837A0B7-5328-6A4F-97C7-277956A02FC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Front And Back Of Envelope Clipart - White Envelope Icon Png - 2400x1545  PNG Download - PNGkit">
            <a:extLst>
              <a:ext uri="{FF2B5EF4-FFF2-40B4-BE49-F238E27FC236}">
                <a16:creationId xmlns:a16="http://schemas.microsoft.com/office/drawing/2014/main" id="{AD813FAC-C887-C246-ADEC-AFAE273FC44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Front And Back Of Envelope Clipart - White Envelope Icon Png - 2400x1545  PNG Download - PNGkit">
            <a:extLst>
              <a:ext uri="{FF2B5EF4-FFF2-40B4-BE49-F238E27FC236}">
                <a16:creationId xmlns:a16="http://schemas.microsoft.com/office/drawing/2014/main" id="{A4EB4FAF-DF6A-544C-BEAB-33DDA7BF0C6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Front And Back Of Envelope Clipart - White Envelope Icon Png - 2400x1545  PNG Download - PNGkit">
            <a:extLst>
              <a:ext uri="{FF2B5EF4-FFF2-40B4-BE49-F238E27FC236}">
                <a16:creationId xmlns:a16="http://schemas.microsoft.com/office/drawing/2014/main" id="{5D6BE5FE-1973-0E4E-81BA-123CF15790A7}"/>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Front And Back Of Envelope Clipart - White Envelope Icon Png - 2400x1545  PNG Download - PNGkit">
            <a:extLst>
              <a:ext uri="{FF2B5EF4-FFF2-40B4-BE49-F238E27FC236}">
                <a16:creationId xmlns:a16="http://schemas.microsoft.com/office/drawing/2014/main" id="{DCA9FEF9-7A6B-D448-B44B-C06AB12B4F2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Front And Back Of Envelope Clipart - White Envelope Icon Png - 2400x1545  PNG Download - PNGkit">
            <a:extLst>
              <a:ext uri="{FF2B5EF4-FFF2-40B4-BE49-F238E27FC236}">
                <a16:creationId xmlns:a16="http://schemas.microsoft.com/office/drawing/2014/main" id="{C00B6CAB-883A-A542-9444-A08537CB0D5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Front And Back Of Envelope Clipart - White Envelope Icon Png - 2400x1545  PNG Download - PNGkit">
            <a:extLst>
              <a:ext uri="{FF2B5EF4-FFF2-40B4-BE49-F238E27FC236}">
                <a16:creationId xmlns:a16="http://schemas.microsoft.com/office/drawing/2014/main" id="{BF9EA8C2-DD2A-6B41-8F32-5D4CAAF76C8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 descr="Front And Back Of Envelope Clipart - White Envelope Icon Png - 2400x1545  PNG Download - PNGkit">
            <a:extLst>
              <a:ext uri="{FF2B5EF4-FFF2-40B4-BE49-F238E27FC236}">
                <a16:creationId xmlns:a16="http://schemas.microsoft.com/office/drawing/2014/main" id="{BDA30084-32BB-3A46-871F-49B45B5C18C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DAF87C6-BCCE-CF43-AE7E-58BBB2E139B1}"/>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pic>
        <p:nvPicPr>
          <p:cNvPr id="75" name="Picture 2" descr="Front And Back Of Envelope Clipart - White Envelope Icon Png - 2400x1545  PNG Download - PNGkit">
            <a:extLst>
              <a:ext uri="{FF2B5EF4-FFF2-40B4-BE49-F238E27FC236}">
                <a16:creationId xmlns:a16="http://schemas.microsoft.com/office/drawing/2014/main" id="{F0B3B82E-FA3D-254E-976D-204D20D6BCF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2" descr="Front And Back Of Envelope Clipart - White Envelope Icon Png - 2400x1545  PNG Download - PNGkit">
            <a:extLst>
              <a:ext uri="{FF2B5EF4-FFF2-40B4-BE49-F238E27FC236}">
                <a16:creationId xmlns:a16="http://schemas.microsoft.com/office/drawing/2014/main" id="{0869D187-131F-B446-92D1-FB49B9FB56A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2" descr="Front And Back Of Envelope Clipart - White Envelope Icon Png - 2400x1545  PNG Download - PNGkit">
            <a:extLst>
              <a:ext uri="{FF2B5EF4-FFF2-40B4-BE49-F238E27FC236}">
                <a16:creationId xmlns:a16="http://schemas.microsoft.com/office/drawing/2014/main" id="{0FA1F5B2-B6F9-CB4F-B1C5-80DD3DCED2E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descr="Front And Back Of Envelope Clipart - White Envelope Icon Png - 2400x1545  PNG Download - PNGkit">
            <a:extLst>
              <a:ext uri="{FF2B5EF4-FFF2-40B4-BE49-F238E27FC236}">
                <a16:creationId xmlns:a16="http://schemas.microsoft.com/office/drawing/2014/main" id="{A18B7675-1519-C44C-9285-B29E71664D98}"/>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D105AD2B-7664-ED47-BF79-5AA39E02AC49}"/>
              </a:ext>
            </a:extLst>
          </p:cNvPr>
          <p:cNvSpPr txBox="1"/>
          <p:nvPr/>
        </p:nvSpPr>
        <p:spPr>
          <a:xfrm>
            <a:off x="4734372" y="3517461"/>
            <a:ext cx="1569379" cy="923330"/>
          </a:xfrm>
          <a:prstGeom prst="rect">
            <a:avLst/>
          </a:prstGeom>
          <a:noFill/>
        </p:spPr>
        <p:txBody>
          <a:bodyPr wrap="square" rtlCol="0">
            <a:spAutoFit/>
          </a:bodyPr>
          <a:lstStyle/>
          <a:p>
            <a:pPr algn="ctr"/>
            <a:r>
              <a:rPr lang="en-US" dirty="0"/>
              <a:t>Normal publishing peer</a:t>
            </a:r>
          </a:p>
        </p:txBody>
      </p:sp>
      <p:sp>
        <p:nvSpPr>
          <p:cNvPr id="80" name="TextBox 79">
            <a:extLst>
              <a:ext uri="{FF2B5EF4-FFF2-40B4-BE49-F238E27FC236}">
                <a16:creationId xmlns:a16="http://schemas.microsoft.com/office/drawing/2014/main" id="{BD84FC19-6E32-624E-81E8-0D9ED6883403}"/>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81" name="TextBox 80">
            <a:extLst>
              <a:ext uri="{FF2B5EF4-FFF2-40B4-BE49-F238E27FC236}">
                <a16:creationId xmlns:a16="http://schemas.microsoft.com/office/drawing/2014/main" id="{1BDD62D5-454A-D749-AB7C-71E525CEC9E9}"/>
              </a:ext>
            </a:extLst>
          </p:cNvPr>
          <p:cNvSpPr txBox="1"/>
          <p:nvPr/>
        </p:nvSpPr>
        <p:spPr>
          <a:xfrm>
            <a:off x="3901726" y="5898927"/>
            <a:ext cx="1451668" cy="923330"/>
          </a:xfrm>
          <a:prstGeom prst="rect">
            <a:avLst/>
          </a:prstGeom>
          <a:noFill/>
        </p:spPr>
        <p:txBody>
          <a:bodyPr wrap="square" rtlCol="0">
            <a:spAutoFit/>
          </a:bodyPr>
          <a:lstStyle/>
          <a:p>
            <a:pPr algn="ctr"/>
            <a:r>
              <a:rPr lang="en-US" dirty="0"/>
              <a:t>Normal publishing peer</a:t>
            </a:r>
          </a:p>
        </p:txBody>
      </p:sp>
      <p:sp>
        <p:nvSpPr>
          <p:cNvPr id="4" name="Slide Number Placeholder 3">
            <a:extLst>
              <a:ext uri="{FF2B5EF4-FFF2-40B4-BE49-F238E27FC236}">
                <a16:creationId xmlns:a16="http://schemas.microsoft.com/office/drawing/2014/main" id="{A64BC85F-D147-2947-B6CD-7A59BD7E6DDC}"/>
              </a:ext>
            </a:extLst>
          </p:cNvPr>
          <p:cNvSpPr>
            <a:spLocks noGrp="1"/>
          </p:cNvSpPr>
          <p:nvPr>
            <p:ph type="sldNum" sz="quarter" idx="12"/>
          </p:nvPr>
        </p:nvSpPr>
        <p:spPr/>
        <p:txBody>
          <a:bodyPr/>
          <a:lstStyle/>
          <a:p>
            <a:fld id="{EE1939C1-24D7-49E9-A58A-7960365209F5}" type="slidenum">
              <a:rPr lang="en-US" smtClean="0"/>
              <a:t>10</a:t>
            </a:fld>
            <a:endParaRPr lang="en-US"/>
          </a:p>
        </p:txBody>
      </p:sp>
      <p:sp>
        <p:nvSpPr>
          <p:cNvPr id="82" name="TextBox 81">
            <a:extLst>
              <a:ext uri="{FF2B5EF4-FFF2-40B4-BE49-F238E27FC236}">
                <a16:creationId xmlns:a16="http://schemas.microsoft.com/office/drawing/2014/main" id="{416B07E3-005B-1F41-8788-8E17E1202C09}"/>
              </a:ext>
            </a:extLst>
          </p:cNvPr>
          <p:cNvSpPr txBox="1"/>
          <p:nvPr/>
        </p:nvSpPr>
        <p:spPr>
          <a:xfrm>
            <a:off x="8988997" y="4601268"/>
            <a:ext cx="1394997" cy="369332"/>
          </a:xfrm>
          <a:prstGeom prst="rect">
            <a:avLst/>
          </a:prstGeom>
          <a:noFill/>
        </p:spPr>
        <p:txBody>
          <a:bodyPr wrap="none" rtlCol="0">
            <a:spAutoFit/>
          </a:bodyPr>
          <a:lstStyle/>
          <a:p>
            <a:r>
              <a:rPr lang="en-US" dirty="0"/>
              <a:t>Routing peer</a:t>
            </a:r>
          </a:p>
        </p:txBody>
      </p:sp>
      <p:sp>
        <p:nvSpPr>
          <p:cNvPr id="83" name="Cloud Callout 82">
            <a:extLst>
              <a:ext uri="{FF2B5EF4-FFF2-40B4-BE49-F238E27FC236}">
                <a16:creationId xmlns:a16="http://schemas.microsoft.com/office/drawing/2014/main" id="{FBE8157C-F95C-2F48-999F-74900BC4371E}"/>
              </a:ext>
            </a:extLst>
          </p:cNvPr>
          <p:cNvSpPr/>
          <p:nvPr/>
        </p:nvSpPr>
        <p:spPr>
          <a:xfrm flipH="1">
            <a:off x="6467567" y="4572226"/>
            <a:ext cx="2675502"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spTree>
    <p:extLst>
      <p:ext uri="{BB962C8B-B14F-4D97-AF65-F5344CB8AC3E}">
        <p14:creationId xmlns:p14="http://schemas.microsoft.com/office/powerpoint/2010/main" val="337910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Privacy-Preservation and Spam protection</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Messages are anonymous: No Personally Identifiable information is available</a:t>
            </a:r>
          </a:p>
          <a:p>
            <a:r>
              <a:rPr lang="en-US" dirty="0"/>
              <a:t>Solutions like IP blocking are not effective</a:t>
            </a:r>
          </a:p>
          <a:p>
            <a:pPr marL="0" indent="0">
              <a:buNone/>
            </a:pPr>
            <a:endParaRPr lang="en-US" dirty="0"/>
          </a:p>
        </p:txBody>
      </p:sp>
      <p:sp>
        <p:nvSpPr>
          <p:cNvPr id="4" name="Slide Number Placeholder 3">
            <a:extLst>
              <a:ext uri="{FF2B5EF4-FFF2-40B4-BE49-F238E27FC236}">
                <a16:creationId xmlns:a16="http://schemas.microsoft.com/office/drawing/2014/main" id="{7D6E776D-B4C3-C543-A2BC-2DD8BA29BD19}"/>
              </a:ext>
            </a:extLst>
          </p:cNvPr>
          <p:cNvSpPr>
            <a:spLocks noGrp="1"/>
          </p:cNvSpPr>
          <p:nvPr>
            <p:ph type="sldNum" sz="quarter" idx="12"/>
          </p:nvPr>
        </p:nvSpPr>
        <p:spPr/>
        <p:txBody>
          <a:bodyPr/>
          <a:lstStyle/>
          <a:p>
            <a:fld id="{EE1939C1-24D7-49E9-A58A-7960365209F5}" type="slidenum">
              <a:rPr lang="en-US" smtClean="0"/>
              <a:t>11</a:t>
            </a:fld>
            <a:endParaRPr lang="en-US"/>
          </a:p>
        </p:txBody>
      </p:sp>
      <p:pic>
        <p:nvPicPr>
          <p:cNvPr id="84" name="Picture 2" descr="Front And Back Of Envelope Clipart - White Envelope Icon Png - 2400x1545  PNG Download - PNGkit">
            <a:extLst>
              <a:ext uri="{FF2B5EF4-FFF2-40B4-BE49-F238E27FC236}">
                <a16:creationId xmlns:a16="http://schemas.microsoft.com/office/drawing/2014/main" id="{49F018B9-E9EF-E44A-9D9A-CE9A61F356F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96881" y="5887535"/>
            <a:ext cx="290930" cy="201866"/>
          </a:xfrm>
          <a:prstGeom prst="rect">
            <a:avLst/>
          </a:prstGeom>
          <a:noFill/>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FA83C608-9C3F-0D4D-A831-7B4A148E424C}"/>
              </a:ext>
            </a:extLst>
          </p:cNvPr>
          <p:cNvGrpSpPr/>
          <p:nvPr/>
        </p:nvGrpSpPr>
        <p:grpSpPr>
          <a:xfrm>
            <a:off x="2330305" y="4013767"/>
            <a:ext cx="7079614" cy="2231204"/>
            <a:chOff x="2330305" y="4013767"/>
            <a:chExt cx="7079614" cy="2231204"/>
          </a:xfrm>
        </p:grpSpPr>
        <p:pic>
          <p:nvPicPr>
            <p:cNvPr id="86" name="Picture 85">
              <a:extLst>
                <a:ext uri="{FF2B5EF4-FFF2-40B4-BE49-F238E27FC236}">
                  <a16:creationId xmlns:a16="http://schemas.microsoft.com/office/drawing/2014/main" id="{9E3096BB-70FD-154A-AAAC-AA314D454CB0}"/>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87" name="Picture 86">
              <a:extLst>
                <a:ext uri="{FF2B5EF4-FFF2-40B4-BE49-F238E27FC236}">
                  <a16:creationId xmlns:a16="http://schemas.microsoft.com/office/drawing/2014/main" id="{F397EE8F-6DB4-D445-872C-F67D8F198DBD}"/>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8" name="Picture 87">
              <a:extLst>
                <a:ext uri="{FF2B5EF4-FFF2-40B4-BE49-F238E27FC236}">
                  <a16:creationId xmlns:a16="http://schemas.microsoft.com/office/drawing/2014/main" id="{A3661ECA-6374-474A-8C9A-B14C74FA86C8}"/>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89" name="Picture 88">
              <a:extLst>
                <a:ext uri="{FF2B5EF4-FFF2-40B4-BE49-F238E27FC236}">
                  <a16:creationId xmlns:a16="http://schemas.microsoft.com/office/drawing/2014/main" id="{6DD7E7AD-76A4-074C-9A44-2B3049414F27}"/>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90" name="Picture 89">
              <a:extLst>
                <a:ext uri="{FF2B5EF4-FFF2-40B4-BE49-F238E27FC236}">
                  <a16:creationId xmlns:a16="http://schemas.microsoft.com/office/drawing/2014/main" id="{A6CC0DB1-A1CB-4046-A527-8E0A9ECEC2ED}"/>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91" name="Picture 90">
              <a:extLst>
                <a:ext uri="{FF2B5EF4-FFF2-40B4-BE49-F238E27FC236}">
                  <a16:creationId xmlns:a16="http://schemas.microsoft.com/office/drawing/2014/main" id="{DB1BB9E1-E670-9146-A3AA-EFEDA048ED4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92" name="Picture 91">
              <a:extLst>
                <a:ext uri="{FF2B5EF4-FFF2-40B4-BE49-F238E27FC236}">
                  <a16:creationId xmlns:a16="http://schemas.microsoft.com/office/drawing/2014/main" id="{8816B55F-3CF5-0840-A7EC-4C4BFB0C0E29}"/>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93" name="Picture 92">
              <a:extLst>
                <a:ext uri="{FF2B5EF4-FFF2-40B4-BE49-F238E27FC236}">
                  <a16:creationId xmlns:a16="http://schemas.microsoft.com/office/drawing/2014/main" id="{97549E2A-9AAA-9F4A-A532-64F9BDA39DB7}"/>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94" name="Picture 93">
              <a:extLst>
                <a:ext uri="{FF2B5EF4-FFF2-40B4-BE49-F238E27FC236}">
                  <a16:creationId xmlns:a16="http://schemas.microsoft.com/office/drawing/2014/main" id="{9BBC4757-2684-A34D-A14B-5460E3D07F83}"/>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95" name="Picture 94">
              <a:extLst>
                <a:ext uri="{FF2B5EF4-FFF2-40B4-BE49-F238E27FC236}">
                  <a16:creationId xmlns:a16="http://schemas.microsoft.com/office/drawing/2014/main" id="{1F4FBC1A-4C8E-1145-9324-E43BDEA9A141}"/>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96" name="Picture 95">
              <a:extLst>
                <a:ext uri="{FF2B5EF4-FFF2-40B4-BE49-F238E27FC236}">
                  <a16:creationId xmlns:a16="http://schemas.microsoft.com/office/drawing/2014/main" id="{EE7E8ABA-5370-F849-B5FC-FAC9F8202ED6}"/>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97" name="Picture 96">
              <a:extLst>
                <a:ext uri="{FF2B5EF4-FFF2-40B4-BE49-F238E27FC236}">
                  <a16:creationId xmlns:a16="http://schemas.microsoft.com/office/drawing/2014/main" id="{505183E6-E99E-5B4B-9F29-7CD6F9A9C152}"/>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98" name="Picture 97">
              <a:extLst>
                <a:ext uri="{FF2B5EF4-FFF2-40B4-BE49-F238E27FC236}">
                  <a16:creationId xmlns:a16="http://schemas.microsoft.com/office/drawing/2014/main" id="{48F0737D-18B7-4245-85AB-76E465EBC13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99" name="Picture 98">
              <a:extLst>
                <a:ext uri="{FF2B5EF4-FFF2-40B4-BE49-F238E27FC236}">
                  <a16:creationId xmlns:a16="http://schemas.microsoft.com/office/drawing/2014/main" id="{2ABAF5AD-7EBB-1B42-8681-43E8A072C083}"/>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100" name="Straight Connector 99">
              <a:extLst>
                <a:ext uri="{FF2B5EF4-FFF2-40B4-BE49-F238E27FC236}">
                  <a16:creationId xmlns:a16="http://schemas.microsoft.com/office/drawing/2014/main" id="{43B34DC5-7DE1-C148-9787-0FC9263B0E5C}"/>
                </a:ext>
              </a:extLst>
            </p:cNvPr>
            <p:cNvCxnSpPr>
              <a:cxnSpLocks/>
              <a:stCxn id="86" idx="2"/>
              <a:endCxn id="8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2D598FFF-BCEA-A149-A0B4-BEC87AAFC89F}"/>
                </a:ext>
              </a:extLst>
            </p:cNvPr>
            <p:cNvCxnSpPr>
              <a:cxnSpLocks/>
              <a:stCxn id="88" idx="1"/>
              <a:endCxn id="8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4D6B8D36-1EF5-7C43-B789-BE56F98B1220}"/>
                </a:ext>
              </a:extLst>
            </p:cNvPr>
            <p:cNvCxnSpPr>
              <a:cxnSpLocks/>
              <a:stCxn id="88" idx="0"/>
              <a:endCxn id="9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87B9F766-A124-CC45-95E9-B19DC04EC056}"/>
                </a:ext>
              </a:extLst>
            </p:cNvPr>
            <p:cNvCxnSpPr>
              <a:cxnSpLocks/>
              <a:stCxn id="91" idx="1"/>
              <a:endCxn id="8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3F33ED5E-93E5-FE42-8290-467864E532BB}"/>
                </a:ext>
              </a:extLst>
            </p:cNvPr>
            <p:cNvCxnSpPr>
              <a:cxnSpLocks/>
              <a:stCxn id="89" idx="0"/>
              <a:endCxn id="8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DA92B4EA-A63C-C448-A949-CDE7ADAD712C}"/>
                </a:ext>
              </a:extLst>
            </p:cNvPr>
            <p:cNvCxnSpPr>
              <a:cxnSpLocks/>
              <a:stCxn id="94" idx="1"/>
              <a:endCxn id="9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FAA98503-964A-8344-A251-EF5CF74D3E24}"/>
                </a:ext>
              </a:extLst>
            </p:cNvPr>
            <p:cNvCxnSpPr>
              <a:cxnSpLocks/>
              <a:stCxn id="107" idx="1"/>
              <a:endCxn id="9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07" name="Picture 106">
              <a:extLst>
                <a:ext uri="{FF2B5EF4-FFF2-40B4-BE49-F238E27FC236}">
                  <a16:creationId xmlns:a16="http://schemas.microsoft.com/office/drawing/2014/main" id="{4D6EBF8C-D629-B940-B245-63634C542FA0}"/>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108" name="Straight Connector 107">
              <a:extLst>
                <a:ext uri="{FF2B5EF4-FFF2-40B4-BE49-F238E27FC236}">
                  <a16:creationId xmlns:a16="http://schemas.microsoft.com/office/drawing/2014/main" id="{847F7F7F-70DC-FE4F-BC0B-A6B5F963CF78}"/>
                </a:ext>
              </a:extLst>
            </p:cNvPr>
            <p:cNvCxnSpPr>
              <a:cxnSpLocks/>
              <a:stCxn id="94" idx="3"/>
              <a:endCxn id="9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A87AA2B4-0C11-0747-9726-0C7BB879FF6F}"/>
                </a:ext>
              </a:extLst>
            </p:cNvPr>
            <p:cNvCxnSpPr>
              <a:cxnSpLocks/>
              <a:stCxn id="94" idx="2"/>
              <a:endCxn id="9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1A6CFF25-A1E7-F049-9810-9D5CCD0605E3}"/>
                </a:ext>
              </a:extLst>
            </p:cNvPr>
            <p:cNvCxnSpPr>
              <a:cxnSpLocks/>
              <a:stCxn id="96" idx="2"/>
              <a:endCxn id="9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8F2026FE-2375-4143-A8D7-1C269D4DC0F5}"/>
                </a:ext>
              </a:extLst>
            </p:cNvPr>
            <p:cNvCxnSpPr>
              <a:cxnSpLocks/>
              <a:stCxn id="92" idx="0"/>
              <a:endCxn id="9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92197829-9670-1B40-87D9-C7E8713C215C}"/>
                </a:ext>
              </a:extLst>
            </p:cNvPr>
            <p:cNvCxnSpPr>
              <a:cxnSpLocks/>
              <a:stCxn id="94" idx="0"/>
              <a:endCxn id="9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9F0BC5EE-EA32-D54D-839F-080384BDED37}"/>
                </a:ext>
              </a:extLst>
            </p:cNvPr>
            <p:cNvCxnSpPr>
              <a:cxnSpLocks/>
              <a:stCxn id="97" idx="0"/>
              <a:endCxn id="9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5D0031DE-DF1A-B24C-846F-6CD59E3EA17F}"/>
                </a:ext>
              </a:extLst>
            </p:cNvPr>
            <p:cNvCxnSpPr>
              <a:cxnSpLocks/>
              <a:stCxn id="99" idx="1"/>
              <a:endCxn id="9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AA37AB72-5C01-3449-9680-ABA696C689FB}"/>
                </a:ext>
              </a:extLst>
            </p:cNvPr>
            <p:cNvCxnSpPr>
              <a:cxnSpLocks/>
              <a:stCxn id="107" idx="2"/>
              <a:endCxn id="9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2D5E5C95-6D8B-9C46-AE81-FDEE6515DAC4}"/>
                </a:ext>
              </a:extLst>
            </p:cNvPr>
            <p:cNvCxnSpPr>
              <a:cxnSpLocks/>
              <a:stCxn id="86" idx="3"/>
              <a:endCxn id="8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F36037-7653-0444-AB95-856688E7B33C}"/>
                </a:ext>
              </a:extLst>
            </p:cNvPr>
            <p:cNvCxnSpPr>
              <a:cxnSpLocks/>
              <a:stCxn id="91" idx="0"/>
              <a:endCxn id="9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0E1B902E-300C-8143-967E-4070ECDEEC2F}"/>
                </a:ext>
              </a:extLst>
            </p:cNvPr>
            <p:cNvCxnSpPr>
              <a:cxnSpLocks/>
              <a:stCxn id="91" idx="3"/>
              <a:endCxn id="9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A124FEB2-A7E2-5D4D-B3CE-6006F8F1C82D}"/>
                </a:ext>
              </a:extLst>
            </p:cNvPr>
            <p:cNvCxnSpPr>
              <a:cxnSpLocks/>
              <a:stCxn id="86" idx="0"/>
              <a:endCxn id="9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8CEA7EB5-0E30-154A-A59F-36E888C85C65}"/>
                </a:ext>
              </a:extLst>
            </p:cNvPr>
            <p:cNvCxnSpPr>
              <a:cxnSpLocks/>
              <a:stCxn id="92" idx="1"/>
              <a:endCxn id="9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7E9E5357-8E7E-1945-B158-EA6D9F06491D}"/>
                </a:ext>
              </a:extLst>
            </p:cNvPr>
            <p:cNvCxnSpPr>
              <a:cxnSpLocks/>
              <a:stCxn id="96" idx="0"/>
              <a:endCxn id="9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8664525D-6295-1E44-BB0A-FD2B5188BB84}"/>
                </a:ext>
              </a:extLst>
            </p:cNvPr>
            <p:cNvCxnSpPr>
              <a:cxnSpLocks/>
              <a:stCxn id="96" idx="1"/>
              <a:endCxn id="8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9A0F8E90-F49B-0444-8DA4-87D66C0D2CC2}"/>
                </a:ext>
              </a:extLst>
            </p:cNvPr>
            <p:cNvCxnSpPr>
              <a:cxnSpLocks/>
              <a:stCxn id="98" idx="2"/>
              <a:endCxn id="9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07B2D067-0382-2544-9571-0E0A0F0DEEA1}"/>
                </a:ext>
              </a:extLst>
            </p:cNvPr>
            <p:cNvCxnSpPr>
              <a:cxnSpLocks/>
              <a:stCxn id="99" idx="2"/>
              <a:endCxn id="9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136B8E30-69F4-4648-B084-90CF293A318C}"/>
                </a:ext>
              </a:extLst>
            </p:cNvPr>
            <p:cNvCxnSpPr>
              <a:cxnSpLocks/>
              <a:stCxn id="9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6E09E8ED-E7E2-624F-A58D-5567AE0DEC42}"/>
                </a:ext>
              </a:extLst>
            </p:cNvPr>
            <p:cNvCxnSpPr>
              <a:cxnSpLocks/>
              <a:stCxn id="94" idx="3"/>
              <a:endCxn id="9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127" name="Picture 126">
            <a:extLst>
              <a:ext uri="{FF2B5EF4-FFF2-40B4-BE49-F238E27FC236}">
                <a16:creationId xmlns:a16="http://schemas.microsoft.com/office/drawing/2014/main" id="{0D84220B-01BC-2142-8892-5C585286ECB2}"/>
              </a:ext>
            </a:extLst>
          </p:cNvPr>
          <p:cNvPicPr>
            <a:picLocks noChangeAspect="1"/>
          </p:cNvPicPr>
          <p:nvPr/>
        </p:nvPicPr>
        <p:blipFill>
          <a:blip r:embed="rId5"/>
          <a:stretch>
            <a:fillRect/>
          </a:stretch>
        </p:blipFill>
        <p:spPr>
          <a:xfrm>
            <a:off x="1822427" y="4773562"/>
            <a:ext cx="577913" cy="577913"/>
          </a:xfrm>
          <a:prstGeom prst="rect">
            <a:avLst/>
          </a:prstGeom>
        </p:spPr>
      </p:pic>
      <p:pic>
        <p:nvPicPr>
          <p:cNvPr id="128" name="Picture 2" descr="Front And Back Of Envelope Clipart - White Envelope Icon Png - 2400x1545  PNG Download - PNGkit">
            <a:extLst>
              <a:ext uri="{FF2B5EF4-FFF2-40B4-BE49-F238E27FC236}">
                <a16:creationId xmlns:a16="http://schemas.microsoft.com/office/drawing/2014/main" id="{393B106E-E238-6041-835C-32AFA2A6881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Front And Back Of Envelope Clipart - White Envelope Icon Png - 2400x1545  PNG Download - PNGkit">
            <a:extLst>
              <a:ext uri="{FF2B5EF4-FFF2-40B4-BE49-F238E27FC236}">
                <a16:creationId xmlns:a16="http://schemas.microsoft.com/office/drawing/2014/main" id="{9CCB68C2-4394-8D40-A762-7D72D45E7370}"/>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Front And Back Of Envelope Clipart - White Envelope Icon Png - 2400x1545  PNG Download - PNGkit">
            <a:extLst>
              <a:ext uri="{FF2B5EF4-FFF2-40B4-BE49-F238E27FC236}">
                <a16:creationId xmlns:a16="http://schemas.microsoft.com/office/drawing/2014/main" id="{C89EA21E-A763-1E4D-97D1-5704918E758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Front And Back Of Envelope Clipart - White Envelope Icon Png - 2400x1545  PNG Download - PNGkit">
            <a:extLst>
              <a:ext uri="{FF2B5EF4-FFF2-40B4-BE49-F238E27FC236}">
                <a16:creationId xmlns:a16="http://schemas.microsoft.com/office/drawing/2014/main" id="{F632536C-981F-5F4C-9741-14843E992BD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Front And Back Of Envelope Clipart - White Envelope Icon Png - 2400x1545  PNG Download - PNGkit">
            <a:extLst>
              <a:ext uri="{FF2B5EF4-FFF2-40B4-BE49-F238E27FC236}">
                <a16:creationId xmlns:a16="http://schemas.microsoft.com/office/drawing/2014/main" id="{D222EF62-49D3-1E44-8D05-B56CD59895F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2" descr="Front And Back Of Envelope Clipart - White Envelope Icon Png - 2400x1545  PNG Download - PNGkit">
            <a:extLst>
              <a:ext uri="{FF2B5EF4-FFF2-40B4-BE49-F238E27FC236}">
                <a16:creationId xmlns:a16="http://schemas.microsoft.com/office/drawing/2014/main" id="{5B4C2BC1-6FA6-5D4C-A92D-A2124DC8D48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4" name="Picture 2" descr="Front And Back Of Envelope Clipart - White Envelope Icon Png - 2400x1545  PNG Download - PNGkit">
            <a:extLst>
              <a:ext uri="{FF2B5EF4-FFF2-40B4-BE49-F238E27FC236}">
                <a16:creationId xmlns:a16="http://schemas.microsoft.com/office/drawing/2014/main" id="{08102166-6A00-454A-AC5A-7D46BC4AC13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6649836B-4299-E94C-BCC1-666F05C4E61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2" descr="Front And Back Of Envelope Clipart - White Envelope Icon Png - 2400x1545  PNG Download - PNGkit">
            <a:extLst>
              <a:ext uri="{FF2B5EF4-FFF2-40B4-BE49-F238E27FC236}">
                <a16:creationId xmlns:a16="http://schemas.microsoft.com/office/drawing/2014/main" id="{21EB0189-B785-F347-B6E4-D018846C0D2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7" name="Picture 2" descr="Front And Back Of Envelope Clipart - White Envelope Icon Png - 2400x1545  PNG Download - PNGkit">
            <a:extLst>
              <a:ext uri="{FF2B5EF4-FFF2-40B4-BE49-F238E27FC236}">
                <a16:creationId xmlns:a16="http://schemas.microsoft.com/office/drawing/2014/main" id="{2BF73C1D-3A16-3D43-A206-3402CA5D5B2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 descr="Front And Back Of Envelope Clipart - White Envelope Icon Png - 2400x1545  PNG Download - PNGkit">
            <a:extLst>
              <a:ext uri="{FF2B5EF4-FFF2-40B4-BE49-F238E27FC236}">
                <a16:creationId xmlns:a16="http://schemas.microsoft.com/office/drawing/2014/main" id="{769EC3AB-D3D5-BC4F-A58E-498EA462B63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 descr="Front And Back Of Envelope Clipart - White Envelope Icon Png - 2400x1545  PNG Download - PNGkit">
            <a:extLst>
              <a:ext uri="{FF2B5EF4-FFF2-40B4-BE49-F238E27FC236}">
                <a16:creationId xmlns:a16="http://schemas.microsoft.com/office/drawing/2014/main" id="{E60A830D-E22C-6949-B441-FD8FBACACB8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 descr="Front And Back Of Envelope Clipart - White Envelope Icon Png - 2400x1545  PNG Download - PNGkit">
            <a:extLst>
              <a:ext uri="{FF2B5EF4-FFF2-40B4-BE49-F238E27FC236}">
                <a16:creationId xmlns:a16="http://schemas.microsoft.com/office/drawing/2014/main" id="{B326BFED-588B-C74F-B45D-5BA1E62563F4}"/>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 descr="Front And Back Of Envelope Clipart - White Envelope Icon Png - 2400x1545  PNG Download - PNGkit">
            <a:extLst>
              <a:ext uri="{FF2B5EF4-FFF2-40B4-BE49-F238E27FC236}">
                <a16:creationId xmlns:a16="http://schemas.microsoft.com/office/drawing/2014/main" id="{A0D32EAE-DAB6-CA4A-B2FD-46CCC7ABAF5A}"/>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Front And Back Of Envelope Clipart - White Envelope Icon Png - 2400x1545  PNG Download - PNGkit">
            <a:extLst>
              <a:ext uri="{FF2B5EF4-FFF2-40B4-BE49-F238E27FC236}">
                <a16:creationId xmlns:a16="http://schemas.microsoft.com/office/drawing/2014/main" id="{42E2593D-0835-3140-9712-5D3DFF0AD97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Front And Back Of Envelope Clipart - White Envelope Icon Png - 2400x1545  PNG Download - PNGkit">
            <a:extLst>
              <a:ext uri="{FF2B5EF4-FFF2-40B4-BE49-F238E27FC236}">
                <a16:creationId xmlns:a16="http://schemas.microsoft.com/office/drawing/2014/main" id="{78FD2E35-77E7-4E44-A229-74596A72DB66}"/>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Front And Back Of Envelope Clipart - White Envelope Icon Png - 2400x1545  PNG Download - PNGkit">
            <a:extLst>
              <a:ext uri="{FF2B5EF4-FFF2-40B4-BE49-F238E27FC236}">
                <a16:creationId xmlns:a16="http://schemas.microsoft.com/office/drawing/2014/main" id="{47BE8588-4B28-9246-94E6-CD1AE8A1D41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 descr="Front And Back Of Envelope Clipart - White Envelope Icon Png - 2400x1545  PNG Download - PNGkit">
            <a:extLst>
              <a:ext uri="{FF2B5EF4-FFF2-40B4-BE49-F238E27FC236}">
                <a16:creationId xmlns:a16="http://schemas.microsoft.com/office/drawing/2014/main" id="{FAE370EE-3031-5D43-A2E9-963B1C1DCD6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 descr="Front And Back Of Envelope Clipart - White Envelope Icon Png - 2400x1545  PNG Download - PNGkit">
            <a:extLst>
              <a:ext uri="{FF2B5EF4-FFF2-40B4-BE49-F238E27FC236}">
                <a16:creationId xmlns:a16="http://schemas.microsoft.com/office/drawing/2014/main" id="{F5079CBB-454C-D141-86A5-3B0321C99EA3}"/>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71825" y="582344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7" name="Picture 2" descr="Front And Back Of Envelope Clipart - White Envelope Icon Png - 2400x1545  PNG Download - PNGkit">
            <a:extLst>
              <a:ext uri="{FF2B5EF4-FFF2-40B4-BE49-F238E27FC236}">
                <a16:creationId xmlns:a16="http://schemas.microsoft.com/office/drawing/2014/main" id="{717D2D2B-CD4C-8748-B48B-8D66036670D9}"/>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73190" y="574206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 descr="Front And Back Of Envelope Clipart - White Envelope Icon Png - 2400x1545  PNG Download - PNGkit">
            <a:extLst>
              <a:ext uri="{FF2B5EF4-FFF2-40B4-BE49-F238E27FC236}">
                <a16:creationId xmlns:a16="http://schemas.microsoft.com/office/drawing/2014/main" id="{E5A4F536-CD0C-704B-967C-A4DF659A4791}"/>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65148" y="566662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 descr="Front And Back Of Envelope Clipart - White Envelope Icon Png - 2400x1545  PNG Download - PNGkit">
            <a:extLst>
              <a:ext uri="{FF2B5EF4-FFF2-40B4-BE49-F238E27FC236}">
                <a16:creationId xmlns:a16="http://schemas.microsoft.com/office/drawing/2014/main" id="{DE314ED7-24B9-D64A-BDA8-862840191AF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27031" y="5590292"/>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 descr="Front And Back Of Envelope Clipart - White Envelope Icon Png - 2400x1545  PNG Download - PNGkit">
            <a:extLst>
              <a:ext uri="{FF2B5EF4-FFF2-40B4-BE49-F238E27FC236}">
                <a16:creationId xmlns:a16="http://schemas.microsoft.com/office/drawing/2014/main" id="{390D0C5E-AC40-8C47-951F-49E5808331BD}"/>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689911" y="5510162"/>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51" name="TextBox 150">
            <a:extLst>
              <a:ext uri="{FF2B5EF4-FFF2-40B4-BE49-F238E27FC236}">
                <a16:creationId xmlns:a16="http://schemas.microsoft.com/office/drawing/2014/main" id="{8DD79445-AB97-AE41-A0AA-658A5A32F96A}"/>
              </a:ext>
            </a:extLst>
          </p:cNvPr>
          <p:cNvSpPr txBox="1"/>
          <p:nvPr/>
        </p:nvSpPr>
        <p:spPr>
          <a:xfrm>
            <a:off x="8646603" y="5734201"/>
            <a:ext cx="2613511" cy="646331"/>
          </a:xfrm>
          <a:prstGeom prst="rect">
            <a:avLst/>
          </a:prstGeom>
          <a:noFill/>
        </p:spPr>
        <p:txBody>
          <a:bodyPr wrap="square" rtlCol="0">
            <a:spAutoFit/>
          </a:bodyPr>
          <a:lstStyle/>
          <a:p>
            <a:r>
              <a:rPr lang="en-US" dirty="0"/>
              <a:t>Messages are anonymous</a:t>
            </a:r>
          </a:p>
          <a:p>
            <a:r>
              <a:rPr lang="en-US" dirty="0"/>
              <a:t>and </a:t>
            </a:r>
            <a:r>
              <a:rPr lang="en-US" dirty="0" err="1"/>
              <a:t>unlinkable</a:t>
            </a:r>
            <a:endParaRPr lang="en-US" dirty="0"/>
          </a:p>
        </p:txBody>
      </p:sp>
      <p:sp>
        <p:nvSpPr>
          <p:cNvPr id="152" name="Cloud Callout 151">
            <a:extLst>
              <a:ext uri="{FF2B5EF4-FFF2-40B4-BE49-F238E27FC236}">
                <a16:creationId xmlns:a16="http://schemas.microsoft.com/office/drawing/2014/main" id="{B14A7B06-9320-334D-AAB5-C35E5112C2AD}"/>
              </a:ext>
            </a:extLst>
          </p:cNvPr>
          <p:cNvSpPr/>
          <p:nvPr/>
        </p:nvSpPr>
        <p:spPr>
          <a:xfrm flipH="1">
            <a:off x="6467567" y="4572226"/>
            <a:ext cx="2675502"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about the publisher</a:t>
            </a:r>
          </a:p>
        </p:txBody>
      </p:sp>
      <p:pic>
        <p:nvPicPr>
          <p:cNvPr id="153" name="Picture 2" descr="Front And Back Of Envelope Clipart - White Envelope Icon Png - 2400x1545  PNG Download - PNGkit">
            <a:extLst>
              <a:ext uri="{FF2B5EF4-FFF2-40B4-BE49-F238E27FC236}">
                <a16:creationId xmlns:a16="http://schemas.microsoft.com/office/drawing/2014/main" id="{CF162D2F-815E-DB4B-A466-1E054C085822}"/>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58720" y="586973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2" descr="Front And Back Of Envelope Clipart - White Envelope Icon Png - 2400x1545  PNG Download - PNGkit">
            <a:extLst>
              <a:ext uri="{FF2B5EF4-FFF2-40B4-BE49-F238E27FC236}">
                <a16:creationId xmlns:a16="http://schemas.microsoft.com/office/drawing/2014/main" id="{15098BA2-02E1-9046-9331-628A702C2DAC}"/>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00677" y="443585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Front And Back Of Envelope Clipart - White Envelope Icon Png - 2400x1545  PNG Download - PNGkit">
            <a:extLst>
              <a:ext uri="{FF2B5EF4-FFF2-40B4-BE49-F238E27FC236}">
                <a16:creationId xmlns:a16="http://schemas.microsoft.com/office/drawing/2014/main" id="{51A74D25-E495-A440-B752-8EC5D83C32B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43532" y="54136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descr="Front And Back Of Envelope Clipart - White Envelope Icon Png - 2400x1545  PNG Download - PNGkit">
            <a:extLst>
              <a:ext uri="{FF2B5EF4-FFF2-40B4-BE49-F238E27FC236}">
                <a16:creationId xmlns:a16="http://schemas.microsoft.com/office/drawing/2014/main" id="{AFEBD2FC-BB78-664C-B611-9D210A967C1F}"/>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72328" y="5278660"/>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a:extLst>
              <a:ext uri="{FF2B5EF4-FFF2-40B4-BE49-F238E27FC236}">
                <a16:creationId xmlns:a16="http://schemas.microsoft.com/office/drawing/2014/main" id="{45AA002F-CDC7-374B-BE66-109C1C77C485}"/>
              </a:ext>
            </a:extLst>
          </p:cNvPr>
          <p:cNvSpPr txBox="1"/>
          <p:nvPr/>
        </p:nvSpPr>
        <p:spPr>
          <a:xfrm>
            <a:off x="4734372" y="3517461"/>
            <a:ext cx="1569379" cy="923330"/>
          </a:xfrm>
          <a:prstGeom prst="rect">
            <a:avLst/>
          </a:prstGeom>
          <a:noFill/>
        </p:spPr>
        <p:txBody>
          <a:bodyPr wrap="square" rtlCol="0">
            <a:spAutoFit/>
          </a:bodyPr>
          <a:lstStyle/>
          <a:p>
            <a:pPr algn="ctr"/>
            <a:r>
              <a:rPr lang="en-US" dirty="0"/>
              <a:t>Normal publishing peer</a:t>
            </a:r>
          </a:p>
        </p:txBody>
      </p:sp>
      <p:sp>
        <p:nvSpPr>
          <p:cNvPr id="158" name="TextBox 157">
            <a:extLst>
              <a:ext uri="{FF2B5EF4-FFF2-40B4-BE49-F238E27FC236}">
                <a16:creationId xmlns:a16="http://schemas.microsoft.com/office/drawing/2014/main" id="{6BAE549F-76BF-CA4D-A887-09C4F421956E}"/>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159" name="TextBox 158">
            <a:extLst>
              <a:ext uri="{FF2B5EF4-FFF2-40B4-BE49-F238E27FC236}">
                <a16:creationId xmlns:a16="http://schemas.microsoft.com/office/drawing/2014/main" id="{FA01F5CD-AF89-A848-A0C8-5ADE98BA28A6}"/>
              </a:ext>
            </a:extLst>
          </p:cNvPr>
          <p:cNvSpPr txBox="1"/>
          <p:nvPr/>
        </p:nvSpPr>
        <p:spPr>
          <a:xfrm>
            <a:off x="3901726" y="5898927"/>
            <a:ext cx="1451668" cy="923330"/>
          </a:xfrm>
          <a:prstGeom prst="rect">
            <a:avLst/>
          </a:prstGeom>
          <a:noFill/>
        </p:spPr>
        <p:txBody>
          <a:bodyPr wrap="square" rtlCol="0">
            <a:spAutoFit/>
          </a:bodyPr>
          <a:lstStyle/>
          <a:p>
            <a:pPr algn="ctr"/>
            <a:r>
              <a:rPr lang="en-US" dirty="0"/>
              <a:t>Normal publishing peer</a:t>
            </a:r>
          </a:p>
        </p:txBody>
      </p:sp>
      <p:sp>
        <p:nvSpPr>
          <p:cNvPr id="160" name="TextBox 159">
            <a:extLst>
              <a:ext uri="{FF2B5EF4-FFF2-40B4-BE49-F238E27FC236}">
                <a16:creationId xmlns:a16="http://schemas.microsoft.com/office/drawing/2014/main" id="{59B516C4-C111-5B48-A928-483E72EDECF2}"/>
              </a:ext>
            </a:extLst>
          </p:cNvPr>
          <p:cNvSpPr txBox="1"/>
          <p:nvPr/>
        </p:nvSpPr>
        <p:spPr>
          <a:xfrm>
            <a:off x="8988997" y="4601268"/>
            <a:ext cx="1394997" cy="369332"/>
          </a:xfrm>
          <a:prstGeom prst="rect">
            <a:avLst/>
          </a:prstGeom>
          <a:noFill/>
        </p:spPr>
        <p:txBody>
          <a:bodyPr wrap="none" rtlCol="0">
            <a:spAutoFit/>
          </a:bodyPr>
          <a:lstStyle/>
          <a:p>
            <a:r>
              <a:rPr lang="en-US" dirty="0"/>
              <a:t>Routing peer</a:t>
            </a:r>
          </a:p>
        </p:txBody>
      </p:sp>
    </p:spTree>
    <p:extLst>
      <p:ext uri="{BB962C8B-B14F-4D97-AF65-F5344CB8AC3E}">
        <p14:creationId xmlns:p14="http://schemas.microsoft.com/office/powerpoint/2010/main" val="258067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State-of-the-art p2p spam protections</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CA" dirty="0"/>
              <a:t>Proof-of-work [1] deployed by Whisper [2]</a:t>
            </a:r>
          </a:p>
          <a:p>
            <a:pPr lvl="1"/>
            <a:r>
              <a:rPr lang="en-CA" dirty="0"/>
              <a:t>Computationally expensive</a:t>
            </a:r>
          </a:p>
          <a:p>
            <a:pPr lvl="1"/>
            <a:r>
              <a:rPr lang="en-CA" dirty="0"/>
              <a:t>Not suitable for </a:t>
            </a:r>
            <a:r>
              <a:rPr lang="en-US" dirty="0"/>
              <a:t>network of heterogeneous peers with limited resources</a:t>
            </a:r>
            <a:endParaRPr lang="en-CA" dirty="0"/>
          </a:p>
          <a:p>
            <a:r>
              <a:rPr lang="en-CA" dirty="0"/>
              <a:t>Peer Scoring [3] in libp2p </a:t>
            </a:r>
          </a:p>
          <a:p>
            <a:pPr lvl="1"/>
            <a:r>
              <a:rPr lang="en-CA" dirty="0"/>
              <a:t>Local to each peer</a:t>
            </a:r>
          </a:p>
          <a:p>
            <a:pPr lvl="1"/>
            <a:r>
              <a:rPr lang="en-CA" dirty="0"/>
              <a:t>No global identification of spammer  </a:t>
            </a:r>
          </a:p>
          <a:p>
            <a:pPr lvl="1"/>
            <a:r>
              <a:rPr lang="en-US" dirty="0"/>
              <a:t>Subject to inexpensive attacks using bots </a:t>
            </a:r>
          </a:p>
          <a:p>
            <a:pPr lvl="1"/>
            <a:r>
              <a:rPr lang="en-CA" dirty="0"/>
              <a:t>Prone to censorship</a:t>
            </a:r>
          </a:p>
          <a:p>
            <a:pPr marL="457200" lvl="1" indent="0">
              <a:buNone/>
            </a:pPr>
            <a:endParaRPr lang="en-CA" dirty="0"/>
          </a:p>
        </p:txBody>
      </p:sp>
      <p:sp>
        <p:nvSpPr>
          <p:cNvPr id="4" name="Rectangle 3">
            <a:extLst>
              <a:ext uri="{FF2B5EF4-FFF2-40B4-BE49-F238E27FC236}">
                <a16:creationId xmlns:a16="http://schemas.microsoft.com/office/drawing/2014/main" id="{F278D26A-CD5B-3846-AE6E-C6BAA7A6285D}"/>
              </a:ext>
            </a:extLst>
          </p:cNvPr>
          <p:cNvSpPr/>
          <p:nvPr/>
        </p:nvSpPr>
        <p:spPr>
          <a:xfrm>
            <a:off x="1010093" y="5492125"/>
            <a:ext cx="10171814" cy="1754326"/>
          </a:xfrm>
          <a:prstGeom prst="rect">
            <a:avLst/>
          </a:prstGeom>
        </p:spPr>
        <p:txBody>
          <a:bodyPr wrap="square">
            <a:spAutoFit/>
          </a:bodyPr>
          <a:lstStyle/>
          <a:p>
            <a:r>
              <a:rPr lang="en-CA" dirty="0"/>
              <a:t>[1] Cynthia </a:t>
            </a:r>
            <a:r>
              <a:rPr lang="en-CA" dirty="0" err="1"/>
              <a:t>Dwork</a:t>
            </a:r>
            <a:r>
              <a:rPr lang="en-CA" dirty="0"/>
              <a:t> and Moni </a:t>
            </a:r>
            <a:r>
              <a:rPr lang="en-CA" dirty="0" err="1"/>
              <a:t>Naor</a:t>
            </a:r>
            <a:r>
              <a:rPr lang="en-CA" dirty="0"/>
              <a:t>. Pricing via processing or combatting junk mail. In Annual 456 international cryptology conference. Springer, 1992.</a:t>
            </a:r>
          </a:p>
          <a:p>
            <a:r>
              <a:rPr lang="en-CA" dirty="0"/>
              <a:t>[2] </a:t>
            </a:r>
            <a:r>
              <a:rPr lang="en-CA" dirty="0">
                <a:hlinkClick r:id="rId3"/>
              </a:rPr>
              <a:t>https://eips.ethereum.org/eips/eip-627</a:t>
            </a:r>
            <a:r>
              <a:rPr lang="en-CA" dirty="0"/>
              <a:t>.</a:t>
            </a:r>
          </a:p>
          <a:p>
            <a:r>
              <a:rPr lang="en-CA" dirty="0"/>
              <a:t>[3] </a:t>
            </a:r>
            <a:r>
              <a:rPr lang="en-CA" dirty="0">
                <a:hlinkClick r:id="rId4"/>
              </a:rPr>
              <a:t>https://github.com/libp2p/specs/blob/master/pubsub/gossipsub/gossipsub-v1.1.mdpeerscoring</a:t>
            </a:r>
            <a:r>
              <a:rPr lang="en-CA" dirty="0"/>
              <a:t>.</a:t>
            </a:r>
          </a:p>
          <a:p>
            <a:endParaRPr lang="en-CA" dirty="0"/>
          </a:p>
          <a:p>
            <a:endParaRPr lang="en-US" dirty="0"/>
          </a:p>
        </p:txBody>
      </p:sp>
      <p:sp>
        <p:nvSpPr>
          <p:cNvPr id="5" name="Slide Number Placeholder 4">
            <a:extLst>
              <a:ext uri="{FF2B5EF4-FFF2-40B4-BE49-F238E27FC236}">
                <a16:creationId xmlns:a16="http://schemas.microsoft.com/office/drawing/2014/main" id="{A54C86AA-03B4-9743-95DE-CD02FC8CCCEF}"/>
              </a:ext>
            </a:extLst>
          </p:cNvPr>
          <p:cNvSpPr>
            <a:spLocks noGrp="1"/>
          </p:cNvSpPr>
          <p:nvPr>
            <p:ph type="sldNum" sz="quarter" idx="12"/>
          </p:nvPr>
        </p:nvSpPr>
        <p:spPr/>
        <p:txBody>
          <a:bodyPr/>
          <a:lstStyle/>
          <a:p>
            <a:fld id="{EE1939C1-24D7-49E9-A58A-7960365209F5}" type="slidenum">
              <a:rPr lang="en-US" smtClean="0"/>
              <a:t>12</a:t>
            </a:fld>
            <a:endParaRPr lang="en-US"/>
          </a:p>
        </p:txBody>
      </p:sp>
    </p:spTree>
    <p:extLst>
      <p:ext uri="{BB962C8B-B14F-4D97-AF65-F5344CB8AC3E}">
        <p14:creationId xmlns:p14="http://schemas.microsoft.com/office/powerpoint/2010/main" val="307525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
        <p:nvSpPr>
          <p:cNvPr id="5" name="Slide Number Placeholder 4">
            <a:extLst>
              <a:ext uri="{FF2B5EF4-FFF2-40B4-BE49-F238E27FC236}">
                <a16:creationId xmlns:a16="http://schemas.microsoft.com/office/drawing/2014/main" id="{5B7A59D0-CF3C-144E-90DB-BA0B2C7A4019}"/>
              </a:ext>
            </a:extLst>
          </p:cNvPr>
          <p:cNvSpPr>
            <a:spLocks noGrp="1"/>
          </p:cNvSpPr>
          <p:nvPr>
            <p:ph type="sldNum" sz="quarter" idx="12"/>
          </p:nvPr>
        </p:nvSpPr>
        <p:spPr/>
        <p:txBody>
          <a:bodyPr/>
          <a:lstStyle/>
          <a:p>
            <a:fld id="{EE1939C1-24D7-49E9-A58A-7960365209F5}" type="slidenum">
              <a:rPr lang="en-US" smtClean="0"/>
              <a:t>13</a:t>
            </a:fld>
            <a:endParaRPr lang="en-US"/>
          </a:p>
        </p:txBody>
      </p:sp>
    </p:spTree>
    <p:extLst>
      <p:ext uri="{BB962C8B-B14F-4D97-AF65-F5344CB8AC3E}">
        <p14:creationId xmlns:p14="http://schemas.microsoft.com/office/powerpoint/2010/main" val="1503938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[1]</a:t>
            </a:r>
          </a:p>
        </p:txBody>
      </p:sp>
      <p:sp>
        <p:nvSpPr>
          <p:cNvPr id="3" name="Content Placeholder 2">
            <a:extLst>
              <a:ext uri="{FF2B5EF4-FFF2-40B4-BE49-F238E27FC236}">
                <a16:creationId xmlns:a16="http://schemas.microsoft.com/office/drawing/2014/main" id="{DC5D44AA-EA60-7947-A2F6-50581A94122C}"/>
              </a:ext>
            </a:extLst>
          </p:cNvPr>
          <p:cNvSpPr>
            <a:spLocks noGrp="1"/>
          </p:cNvSpPr>
          <p:nvPr>
            <p:ph idx="1"/>
          </p:nvPr>
        </p:nvSpPr>
        <p:spPr/>
        <p:txBody>
          <a:bodyPr/>
          <a:lstStyle/>
          <a:p>
            <a:r>
              <a:rPr lang="en-US" dirty="0"/>
              <a:t>RLN is a zero-knowledge and rate-limited signaling framework</a:t>
            </a:r>
          </a:p>
          <a:p>
            <a:r>
              <a:rPr lang="en-US" dirty="0"/>
              <a:t>Each user can only send </a:t>
            </a:r>
            <a:r>
              <a:rPr lang="en-US" u="sng" dirty="0"/>
              <a:t>M messages</a:t>
            </a:r>
            <a:r>
              <a:rPr lang="en-US" dirty="0"/>
              <a:t> for each </a:t>
            </a:r>
            <a:r>
              <a:rPr lang="en-US" u="sng" dirty="0"/>
              <a:t>External Nullifier</a:t>
            </a:r>
          </a:p>
          <a:p>
            <a:r>
              <a:rPr lang="en-CA" dirty="0"/>
              <a:t>External nullifier can be seen as a voting booth where each user can only cast one vote </a:t>
            </a:r>
            <a:endParaRPr lang="en-US" u="sng" dirty="0"/>
          </a:p>
          <a:p>
            <a:r>
              <a:rPr lang="en-US" u="sng" dirty="0"/>
              <a:t>M</a:t>
            </a:r>
            <a:r>
              <a:rPr lang="en-US" dirty="0"/>
              <a:t> and </a:t>
            </a:r>
            <a:r>
              <a:rPr lang="en-US" u="sng" dirty="0"/>
              <a:t>external nullifier</a:t>
            </a:r>
            <a:r>
              <a:rPr lang="en-US" dirty="0"/>
              <a:t> are application dependent</a:t>
            </a:r>
          </a:p>
          <a:p>
            <a:r>
              <a:rPr lang="en-US" dirty="0"/>
              <a:t>M=1 for this presentation</a:t>
            </a:r>
          </a:p>
        </p:txBody>
      </p:sp>
      <p:sp>
        <p:nvSpPr>
          <p:cNvPr id="6" name="Rectangle 5">
            <a:extLst>
              <a:ext uri="{FF2B5EF4-FFF2-40B4-BE49-F238E27FC236}">
                <a16:creationId xmlns:a16="http://schemas.microsoft.com/office/drawing/2014/main" id="{E468F2A0-CC06-8A46-B91A-B55E811C85A7}"/>
              </a:ext>
            </a:extLst>
          </p:cNvPr>
          <p:cNvSpPr/>
          <p:nvPr/>
        </p:nvSpPr>
        <p:spPr>
          <a:xfrm>
            <a:off x="838200" y="6072595"/>
            <a:ext cx="11125674" cy="369332"/>
          </a:xfrm>
          <a:prstGeom prst="rect">
            <a:avLst/>
          </a:prstGeom>
        </p:spPr>
        <p:txBody>
          <a:bodyPr wrap="none">
            <a:spAutoFit/>
          </a:bodyPr>
          <a:lstStyle/>
          <a:p>
            <a:r>
              <a:rPr lang="en-US" dirty="0"/>
              <a:t>[1] </a:t>
            </a:r>
            <a:r>
              <a:rPr lang="en-US" dirty="0">
                <a:hlinkClick r:id="rId3"/>
              </a:rPr>
              <a:t>https://ethresear.ch/t/semaphore-rln-rate-limiting-nullifier-for-spam-prevention-in-anonymous-p2p-setting/5009</a:t>
            </a:r>
            <a:endParaRPr lang="en-US" dirty="0"/>
          </a:p>
        </p:txBody>
      </p:sp>
      <p:sp>
        <p:nvSpPr>
          <p:cNvPr id="4" name="Slide Number Placeholder 3">
            <a:extLst>
              <a:ext uri="{FF2B5EF4-FFF2-40B4-BE49-F238E27FC236}">
                <a16:creationId xmlns:a16="http://schemas.microsoft.com/office/drawing/2014/main" id="{4DBF0462-4905-0546-90D9-C31A2644F3AD}"/>
              </a:ext>
            </a:extLst>
          </p:cNvPr>
          <p:cNvSpPr>
            <a:spLocks noGrp="1"/>
          </p:cNvSpPr>
          <p:nvPr>
            <p:ph type="sldNum" sz="quarter" idx="12"/>
          </p:nvPr>
        </p:nvSpPr>
        <p:spPr/>
        <p:txBody>
          <a:bodyPr/>
          <a:lstStyle/>
          <a:p>
            <a:fld id="{EE1939C1-24D7-49E9-A58A-7960365209F5}" type="slidenum">
              <a:rPr lang="en-US" smtClean="0"/>
              <a:t>14</a:t>
            </a:fld>
            <a:endParaRPr lang="en-US"/>
          </a:p>
        </p:txBody>
      </p:sp>
    </p:spTree>
    <p:extLst>
      <p:ext uri="{BB962C8B-B14F-4D97-AF65-F5344CB8AC3E}">
        <p14:creationId xmlns:p14="http://schemas.microsoft.com/office/powerpoint/2010/main" val="264356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Membership Tree</a:t>
            </a:r>
          </a:p>
        </p:txBody>
      </p:sp>
      <p:pic>
        <p:nvPicPr>
          <p:cNvPr id="11270" name="Picture 6" descr="The complete binary tree CBT (4) of height 4 | Download Scientific Diagram">
            <a:extLst>
              <a:ext uri="{FF2B5EF4-FFF2-40B4-BE49-F238E27FC236}">
                <a16:creationId xmlns:a16="http://schemas.microsoft.com/office/drawing/2014/main" id="{E8265C81-806B-6245-A6B7-9D2C96410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311" y="4435851"/>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8322" y="4850616"/>
            <a:ext cx="1790875" cy="369332"/>
          </a:xfrm>
          <a:prstGeom prst="rect">
            <a:avLst/>
          </a:prstGeom>
          <a:noFill/>
        </p:spPr>
        <p:txBody>
          <a:bodyPr wrap="none" rtlCol="0">
            <a:spAutoFit/>
          </a:bodyPr>
          <a:lstStyle/>
          <a:p>
            <a:r>
              <a:rPr lang="en-US" dirty="0"/>
              <a:t>SK1, PK1 =H(SK1)</a:t>
            </a:r>
          </a:p>
        </p:txBody>
      </p:sp>
      <p:sp>
        <p:nvSpPr>
          <p:cNvPr id="5" name="Rectangle 4">
            <a:extLst>
              <a:ext uri="{FF2B5EF4-FFF2-40B4-BE49-F238E27FC236}">
                <a16:creationId xmlns:a16="http://schemas.microsoft.com/office/drawing/2014/main" id="{E0D574DF-5A7B-AB42-81AB-5B109A7DE936}"/>
              </a:ext>
            </a:extLst>
          </p:cNvPr>
          <p:cNvSpPr/>
          <p:nvPr/>
        </p:nvSpPr>
        <p:spPr>
          <a:xfrm>
            <a:off x="519312" y="4066519"/>
            <a:ext cx="540533" cy="369332"/>
          </a:xfrm>
          <a:prstGeom prst="rect">
            <a:avLst/>
          </a:prstGeom>
        </p:spPr>
        <p:txBody>
          <a:bodyPr wrap="none">
            <a:spAutoFit/>
          </a:bodyPr>
          <a:lstStyle/>
          <a:p>
            <a:r>
              <a:rPr lang="en-US" dirty="0"/>
              <a:t>PK1</a:t>
            </a:r>
          </a:p>
        </p:txBody>
      </p:sp>
      <p:pic>
        <p:nvPicPr>
          <p:cNvPr id="11" name="Picture 10">
            <a:extLst>
              <a:ext uri="{FF2B5EF4-FFF2-40B4-BE49-F238E27FC236}">
                <a16:creationId xmlns:a16="http://schemas.microsoft.com/office/drawing/2014/main" id="{949FA38F-EDE3-6348-AD10-A69D38081AE9}"/>
              </a:ext>
            </a:extLst>
          </p:cNvPr>
          <p:cNvPicPr>
            <a:picLocks noChangeAspect="1" noChangeArrowheads="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4415" y="4364757"/>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510F016-EBAB-9D40-9D4F-90F596044A6B}"/>
              </a:ext>
            </a:extLst>
          </p:cNvPr>
          <p:cNvSpPr txBox="1"/>
          <p:nvPr/>
        </p:nvSpPr>
        <p:spPr>
          <a:xfrm>
            <a:off x="3098263" y="4850616"/>
            <a:ext cx="2141933" cy="369332"/>
          </a:xfrm>
          <a:prstGeom prst="rect">
            <a:avLst/>
          </a:prstGeom>
          <a:noFill/>
        </p:spPr>
        <p:txBody>
          <a:bodyPr wrap="none" rtlCol="0">
            <a:spAutoFit/>
          </a:bodyPr>
          <a:lstStyle/>
          <a:p>
            <a:r>
              <a:rPr lang="en-US" dirty="0"/>
              <a:t>SK16, PK16 =H(SK16)</a:t>
            </a:r>
          </a:p>
        </p:txBody>
      </p:sp>
      <p:sp>
        <p:nvSpPr>
          <p:cNvPr id="6" name="Rectangle 5">
            <a:extLst>
              <a:ext uri="{FF2B5EF4-FFF2-40B4-BE49-F238E27FC236}">
                <a16:creationId xmlns:a16="http://schemas.microsoft.com/office/drawing/2014/main" id="{D0F29432-C932-7640-9170-5D35139E6D65}"/>
              </a:ext>
            </a:extLst>
          </p:cNvPr>
          <p:cNvSpPr/>
          <p:nvPr/>
        </p:nvSpPr>
        <p:spPr>
          <a:xfrm>
            <a:off x="3664416" y="4071407"/>
            <a:ext cx="657552" cy="369332"/>
          </a:xfrm>
          <a:prstGeom prst="rect">
            <a:avLst/>
          </a:prstGeom>
        </p:spPr>
        <p:txBody>
          <a:bodyPr wrap="none">
            <a:spAutoFit/>
          </a:bodyPr>
          <a:lstStyle/>
          <a:p>
            <a:r>
              <a:rPr lang="en-US" dirty="0"/>
              <a:t>PK16</a:t>
            </a:r>
          </a:p>
        </p:txBody>
      </p:sp>
      <p:sp>
        <p:nvSpPr>
          <p:cNvPr id="7" name="Rectangle 6">
            <a:extLst>
              <a:ext uri="{FF2B5EF4-FFF2-40B4-BE49-F238E27FC236}">
                <a16:creationId xmlns:a16="http://schemas.microsoft.com/office/drawing/2014/main" id="{9A890974-0C20-FF43-B70C-4E6D3628BF0D}"/>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3" name="Slide Number Placeholder 2">
            <a:extLst>
              <a:ext uri="{FF2B5EF4-FFF2-40B4-BE49-F238E27FC236}">
                <a16:creationId xmlns:a16="http://schemas.microsoft.com/office/drawing/2014/main" id="{8B7FC74E-5F2B-2249-AD23-80D9B33DE1A3}"/>
              </a:ext>
            </a:extLst>
          </p:cNvPr>
          <p:cNvSpPr>
            <a:spLocks noGrp="1"/>
          </p:cNvSpPr>
          <p:nvPr>
            <p:ph type="sldNum" sz="quarter" idx="12"/>
          </p:nvPr>
        </p:nvSpPr>
        <p:spPr/>
        <p:txBody>
          <a:bodyPr/>
          <a:lstStyle/>
          <a:p>
            <a:fld id="{EE1939C1-24D7-49E9-A58A-7960365209F5}" type="slidenum">
              <a:rPr lang="en-US" smtClean="0"/>
              <a:t>15</a:t>
            </a:fld>
            <a:endParaRPr lang="en-US"/>
          </a:p>
        </p:txBody>
      </p:sp>
    </p:spTree>
    <p:extLst>
      <p:ext uri="{BB962C8B-B14F-4D97-AF65-F5344CB8AC3E}">
        <p14:creationId xmlns:p14="http://schemas.microsoft.com/office/powerpoint/2010/main" val="49334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Slide Number Placeholder 2">
            <a:extLst>
              <a:ext uri="{FF2B5EF4-FFF2-40B4-BE49-F238E27FC236}">
                <a16:creationId xmlns:a16="http://schemas.microsoft.com/office/drawing/2014/main" id="{2CDF0864-A143-C54B-AB92-BBE78CCC8B2F}"/>
              </a:ext>
            </a:extLst>
          </p:cNvPr>
          <p:cNvSpPr>
            <a:spLocks noGrp="1"/>
          </p:cNvSpPr>
          <p:nvPr>
            <p:ph type="sldNum" sz="quarter" idx="12"/>
          </p:nvPr>
        </p:nvSpPr>
        <p:spPr/>
        <p:txBody>
          <a:bodyPr/>
          <a:lstStyle/>
          <a:p>
            <a:fld id="{EE1939C1-24D7-49E9-A58A-7960365209F5}" type="slidenum">
              <a:rPr lang="en-US" smtClean="0"/>
              <a:t>16</a:t>
            </a:fld>
            <a:endParaRPr lang="en-US"/>
          </a:p>
        </p:txBody>
      </p:sp>
    </p:spTree>
    <p:extLst>
      <p:ext uri="{BB962C8B-B14F-4D97-AF65-F5344CB8AC3E}">
        <p14:creationId xmlns:p14="http://schemas.microsoft.com/office/powerpoint/2010/main" val="1955915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121286" cy="369332"/>
          </a:xfrm>
          <a:prstGeom prst="rect">
            <a:avLst/>
          </a:prstGeom>
        </p:spPr>
        <p:txBody>
          <a:bodyPr wrap="none">
            <a:spAutoFit/>
          </a:bodyPr>
          <a:lstStyle/>
          <a:p>
            <a:r>
              <a:rPr lang="en-US" dirty="0"/>
              <a:t>S1: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Slide Number Placeholder 2">
            <a:extLst>
              <a:ext uri="{FF2B5EF4-FFF2-40B4-BE49-F238E27FC236}">
                <a16:creationId xmlns:a16="http://schemas.microsoft.com/office/drawing/2014/main" id="{B5A8E469-5ED2-9B45-8412-460B5EE8881C}"/>
              </a:ext>
            </a:extLst>
          </p:cNvPr>
          <p:cNvSpPr>
            <a:spLocks noGrp="1"/>
          </p:cNvSpPr>
          <p:nvPr>
            <p:ph type="sldNum" sz="quarter" idx="12"/>
          </p:nvPr>
        </p:nvSpPr>
        <p:spPr/>
        <p:txBody>
          <a:bodyPr/>
          <a:lstStyle/>
          <a:p>
            <a:fld id="{EE1939C1-24D7-49E9-A58A-7960365209F5}" type="slidenum">
              <a:rPr lang="en-US" smtClean="0"/>
              <a:t>17</a:t>
            </a:fld>
            <a:endParaRPr lang="en-US"/>
          </a:p>
        </p:txBody>
      </p:sp>
    </p:spTree>
    <p:extLst>
      <p:ext uri="{BB962C8B-B14F-4D97-AF65-F5344CB8AC3E}">
        <p14:creationId xmlns:p14="http://schemas.microsoft.com/office/powerpoint/2010/main" val="715457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3" name="Rounded Rectangular Callout 2">
            <a:extLst>
              <a:ext uri="{FF2B5EF4-FFF2-40B4-BE49-F238E27FC236}">
                <a16:creationId xmlns:a16="http://schemas.microsoft.com/office/drawing/2014/main" id="{2A82B733-E7CA-BF46-A389-0EF5A53813A3}"/>
              </a:ext>
            </a:extLst>
          </p:cNvPr>
          <p:cNvSpPr/>
          <p:nvPr/>
        </p:nvSpPr>
        <p:spPr>
          <a:xfrm>
            <a:off x="901775" y="493173"/>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C5F53312-C124-6545-BA17-E7724882963F}"/>
              </a:ext>
            </a:extLst>
          </p:cNvPr>
          <p:cNvSpPr/>
          <p:nvPr/>
        </p:nvSpPr>
        <p:spPr>
          <a:xfrm>
            <a:off x="2685143" y="1237655"/>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(T,N)-Sharing</a:t>
            </a:r>
          </a:p>
        </p:txBody>
      </p:sp>
      <p:sp>
        <p:nvSpPr>
          <p:cNvPr id="21" name="Rounded Rectangle 20">
            <a:extLst>
              <a:ext uri="{FF2B5EF4-FFF2-40B4-BE49-F238E27FC236}">
                <a16:creationId xmlns:a16="http://schemas.microsoft.com/office/drawing/2014/main" id="{5E59C991-67A6-9247-A650-9EE676639E0A}"/>
              </a:ext>
            </a:extLst>
          </p:cNvPr>
          <p:cNvSpPr/>
          <p:nvPr/>
        </p:nvSpPr>
        <p:spPr>
          <a:xfrm>
            <a:off x="2705933" y="2288610"/>
            <a:ext cx="1415143" cy="7495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(T,N)-Construct</a:t>
            </a:r>
          </a:p>
        </p:txBody>
      </p:sp>
      <p:cxnSp>
        <p:nvCxnSpPr>
          <p:cNvPr id="8" name="Straight Arrow Connector 7">
            <a:extLst>
              <a:ext uri="{FF2B5EF4-FFF2-40B4-BE49-F238E27FC236}">
                <a16:creationId xmlns:a16="http://schemas.microsoft.com/office/drawing/2014/main" id="{8661EC94-A5DC-2C47-B4BE-CE1DAC36AAF7}"/>
              </a:ext>
            </a:extLst>
          </p:cNvPr>
          <p:cNvCxnSpPr>
            <a:cxnSpLocks/>
            <a:endCxn id="6" idx="1"/>
          </p:cNvCxnSpPr>
          <p:nvPr/>
        </p:nvCxnSpPr>
        <p:spPr>
          <a:xfrm>
            <a:off x="2140857" y="161244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34BC8C6-0BA9-4C41-A2C3-A2DCCE1E871B}"/>
              </a:ext>
            </a:extLst>
          </p:cNvPr>
          <p:cNvCxnSpPr>
            <a:cxnSpLocks/>
          </p:cNvCxnSpPr>
          <p:nvPr/>
        </p:nvCxnSpPr>
        <p:spPr>
          <a:xfrm flipV="1">
            <a:off x="4100286" y="1234025"/>
            <a:ext cx="544286" cy="227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72C9C0-C46F-2748-B2D7-1C7EC715E11D}"/>
              </a:ext>
            </a:extLst>
          </p:cNvPr>
          <p:cNvCxnSpPr>
            <a:cxnSpLocks/>
          </p:cNvCxnSpPr>
          <p:nvPr/>
        </p:nvCxnSpPr>
        <p:spPr>
          <a:xfrm>
            <a:off x="4106848" y="1626958"/>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9C125CB-FAD7-6A42-81A4-83824B69EE31}"/>
              </a:ext>
            </a:extLst>
          </p:cNvPr>
          <p:cNvCxnSpPr>
            <a:cxnSpLocks/>
          </p:cNvCxnSpPr>
          <p:nvPr/>
        </p:nvCxnSpPr>
        <p:spPr>
          <a:xfrm>
            <a:off x="4100286" y="1786616"/>
            <a:ext cx="550848" cy="20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554CF0-A214-FB4B-A8BA-A43387DE1DD5}"/>
              </a:ext>
            </a:extLst>
          </p:cNvPr>
          <p:cNvCxnSpPr>
            <a:cxnSpLocks/>
          </p:cNvCxnSpPr>
          <p:nvPr/>
        </p:nvCxnSpPr>
        <p:spPr>
          <a:xfrm>
            <a:off x="2140857" y="2564846"/>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AB7AA3-D468-9544-AFD4-B7EEA2C617ED}"/>
              </a:ext>
            </a:extLst>
          </p:cNvPr>
          <p:cNvCxnSpPr>
            <a:cxnSpLocks/>
          </p:cNvCxnSpPr>
          <p:nvPr/>
        </p:nvCxnSpPr>
        <p:spPr>
          <a:xfrm>
            <a:off x="4121076" y="2580719"/>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DB33CF9-70DC-4042-828A-BB7D56BBC891}"/>
              </a:ext>
            </a:extLst>
          </p:cNvPr>
          <p:cNvSpPr/>
          <p:nvPr/>
        </p:nvSpPr>
        <p:spPr>
          <a:xfrm>
            <a:off x="1679399" y="1408521"/>
            <a:ext cx="527709" cy="369332"/>
          </a:xfrm>
          <a:prstGeom prst="rect">
            <a:avLst/>
          </a:prstGeom>
        </p:spPr>
        <p:txBody>
          <a:bodyPr wrap="none">
            <a:spAutoFit/>
          </a:bodyPr>
          <a:lstStyle/>
          <a:p>
            <a:r>
              <a:rPr lang="en-US" dirty="0"/>
              <a:t>SK1</a:t>
            </a:r>
          </a:p>
        </p:txBody>
      </p:sp>
      <p:sp>
        <p:nvSpPr>
          <p:cNvPr id="39" name="Rectangle 38">
            <a:extLst>
              <a:ext uri="{FF2B5EF4-FFF2-40B4-BE49-F238E27FC236}">
                <a16:creationId xmlns:a16="http://schemas.microsoft.com/office/drawing/2014/main" id="{0B5DC5E7-ADE5-E647-97E7-A49AB13AB011}"/>
              </a:ext>
            </a:extLst>
          </p:cNvPr>
          <p:cNvSpPr/>
          <p:nvPr/>
        </p:nvSpPr>
        <p:spPr>
          <a:xfrm>
            <a:off x="4624787" y="1059498"/>
            <a:ext cx="901209" cy="369332"/>
          </a:xfrm>
          <a:prstGeom prst="rect">
            <a:avLst/>
          </a:prstGeom>
        </p:spPr>
        <p:txBody>
          <a:bodyPr wrap="none">
            <a:spAutoFit/>
          </a:bodyPr>
          <a:lstStyle/>
          <a:p>
            <a:r>
              <a:rPr lang="en-US" dirty="0"/>
              <a:t>[SK1]_1</a:t>
            </a:r>
          </a:p>
        </p:txBody>
      </p:sp>
      <p:sp>
        <p:nvSpPr>
          <p:cNvPr id="40" name="Rectangle 39">
            <a:extLst>
              <a:ext uri="{FF2B5EF4-FFF2-40B4-BE49-F238E27FC236}">
                <a16:creationId xmlns:a16="http://schemas.microsoft.com/office/drawing/2014/main" id="{6B86EC29-2EE7-8044-A4C8-51A04F9D89D1}"/>
              </a:ext>
            </a:extLst>
          </p:cNvPr>
          <p:cNvSpPr/>
          <p:nvPr/>
        </p:nvSpPr>
        <p:spPr>
          <a:xfrm>
            <a:off x="4624786" y="1444702"/>
            <a:ext cx="901209" cy="369332"/>
          </a:xfrm>
          <a:prstGeom prst="rect">
            <a:avLst/>
          </a:prstGeom>
        </p:spPr>
        <p:txBody>
          <a:bodyPr wrap="none">
            <a:spAutoFit/>
          </a:bodyPr>
          <a:lstStyle/>
          <a:p>
            <a:r>
              <a:rPr lang="en-US" dirty="0"/>
              <a:t>[SK1]_2</a:t>
            </a:r>
          </a:p>
        </p:txBody>
      </p:sp>
      <p:sp>
        <p:nvSpPr>
          <p:cNvPr id="41" name="Rectangle 40">
            <a:extLst>
              <a:ext uri="{FF2B5EF4-FFF2-40B4-BE49-F238E27FC236}">
                <a16:creationId xmlns:a16="http://schemas.microsoft.com/office/drawing/2014/main" id="{8141D66E-6A36-CF41-99B2-EFB0A869015F}"/>
              </a:ext>
            </a:extLst>
          </p:cNvPr>
          <p:cNvSpPr/>
          <p:nvPr/>
        </p:nvSpPr>
        <p:spPr>
          <a:xfrm>
            <a:off x="4618224" y="1793449"/>
            <a:ext cx="933269" cy="369332"/>
          </a:xfrm>
          <a:prstGeom prst="rect">
            <a:avLst/>
          </a:prstGeom>
        </p:spPr>
        <p:txBody>
          <a:bodyPr wrap="none">
            <a:spAutoFit/>
          </a:bodyPr>
          <a:lstStyle/>
          <a:p>
            <a:r>
              <a:rPr lang="en-US" dirty="0"/>
              <a:t>[SK1]_N</a:t>
            </a:r>
          </a:p>
        </p:txBody>
      </p:sp>
      <p:sp>
        <p:nvSpPr>
          <p:cNvPr id="43" name="Rectangle 42">
            <a:extLst>
              <a:ext uri="{FF2B5EF4-FFF2-40B4-BE49-F238E27FC236}">
                <a16:creationId xmlns:a16="http://schemas.microsoft.com/office/drawing/2014/main" id="{1E00E07C-6ED2-9941-8A4F-3D6D2CAC9CD1}"/>
              </a:ext>
            </a:extLst>
          </p:cNvPr>
          <p:cNvSpPr/>
          <p:nvPr/>
        </p:nvSpPr>
        <p:spPr>
          <a:xfrm>
            <a:off x="1688072" y="2217896"/>
            <a:ext cx="837089" cy="369332"/>
          </a:xfrm>
          <a:prstGeom prst="rect">
            <a:avLst/>
          </a:prstGeom>
        </p:spPr>
        <p:txBody>
          <a:bodyPr wrap="none">
            <a:spAutoFit/>
          </a:bodyPr>
          <a:lstStyle/>
          <a:p>
            <a:r>
              <a:rPr lang="en-US" dirty="0"/>
              <a:t>[SK1]_</a:t>
            </a:r>
            <a:r>
              <a:rPr lang="en-US" dirty="0" err="1"/>
              <a:t>i</a:t>
            </a:r>
            <a:endParaRPr lang="en-US" dirty="0"/>
          </a:p>
        </p:txBody>
      </p:sp>
      <p:sp>
        <p:nvSpPr>
          <p:cNvPr id="13" name="Rectangle 12">
            <a:extLst>
              <a:ext uri="{FF2B5EF4-FFF2-40B4-BE49-F238E27FC236}">
                <a16:creationId xmlns:a16="http://schemas.microsoft.com/office/drawing/2014/main" id="{F0ADEB4A-BCFE-0841-974F-38BB4F819FD0}"/>
              </a:ext>
            </a:extLst>
          </p:cNvPr>
          <p:cNvSpPr/>
          <p:nvPr/>
        </p:nvSpPr>
        <p:spPr>
          <a:xfrm>
            <a:off x="1673728" y="2693430"/>
            <a:ext cx="838691" cy="369332"/>
          </a:xfrm>
          <a:prstGeom prst="rect">
            <a:avLst/>
          </a:prstGeom>
        </p:spPr>
        <p:txBody>
          <a:bodyPr wrap="none">
            <a:spAutoFit/>
          </a:bodyPr>
          <a:lstStyle/>
          <a:p>
            <a:r>
              <a:rPr lang="en-US" dirty="0"/>
              <a:t>[SK1]_j</a:t>
            </a:r>
          </a:p>
        </p:txBody>
      </p:sp>
      <p:cxnSp>
        <p:nvCxnSpPr>
          <p:cNvPr id="44" name="Straight Arrow Connector 43">
            <a:extLst>
              <a:ext uri="{FF2B5EF4-FFF2-40B4-BE49-F238E27FC236}">
                <a16:creationId xmlns:a16="http://schemas.microsoft.com/office/drawing/2014/main" id="{44789269-C5E0-5A4B-A051-DA700AA31DAC}"/>
              </a:ext>
            </a:extLst>
          </p:cNvPr>
          <p:cNvCxnSpPr>
            <a:cxnSpLocks/>
          </p:cNvCxnSpPr>
          <p:nvPr/>
        </p:nvCxnSpPr>
        <p:spPr>
          <a:xfrm>
            <a:off x="2132369" y="2739824"/>
            <a:ext cx="54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Left Brace 13">
            <a:extLst>
              <a:ext uri="{FF2B5EF4-FFF2-40B4-BE49-F238E27FC236}">
                <a16:creationId xmlns:a16="http://schemas.microsoft.com/office/drawing/2014/main" id="{8D883665-9AFA-D94D-BEDF-595AA89FC66B}"/>
              </a:ext>
            </a:extLst>
          </p:cNvPr>
          <p:cNvSpPr/>
          <p:nvPr/>
        </p:nvSpPr>
        <p:spPr>
          <a:xfrm>
            <a:off x="1472839" y="2213917"/>
            <a:ext cx="169451" cy="9702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258189BA-2CBE-FD4A-B6B8-85E19A3FF6B1}"/>
              </a:ext>
            </a:extLst>
          </p:cNvPr>
          <p:cNvSpPr txBox="1"/>
          <p:nvPr/>
        </p:nvSpPr>
        <p:spPr>
          <a:xfrm rot="16200000">
            <a:off x="812607" y="2452590"/>
            <a:ext cx="954300" cy="369332"/>
          </a:xfrm>
          <a:prstGeom prst="rect">
            <a:avLst/>
          </a:prstGeom>
          <a:noFill/>
        </p:spPr>
        <p:txBody>
          <a:bodyPr wrap="none" rtlCol="0">
            <a:spAutoFit/>
          </a:bodyPr>
          <a:lstStyle/>
          <a:p>
            <a:r>
              <a:rPr lang="en-US" dirty="0"/>
              <a:t>T shares</a:t>
            </a:r>
          </a:p>
        </p:txBody>
      </p:sp>
      <p:sp>
        <p:nvSpPr>
          <p:cNvPr id="16" name="TextBox 15">
            <a:extLst>
              <a:ext uri="{FF2B5EF4-FFF2-40B4-BE49-F238E27FC236}">
                <a16:creationId xmlns:a16="http://schemas.microsoft.com/office/drawing/2014/main" id="{304A4840-06A2-B14A-9C63-727ADE5D01D3}"/>
              </a:ext>
            </a:extLst>
          </p:cNvPr>
          <p:cNvSpPr txBox="1"/>
          <p:nvPr/>
        </p:nvSpPr>
        <p:spPr>
          <a:xfrm rot="16200000">
            <a:off x="1709930" y="2460267"/>
            <a:ext cx="343364" cy="369332"/>
          </a:xfrm>
          <a:prstGeom prst="rect">
            <a:avLst/>
          </a:prstGeom>
          <a:noFill/>
        </p:spPr>
        <p:txBody>
          <a:bodyPr wrap="none" rtlCol="0">
            <a:spAutoFit/>
          </a:bodyPr>
          <a:lstStyle/>
          <a:p>
            <a:r>
              <a:rPr lang="en-US" dirty="0"/>
              <a:t>…</a:t>
            </a:r>
          </a:p>
        </p:txBody>
      </p:sp>
      <p:sp>
        <p:nvSpPr>
          <p:cNvPr id="45" name="Rectangle 44">
            <a:extLst>
              <a:ext uri="{FF2B5EF4-FFF2-40B4-BE49-F238E27FC236}">
                <a16:creationId xmlns:a16="http://schemas.microsoft.com/office/drawing/2014/main" id="{0047A118-C341-C648-979A-ED8DB69E6FB6}"/>
              </a:ext>
            </a:extLst>
          </p:cNvPr>
          <p:cNvSpPr/>
          <p:nvPr/>
        </p:nvSpPr>
        <p:spPr>
          <a:xfrm>
            <a:off x="4711560" y="2412241"/>
            <a:ext cx="527709" cy="369332"/>
          </a:xfrm>
          <a:prstGeom prst="rect">
            <a:avLst/>
          </a:prstGeom>
        </p:spPr>
        <p:txBody>
          <a:bodyPr wrap="none">
            <a:spAutoFit/>
          </a:bodyPr>
          <a:lstStyle/>
          <a:p>
            <a:r>
              <a:rPr lang="en-US" dirty="0"/>
              <a:t>SK1</a:t>
            </a:r>
          </a:p>
        </p:txBody>
      </p:sp>
      <p:sp>
        <p:nvSpPr>
          <p:cNvPr id="46" name="Rectangle 45">
            <a:extLst>
              <a:ext uri="{FF2B5EF4-FFF2-40B4-BE49-F238E27FC236}">
                <a16:creationId xmlns:a16="http://schemas.microsoft.com/office/drawing/2014/main" id="{B135F3E0-6857-FF44-92AE-7ADEF19EC94D}"/>
              </a:ext>
            </a:extLst>
          </p:cNvPr>
          <p:cNvSpPr/>
          <p:nvPr/>
        </p:nvSpPr>
        <p:spPr>
          <a:xfrm>
            <a:off x="889266" y="6215773"/>
            <a:ext cx="8676542" cy="369332"/>
          </a:xfrm>
          <a:prstGeom prst="rect">
            <a:avLst/>
          </a:prstGeom>
        </p:spPr>
        <p:txBody>
          <a:bodyPr wrap="none">
            <a:spAutoFit/>
          </a:bodyPr>
          <a:lstStyle/>
          <a:p>
            <a:r>
              <a:rPr lang="en-US" dirty="0"/>
              <a:t>[1] </a:t>
            </a:r>
            <a:r>
              <a:rPr lang="en-CA" dirty="0">
                <a:solidFill>
                  <a:srgbClr val="000000"/>
                </a:solidFill>
              </a:rPr>
              <a:t>Adi Shamir. How to share a secret. Communications of the ACM, 22(11):612–613, 1979.</a:t>
            </a:r>
          </a:p>
        </p:txBody>
      </p:sp>
      <p:sp>
        <p:nvSpPr>
          <p:cNvPr id="18" name="Rectangle 17">
            <a:extLst>
              <a:ext uri="{FF2B5EF4-FFF2-40B4-BE49-F238E27FC236}">
                <a16:creationId xmlns:a16="http://schemas.microsoft.com/office/drawing/2014/main" id="{32340A2B-AEA2-BC43-AE90-518B2024C0BF}"/>
              </a:ext>
            </a:extLst>
          </p:cNvPr>
          <p:cNvSpPr/>
          <p:nvPr/>
        </p:nvSpPr>
        <p:spPr>
          <a:xfrm>
            <a:off x="1044079" y="603707"/>
            <a:ext cx="2546467" cy="369332"/>
          </a:xfrm>
          <a:prstGeom prst="rect">
            <a:avLst/>
          </a:prstGeom>
        </p:spPr>
        <p:txBody>
          <a:bodyPr wrap="none">
            <a:spAutoFit/>
          </a:bodyPr>
          <a:lstStyle/>
          <a:p>
            <a:pPr algn="ctr"/>
            <a:r>
              <a:rPr lang="en-US" dirty="0"/>
              <a:t>Shamir Secret Sharing [1]</a:t>
            </a:r>
          </a:p>
        </p:txBody>
      </p:sp>
      <p:sp>
        <p:nvSpPr>
          <p:cNvPr id="5" name="Slide Number Placeholder 4">
            <a:extLst>
              <a:ext uri="{FF2B5EF4-FFF2-40B4-BE49-F238E27FC236}">
                <a16:creationId xmlns:a16="http://schemas.microsoft.com/office/drawing/2014/main" id="{DAB45092-86D8-9340-AEC6-4B0072D76971}"/>
              </a:ext>
            </a:extLst>
          </p:cNvPr>
          <p:cNvSpPr>
            <a:spLocks noGrp="1"/>
          </p:cNvSpPr>
          <p:nvPr>
            <p:ph type="sldNum" sz="quarter" idx="12"/>
          </p:nvPr>
        </p:nvSpPr>
        <p:spPr/>
        <p:txBody>
          <a:bodyPr/>
          <a:lstStyle/>
          <a:p>
            <a:fld id="{EE1939C1-24D7-49E9-A58A-7960365209F5}" type="slidenum">
              <a:rPr lang="en-US" smtClean="0"/>
              <a:t>18</a:t>
            </a:fld>
            <a:endParaRPr lang="en-US"/>
          </a:p>
        </p:txBody>
      </p:sp>
    </p:spTree>
    <p:extLst>
      <p:ext uri="{BB962C8B-B14F-4D97-AF65-F5344CB8AC3E}">
        <p14:creationId xmlns:p14="http://schemas.microsoft.com/office/powerpoint/2010/main" val="3307597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 Membership</a:t>
            </a:r>
          </a:p>
          <a:p>
            <a:r>
              <a:rPr lang="en-US" dirty="0"/>
              <a:t>- Correctness of [SK1]_1 </a:t>
            </a:r>
          </a:p>
          <a:p>
            <a:r>
              <a:rPr lang="en-US" dirty="0"/>
              <a:t>- 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A5A6DDF-5685-CF40-B120-34B2D32BCAAF}"/>
              </a:ext>
            </a:extLst>
          </p:cNvPr>
          <p:cNvSpPr>
            <a:spLocks noGrp="1"/>
          </p:cNvSpPr>
          <p:nvPr>
            <p:ph type="sldNum" sz="quarter" idx="12"/>
          </p:nvPr>
        </p:nvSpPr>
        <p:spPr/>
        <p:txBody>
          <a:bodyPr/>
          <a:lstStyle/>
          <a:p>
            <a:fld id="{EE1939C1-24D7-49E9-A58A-7960365209F5}" type="slidenum">
              <a:rPr lang="en-US" smtClean="0"/>
              <a:t>19</a:t>
            </a:fld>
            <a:endParaRPr lang="en-US"/>
          </a:p>
        </p:txBody>
      </p:sp>
    </p:spTree>
    <p:extLst>
      <p:ext uri="{BB962C8B-B14F-4D97-AF65-F5344CB8AC3E}">
        <p14:creationId xmlns:p14="http://schemas.microsoft.com/office/powerpoint/2010/main" val="2048804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04672" y="640080"/>
            <a:ext cx="3282696" cy="5257800"/>
          </a:xfrm>
        </p:spPr>
        <p:txBody>
          <a:bodyPr>
            <a:normAutofit/>
          </a:bodyPr>
          <a:lstStyle/>
          <a:p>
            <a:r>
              <a:rPr lang="en-US" dirty="0">
                <a:solidFill>
                  <a:schemeClr val="bg1"/>
                </a:solidFill>
              </a:rPr>
              <a:t>Contents</a:t>
            </a:r>
          </a:p>
        </p:txBody>
      </p:sp>
      <p:sp>
        <p:nvSpPr>
          <p:cNvPr id="3" name="Content Placeholder 2"/>
          <p:cNvSpPr>
            <a:spLocks noGrp="1"/>
          </p:cNvSpPr>
          <p:nvPr>
            <p:ph type="body" idx="1"/>
          </p:nvPr>
        </p:nvSpPr>
        <p:spPr>
          <a:xfrm>
            <a:off x="5358384" y="640081"/>
            <a:ext cx="6024654" cy="5257800"/>
          </a:xfrm>
        </p:spPr>
        <p:txBody>
          <a:bodyPr anchor="ctr">
            <a:normAutofit/>
          </a:bodyPr>
          <a:lstStyle/>
          <a:p>
            <a:r>
              <a:rPr lang="en-US" sz="2400" dirty="0"/>
              <a:t>WAKU2</a:t>
            </a:r>
          </a:p>
          <a:p>
            <a:r>
              <a:rPr lang="en-US" sz="2400" dirty="0"/>
              <a:t>WAKU2-RELAY: Privacy-preserving p2p transport protocol</a:t>
            </a:r>
          </a:p>
          <a:p>
            <a:r>
              <a:rPr lang="en-US" sz="2400" dirty="0"/>
              <a:t>Spam issue in WAKU2-RELAY</a:t>
            </a:r>
          </a:p>
          <a:p>
            <a:r>
              <a:rPr lang="en-US" sz="2400" dirty="0"/>
              <a:t>Privacy-preservation and spam protection</a:t>
            </a:r>
          </a:p>
          <a:p>
            <a:r>
              <a:rPr lang="en-US" sz="2400" dirty="0"/>
              <a:t>State-of-the-art p2p spam protection methods</a:t>
            </a:r>
          </a:p>
          <a:p>
            <a:r>
              <a:rPr lang="en-US" sz="2400" dirty="0"/>
              <a:t> WAKU2-RLN-RELAY: </a:t>
            </a:r>
            <a:r>
              <a:rPr lang="en-US" sz="2400" dirty="0">
                <a:solidFill>
                  <a:schemeClr val="tx1"/>
                </a:solidFill>
              </a:rPr>
              <a:t>Privacy-preserving </a:t>
            </a:r>
            <a:br>
              <a:rPr lang="en-US" sz="2400" dirty="0">
                <a:solidFill>
                  <a:schemeClr val="tx1"/>
                </a:solidFill>
              </a:rPr>
            </a:br>
            <a:r>
              <a:rPr lang="en-US" sz="2400" dirty="0">
                <a:solidFill>
                  <a:schemeClr val="tx1"/>
                </a:solidFill>
              </a:rPr>
              <a:t>peer-to-peer </a:t>
            </a:r>
            <a:r>
              <a:rPr lang="en-US" sz="2400" dirty="0"/>
              <a:t>e</a:t>
            </a:r>
            <a:r>
              <a:rPr lang="en-US" sz="2400" dirty="0">
                <a:solidFill>
                  <a:schemeClr val="tx1"/>
                </a:solidFill>
              </a:rPr>
              <a:t>conomic </a:t>
            </a:r>
            <a:r>
              <a:rPr lang="en-US" sz="2400" dirty="0"/>
              <a:t>s</a:t>
            </a:r>
            <a:r>
              <a:rPr lang="en-US" sz="2400" dirty="0">
                <a:solidFill>
                  <a:schemeClr val="tx1"/>
                </a:solidFill>
              </a:rPr>
              <a:t>pam </a:t>
            </a:r>
            <a:r>
              <a:rPr lang="en-US" sz="2400" dirty="0"/>
              <a:t>p</a:t>
            </a:r>
            <a:r>
              <a:rPr lang="en-US" sz="2400" dirty="0">
                <a:solidFill>
                  <a:schemeClr val="tx1"/>
                </a:solidFill>
              </a:rPr>
              <a:t>rotection</a:t>
            </a:r>
            <a:endParaRPr lang="en-US" sz="2400" dirty="0"/>
          </a:p>
        </p:txBody>
      </p:sp>
      <p:sp>
        <p:nvSpPr>
          <p:cNvPr id="4" name="Slide Number Placeholder 3">
            <a:extLst>
              <a:ext uri="{FF2B5EF4-FFF2-40B4-BE49-F238E27FC236}">
                <a16:creationId xmlns:a16="http://schemas.microsoft.com/office/drawing/2014/main" id="{47DD07F1-4C31-8444-A717-E0A19715C770}"/>
              </a:ext>
            </a:extLst>
          </p:cNvPr>
          <p:cNvSpPr>
            <a:spLocks noGrp="1"/>
          </p:cNvSpPr>
          <p:nvPr>
            <p:ph type="sldNum" sz="quarter" idx="12"/>
          </p:nvPr>
        </p:nvSpPr>
        <p:spPr/>
        <p:txBody>
          <a:bodyPr/>
          <a:lstStyle/>
          <a:p>
            <a:fld id="{EE1939C1-24D7-49E9-A58A-7960365209F5}" type="slidenum">
              <a:rPr lang="en-US" smtClean="0"/>
              <a:t>2</a:t>
            </a:fld>
            <a:endParaRPr lang="en-US"/>
          </a:p>
        </p:txBody>
      </p:sp>
    </p:spTree>
    <p:extLst>
      <p:ext uri="{BB962C8B-B14F-4D97-AF65-F5344CB8AC3E}">
        <p14:creationId xmlns:p14="http://schemas.microsoft.com/office/powerpoint/2010/main" val="113916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pic>
        <p:nvPicPr>
          <p:cNvPr id="31" name="Picture 2" descr="Front And Back Of Envelope Clipart - White Envelope Icon Png - 2400x1545  PNG Download - PNGkit">
            <a:extLst>
              <a:ext uri="{FF2B5EF4-FFF2-40B4-BE49-F238E27FC236}">
                <a16:creationId xmlns:a16="http://schemas.microsoft.com/office/drawing/2014/main" id="{CD9581A8-4073-AB4C-9706-A876CD24993A}"/>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90528" y="4598479"/>
            <a:ext cx="574821" cy="398848"/>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C9C165AB-6F11-7141-A60D-B88AD45EAE59}"/>
              </a:ext>
            </a:extLst>
          </p:cNvPr>
          <p:cNvSpPr/>
          <p:nvPr/>
        </p:nvSpPr>
        <p:spPr>
          <a:xfrm>
            <a:off x="6686080" y="3620382"/>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Shamir Secret Sharing</a:t>
            </a:r>
          </a:p>
        </p:txBody>
      </p:sp>
      <p:sp>
        <p:nvSpPr>
          <p:cNvPr id="35" name="Rectangle 34">
            <a:extLst>
              <a:ext uri="{FF2B5EF4-FFF2-40B4-BE49-F238E27FC236}">
                <a16:creationId xmlns:a16="http://schemas.microsoft.com/office/drawing/2014/main" id="{09BBC915-671D-4749-96E9-60224BE7AFE4}"/>
              </a:ext>
            </a:extLst>
          </p:cNvPr>
          <p:cNvSpPr/>
          <p:nvPr/>
        </p:nvSpPr>
        <p:spPr>
          <a:xfrm>
            <a:off x="6435982" y="4891985"/>
            <a:ext cx="2615011" cy="369332"/>
          </a:xfrm>
          <a:prstGeom prst="rect">
            <a:avLst/>
          </a:prstGeom>
        </p:spPr>
        <p:txBody>
          <a:bodyPr wrap="none">
            <a:spAutoFit/>
          </a:bodyPr>
          <a:lstStyle/>
          <a:p>
            <a:r>
              <a:rPr lang="en-US" dirty="0"/>
              <a:t>[SK1]_1: One share of SK1</a:t>
            </a:r>
          </a:p>
        </p:txBody>
      </p:sp>
      <p:cxnSp>
        <p:nvCxnSpPr>
          <p:cNvPr id="42" name="Straight Arrow Connector 41">
            <a:extLst>
              <a:ext uri="{FF2B5EF4-FFF2-40B4-BE49-F238E27FC236}">
                <a16:creationId xmlns:a16="http://schemas.microsoft.com/office/drawing/2014/main" id="{AE1F764B-4447-D043-8FE4-CD3590356E27}"/>
              </a:ext>
            </a:extLst>
          </p:cNvPr>
          <p:cNvCxnSpPr>
            <a:cxnSpLocks/>
          </p:cNvCxnSpPr>
          <p:nvPr/>
        </p:nvCxnSpPr>
        <p:spPr>
          <a:xfrm>
            <a:off x="7496625" y="4248456"/>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4F8441A-C805-4D4D-BB7E-24753BB581FD}"/>
              </a:ext>
            </a:extLst>
          </p:cNvPr>
          <p:cNvCxnSpPr>
            <a:stCxn id="11274" idx="2"/>
            <a:endCxn id="31" idx="0"/>
          </p:cNvCxnSpPr>
          <p:nvPr/>
        </p:nvCxnSpPr>
        <p:spPr>
          <a:xfrm rot="5400000">
            <a:off x="4970467" y="2072320"/>
            <a:ext cx="2033632" cy="3018687"/>
          </a:xfrm>
          <a:prstGeom prst="bentConnector3">
            <a:avLst>
              <a:gd name="adj1" fmla="val -5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96D8E5C4-775A-7C4E-BBDA-A718E98CE9F8}"/>
              </a:ext>
            </a:extLst>
          </p:cNvPr>
          <p:cNvCxnSpPr>
            <a:stCxn id="11274" idx="2"/>
            <a:endCxn id="34" idx="0"/>
          </p:cNvCxnSpPr>
          <p:nvPr/>
        </p:nvCxnSpPr>
        <p:spPr>
          <a:xfrm rot="16200000" flipH="1">
            <a:off x="6969604" y="3091869"/>
            <a:ext cx="1055535" cy="1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DBF1740-344E-ED43-98A9-BD7F4AD6BFE2}"/>
              </a:ext>
            </a:extLst>
          </p:cNvPr>
          <p:cNvSpPr/>
          <p:nvPr/>
        </p:nvSpPr>
        <p:spPr>
          <a:xfrm>
            <a:off x="3725009" y="4949636"/>
            <a:ext cx="1322478" cy="369332"/>
          </a:xfrm>
          <a:prstGeom prst="rect">
            <a:avLst/>
          </a:prstGeom>
        </p:spPr>
        <p:txBody>
          <a:bodyPr wrap="none">
            <a:spAutoFit/>
          </a:bodyPr>
          <a:lstStyle/>
          <a:p>
            <a:r>
              <a:rPr lang="en-US" dirty="0"/>
              <a:t>M: Message</a:t>
            </a:r>
          </a:p>
        </p:txBody>
      </p:sp>
      <p:sp>
        <p:nvSpPr>
          <p:cNvPr id="24" name="Rectangle 23">
            <a:extLst>
              <a:ext uri="{FF2B5EF4-FFF2-40B4-BE49-F238E27FC236}">
                <a16:creationId xmlns:a16="http://schemas.microsoft.com/office/drawing/2014/main" id="{301E21F9-C3D0-044F-9D63-160E65F9DE26}"/>
              </a:ext>
            </a:extLst>
          </p:cNvPr>
          <p:cNvSpPr/>
          <p:nvPr/>
        </p:nvSpPr>
        <p:spPr>
          <a:xfrm>
            <a:off x="3690734" y="5251013"/>
            <a:ext cx="2130520" cy="369332"/>
          </a:xfrm>
          <a:prstGeom prst="rect">
            <a:avLst/>
          </a:prstGeom>
        </p:spPr>
        <p:txBody>
          <a:bodyPr wrap="none">
            <a:spAutoFit/>
          </a:bodyPr>
          <a:lstStyle/>
          <a:p>
            <a:r>
              <a:rPr lang="en-US" dirty="0"/>
              <a:t>EN: External Nullifier</a:t>
            </a:r>
          </a:p>
        </p:txBody>
      </p:sp>
      <p:sp>
        <p:nvSpPr>
          <p:cNvPr id="30" name="Rectangle 29">
            <a:extLst>
              <a:ext uri="{FF2B5EF4-FFF2-40B4-BE49-F238E27FC236}">
                <a16:creationId xmlns:a16="http://schemas.microsoft.com/office/drawing/2014/main" id="{4F3717AE-785C-D249-81E4-CD1B555DC038}"/>
              </a:ext>
            </a:extLst>
          </p:cNvPr>
          <p:cNvSpPr/>
          <p:nvPr/>
        </p:nvSpPr>
        <p:spPr>
          <a:xfrm>
            <a:off x="3725009" y="5504699"/>
            <a:ext cx="3495059" cy="369332"/>
          </a:xfrm>
          <a:prstGeom prst="rect">
            <a:avLst/>
          </a:prstGeom>
        </p:spPr>
        <p:txBody>
          <a:bodyPr wrap="none">
            <a:spAutoFit/>
          </a:bodyPr>
          <a:lstStyle/>
          <a:p>
            <a:r>
              <a:rPr lang="en-US" dirty="0"/>
              <a:t>IN: Internal Nullifier = H(H(SK1,EN))</a:t>
            </a:r>
          </a:p>
        </p:txBody>
      </p:sp>
      <p:sp>
        <p:nvSpPr>
          <p:cNvPr id="19" name="Rounded Rectangle 18">
            <a:extLst>
              <a:ext uri="{FF2B5EF4-FFF2-40B4-BE49-F238E27FC236}">
                <a16:creationId xmlns:a16="http://schemas.microsoft.com/office/drawing/2014/main" id="{0CF58DC7-0AFF-CB42-B3F1-C2F743ADE5CE}"/>
              </a:ext>
            </a:extLst>
          </p:cNvPr>
          <p:cNvSpPr/>
          <p:nvPr/>
        </p:nvSpPr>
        <p:spPr>
          <a:xfrm>
            <a:off x="9390964" y="3620382"/>
            <a:ext cx="1197935"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zkSNARK</a:t>
            </a:r>
            <a:endParaRPr lang="en-US" dirty="0"/>
          </a:p>
        </p:txBody>
      </p:sp>
      <p:cxnSp>
        <p:nvCxnSpPr>
          <p:cNvPr id="21" name="Straight Arrow Connector 20">
            <a:extLst>
              <a:ext uri="{FF2B5EF4-FFF2-40B4-BE49-F238E27FC236}">
                <a16:creationId xmlns:a16="http://schemas.microsoft.com/office/drawing/2014/main" id="{95952577-C48C-E340-B4E9-31AB099D188B}"/>
              </a:ext>
            </a:extLst>
          </p:cNvPr>
          <p:cNvCxnSpPr>
            <a:cxnSpLocks/>
          </p:cNvCxnSpPr>
          <p:nvPr/>
        </p:nvCxnSpPr>
        <p:spPr>
          <a:xfrm>
            <a:off x="9978649" y="4225280"/>
            <a:ext cx="0" cy="513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E358A03A-353D-7043-BB90-38407034C15E}"/>
              </a:ext>
            </a:extLst>
          </p:cNvPr>
          <p:cNvCxnSpPr>
            <a:cxnSpLocks/>
            <a:stCxn id="11274" idx="2"/>
            <a:endCxn id="19" idx="0"/>
          </p:cNvCxnSpPr>
          <p:nvPr/>
        </p:nvCxnSpPr>
        <p:spPr>
          <a:xfrm rot="16200000" flipH="1">
            <a:off x="8215512" y="1845961"/>
            <a:ext cx="1055535" cy="2493306"/>
          </a:xfrm>
          <a:prstGeom prst="bentConnector3">
            <a:avLst>
              <a:gd name="adj1" fmla="val -1037"/>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8F4C768-CFBB-C14D-B652-8356E00F4F8A}"/>
              </a:ext>
            </a:extLst>
          </p:cNvPr>
          <p:cNvSpPr txBox="1"/>
          <p:nvPr/>
        </p:nvSpPr>
        <p:spPr>
          <a:xfrm>
            <a:off x="9367813" y="4675917"/>
            <a:ext cx="2570255" cy="1200329"/>
          </a:xfrm>
          <a:prstGeom prst="rect">
            <a:avLst/>
          </a:prstGeom>
          <a:noFill/>
        </p:spPr>
        <p:txBody>
          <a:bodyPr wrap="none" rtlCol="0">
            <a:spAutoFit/>
          </a:bodyPr>
          <a:lstStyle/>
          <a:p>
            <a:r>
              <a:rPr lang="en-US" dirty="0"/>
              <a:t>Zero-Knowledge Proof of </a:t>
            </a:r>
          </a:p>
          <a:p>
            <a:r>
              <a:rPr lang="en-US" dirty="0"/>
              <a:t>- Membership</a:t>
            </a:r>
          </a:p>
          <a:p>
            <a:r>
              <a:rPr lang="en-US" dirty="0"/>
              <a:t>- Correctness of [SK1]_1 </a:t>
            </a:r>
          </a:p>
          <a:p>
            <a:r>
              <a:rPr lang="en-US" dirty="0"/>
              <a:t>- Correctness of IN</a:t>
            </a:r>
          </a:p>
        </p:txBody>
      </p:sp>
      <p:pic>
        <p:nvPicPr>
          <p:cNvPr id="36" name="Picture 4" descr="Top Website Designers Companies and Freelancers in Ethiopia - Yegara Host -  Addis Ababa, Ethiopia">
            <a:extLst>
              <a:ext uri="{FF2B5EF4-FFF2-40B4-BE49-F238E27FC236}">
                <a16:creationId xmlns:a16="http://schemas.microsoft.com/office/drawing/2014/main" id="{EB4F9B37-05E4-E146-B28F-6007D01A3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0263" y="4724584"/>
            <a:ext cx="574821" cy="574821"/>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ular Callout 28">
            <a:extLst>
              <a:ext uri="{FF2B5EF4-FFF2-40B4-BE49-F238E27FC236}">
                <a16:creationId xmlns:a16="http://schemas.microsoft.com/office/drawing/2014/main" id="{04DBDD46-B437-4845-A054-00635F3EC7C6}"/>
              </a:ext>
            </a:extLst>
          </p:cNvPr>
          <p:cNvSpPr/>
          <p:nvPr/>
        </p:nvSpPr>
        <p:spPr>
          <a:xfrm>
            <a:off x="3664415" y="482038"/>
            <a:ext cx="5377543" cy="3379593"/>
          </a:xfrm>
          <a:prstGeom prst="wedgeRoundRectCallout">
            <a:avLst>
              <a:gd name="adj1" fmla="val 57979"/>
              <a:gd name="adj2" fmla="val 615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3" name="Rectangle 2">
            <a:extLst>
              <a:ext uri="{FF2B5EF4-FFF2-40B4-BE49-F238E27FC236}">
                <a16:creationId xmlns:a16="http://schemas.microsoft.com/office/drawing/2014/main" id="{79BC62EF-69F9-724B-A18D-2DD4C79EF426}"/>
              </a:ext>
            </a:extLst>
          </p:cNvPr>
          <p:cNvSpPr/>
          <p:nvPr/>
        </p:nvSpPr>
        <p:spPr>
          <a:xfrm>
            <a:off x="3893931" y="527444"/>
            <a:ext cx="4986332" cy="646331"/>
          </a:xfrm>
          <a:prstGeom prst="rect">
            <a:avLst/>
          </a:prstGeom>
        </p:spPr>
        <p:txBody>
          <a:bodyPr wrap="square">
            <a:spAutoFit/>
          </a:bodyPr>
          <a:lstStyle/>
          <a:p>
            <a:r>
              <a:rPr lang="en-CA" b="1" dirty="0">
                <a:latin typeface="arial" panose="020B0604020202020204" pitchFamily="34" charset="0"/>
              </a:rPr>
              <a:t>Zero</a:t>
            </a:r>
            <a:r>
              <a:rPr lang="en-CA" dirty="0">
                <a:latin typeface="arial" panose="020B0604020202020204" pitchFamily="34" charset="0"/>
              </a:rPr>
              <a:t>-</a:t>
            </a:r>
            <a:r>
              <a:rPr lang="en-CA" b="1" dirty="0">
                <a:latin typeface="arial" panose="020B0604020202020204" pitchFamily="34" charset="0"/>
              </a:rPr>
              <a:t>Knowledge</a:t>
            </a:r>
            <a:r>
              <a:rPr lang="en-CA" dirty="0">
                <a:latin typeface="arial" panose="020B0604020202020204" pitchFamily="34" charset="0"/>
              </a:rPr>
              <a:t> Succinct Non-Interactive Argument of </a:t>
            </a:r>
            <a:r>
              <a:rPr lang="en-CA" b="1" dirty="0">
                <a:latin typeface="arial" panose="020B0604020202020204" pitchFamily="34" charset="0"/>
              </a:rPr>
              <a:t>Knowledge </a:t>
            </a:r>
            <a:r>
              <a:rPr lang="en-CA" dirty="0">
                <a:latin typeface="arial" panose="020B0604020202020204" pitchFamily="34" charset="0"/>
              </a:rPr>
              <a:t>[1, 2]</a:t>
            </a:r>
            <a:endParaRPr lang="en-US" dirty="0"/>
          </a:p>
        </p:txBody>
      </p:sp>
      <p:pic>
        <p:nvPicPr>
          <p:cNvPr id="37" name="Picture 10">
            <a:extLst>
              <a:ext uri="{FF2B5EF4-FFF2-40B4-BE49-F238E27FC236}">
                <a16:creationId xmlns:a16="http://schemas.microsoft.com/office/drawing/2014/main" id="{3EEE8108-F6FD-B74B-BE10-2C2B76C76DF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450411" y="1531094"/>
            <a:ext cx="472755" cy="41955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D956C1B4-5EE0-A84F-9439-D046763F3EAF}"/>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88258" y="1531131"/>
            <a:ext cx="472755" cy="41955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D796F989-D0E1-5045-B1FD-02DFAB3D41BD}"/>
              </a:ext>
            </a:extLst>
          </p:cNvPr>
          <p:cNvCxnSpPr/>
          <p:nvPr/>
        </p:nvCxnSpPr>
        <p:spPr>
          <a:xfrm>
            <a:off x="5175291" y="2736749"/>
            <a:ext cx="2212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4EBEBF-644D-8F49-8944-94871EA8BC86}"/>
              </a:ext>
            </a:extLst>
          </p:cNvPr>
          <p:cNvSpPr txBox="1"/>
          <p:nvPr/>
        </p:nvSpPr>
        <p:spPr>
          <a:xfrm>
            <a:off x="3764704" y="1917828"/>
            <a:ext cx="2022670" cy="646331"/>
          </a:xfrm>
          <a:prstGeom prst="rect">
            <a:avLst/>
          </a:prstGeom>
          <a:noFill/>
        </p:spPr>
        <p:txBody>
          <a:bodyPr wrap="none" rtlCol="0">
            <a:spAutoFit/>
          </a:bodyPr>
          <a:lstStyle/>
          <a:p>
            <a:pPr algn="ctr"/>
            <a:r>
              <a:rPr lang="en-US" dirty="0"/>
              <a:t>Prover </a:t>
            </a:r>
          </a:p>
          <a:p>
            <a:r>
              <a:rPr lang="en-US" dirty="0"/>
              <a:t>Secret knowledge X</a:t>
            </a:r>
          </a:p>
        </p:txBody>
      </p:sp>
      <p:sp>
        <p:nvSpPr>
          <p:cNvPr id="40" name="TextBox 39">
            <a:extLst>
              <a:ext uri="{FF2B5EF4-FFF2-40B4-BE49-F238E27FC236}">
                <a16:creationId xmlns:a16="http://schemas.microsoft.com/office/drawing/2014/main" id="{63B18173-B771-794E-A70F-D1FE63AE94CF}"/>
              </a:ext>
            </a:extLst>
          </p:cNvPr>
          <p:cNvSpPr txBox="1"/>
          <p:nvPr/>
        </p:nvSpPr>
        <p:spPr>
          <a:xfrm>
            <a:off x="7462436" y="1946700"/>
            <a:ext cx="924997" cy="369332"/>
          </a:xfrm>
          <a:prstGeom prst="rect">
            <a:avLst/>
          </a:prstGeom>
          <a:noFill/>
        </p:spPr>
        <p:txBody>
          <a:bodyPr wrap="none" rtlCol="0">
            <a:spAutoFit/>
          </a:bodyPr>
          <a:lstStyle/>
          <a:p>
            <a:pPr algn="ctr"/>
            <a:r>
              <a:rPr lang="en-US" dirty="0"/>
              <a:t>Verifier </a:t>
            </a:r>
          </a:p>
        </p:txBody>
      </p:sp>
      <p:sp>
        <p:nvSpPr>
          <p:cNvPr id="41" name="TextBox 40">
            <a:extLst>
              <a:ext uri="{FF2B5EF4-FFF2-40B4-BE49-F238E27FC236}">
                <a16:creationId xmlns:a16="http://schemas.microsoft.com/office/drawing/2014/main" id="{95860EB4-DE7E-1A40-A264-EA6BB2FBE606}"/>
              </a:ext>
            </a:extLst>
          </p:cNvPr>
          <p:cNvSpPr txBox="1"/>
          <p:nvPr/>
        </p:nvSpPr>
        <p:spPr>
          <a:xfrm>
            <a:off x="5256887" y="2714163"/>
            <a:ext cx="2260427" cy="369332"/>
          </a:xfrm>
          <a:prstGeom prst="rect">
            <a:avLst/>
          </a:prstGeom>
          <a:noFill/>
        </p:spPr>
        <p:txBody>
          <a:bodyPr wrap="none" rtlCol="0">
            <a:spAutoFit/>
          </a:bodyPr>
          <a:lstStyle/>
          <a:p>
            <a:pPr algn="ctr"/>
            <a:r>
              <a:rPr lang="en-US" dirty="0"/>
              <a:t>Proof of knowledge X</a:t>
            </a:r>
          </a:p>
        </p:txBody>
      </p:sp>
      <p:sp>
        <p:nvSpPr>
          <p:cNvPr id="43" name="TextBox 42">
            <a:extLst>
              <a:ext uri="{FF2B5EF4-FFF2-40B4-BE49-F238E27FC236}">
                <a16:creationId xmlns:a16="http://schemas.microsoft.com/office/drawing/2014/main" id="{DE9FCE48-0375-C14B-99B9-7522775E4854}"/>
              </a:ext>
            </a:extLst>
          </p:cNvPr>
          <p:cNvSpPr txBox="1"/>
          <p:nvPr/>
        </p:nvSpPr>
        <p:spPr>
          <a:xfrm>
            <a:off x="7260248" y="3094971"/>
            <a:ext cx="1658210" cy="369332"/>
          </a:xfrm>
          <a:prstGeom prst="rect">
            <a:avLst/>
          </a:prstGeom>
          <a:noFill/>
        </p:spPr>
        <p:txBody>
          <a:bodyPr wrap="none" rtlCol="0">
            <a:spAutoFit/>
          </a:bodyPr>
          <a:lstStyle/>
          <a:p>
            <a:pPr algn="ctr"/>
            <a:r>
              <a:rPr lang="en-US" dirty="0"/>
              <a:t>Verify the Proof</a:t>
            </a:r>
          </a:p>
        </p:txBody>
      </p:sp>
      <p:sp>
        <p:nvSpPr>
          <p:cNvPr id="8" name="Rectangle 7">
            <a:extLst>
              <a:ext uri="{FF2B5EF4-FFF2-40B4-BE49-F238E27FC236}">
                <a16:creationId xmlns:a16="http://schemas.microsoft.com/office/drawing/2014/main" id="{2DF7AA88-58F7-E342-BD00-57EE48E09524}"/>
              </a:ext>
            </a:extLst>
          </p:cNvPr>
          <p:cNvSpPr/>
          <p:nvPr/>
        </p:nvSpPr>
        <p:spPr>
          <a:xfrm>
            <a:off x="307389" y="5965848"/>
            <a:ext cx="11359787" cy="954107"/>
          </a:xfrm>
          <a:prstGeom prst="rect">
            <a:avLst/>
          </a:prstGeom>
        </p:spPr>
        <p:txBody>
          <a:bodyPr wrap="square">
            <a:spAutoFit/>
          </a:bodyPr>
          <a:lstStyle/>
          <a:p>
            <a:r>
              <a:rPr lang="en-CA" sz="1400" dirty="0">
                <a:solidFill>
                  <a:srgbClr val="222222"/>
                </a:solidFill>
              </a:rPr>
              <a:t>[1]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CA" sz="1400" dirty="0">
              <a:solidFill>
                <a:srgbClr val="222222"/>
              </a:solidFill>
            </a:endParaRPr>
          </a:p>
          <a:p>
            <a:r>
              <a:rPr lang="en-CA" sz="1400" dirty="0">
                <a:solidFill>
                  <a:srgbClr val="222222"/>
                </a:solidFill>
              </a:rPr>
              <a:t>[2] </a:t>
            </a:r>
            <a:r>
              <a:rPr lang="en-CA" sz="1400" dirty="0" err="1">
                <a:solidFill>
                  <a:srgbClr val="222222"/>
                </a:solidFill>
              </a:rPr>
              <a:t>Bitansky</a:t>
            </a:r>
            <a:r>
              <a:rPr lang="en-CA" sz="1400" dirty="0">
                <a:solidFill>
                  <a:srgbClr val="222222"/>
                </a:solidFill>
              </a:rPr>
              <a:t>, Nir, et al. "From extractable collision resistance to succinct non-interactive arguments of knowledge, and back again." Proceedings of the 3rd Innovations in Theoretical Computer Science Conference. 2012.</a:t>
            </a:r>
            <a:endParaRPr lang="en-US" sz="1400" dirty="0"/>
          </a:p>
        </p:txBody>
      </p:sp>
      <p:sp>
        <p:nvSpPr>
          <p:cNvPr id="5" name="Slide Number Placeholder 4">
            <a:extLst>
              <a:ext uri="{FF2B5EF4-FFF2-40B4-BE49-F238E27FC236}">
                <a16:creationId xmlns:a16="http://schemas.microsoft.com/office/drawing/2014/main" id="{53FAE17C-4D26-B042-A760-A0593F801F56}"/>
              </a:ext>
            </a:extLst>
          </p:cNvPr>
          <p:cNvSpPr>
            <a:spLocks noGrp="1"/>
          </p:cNvSpPr>
          <p:nvPr>
            <p:ph type="sldNum" sz="quarter" idx="12"/>
          </p:nvPr>
        </p:nvSpPr>
        <p:spPr/>
        <p:txBody>
          <a:bodyPr/>
          <a:lstStyle/>
          <a:p>
            <a:fld id="{EE1939C1-24D7-49E9-A58A-7960365209F5}" type="slidenum">
              <a:rPr lang="en-US" smtClean="0"/>
              <a:t>20</a:t>
            </a:fld>
            <a:endParaRPr lang="en-US"/>
          </a:p>
        </p:txBody>
      </p:sp>
    </p:spTree>
    <p:extLst>
      <p:ext uri="{BB962C8B-B14F-4D97-AF65-F5344CB8AC3E}">
        <p14:creationId xmlns:p14="http://schemas.microsoft.com/office/powerpoint/2010/main" val="292228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Detecting double signaling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sp>
        <p:nvSpPr>
          <p:cNvPr id="23" name="Rectangle 22">
            <a:extLst>
              <a:ext uri="{FF2B5EF4-FFF2-40B4-BE49-F238E27FC236}">
                <a16:creationId xmlns:a16="http://schemas.microsoft.com/office/drawing/2014/main" id="{CDBF1740-344E-ED43-98A9-BD7F4AD6BFE2}"/>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[SK1]_1, P</a:t>
            </a:r>
          </a:p>
        </p:txBody>
      </p:sp>
      <p:sp>
        <p:nvSpPr>
          <p:cNvPr id="29" name="Rectangle 28">
            <a:extLst>
              <a:ext uri="{FF2B5EF4-FFF2-40B4-BE49-F238E27FC236}">
                <a16:creationId xmlns:a16="http://schemas.microsoft.com/office/drawing/2014/main" id="{0A6EF6EF-0E37-E442-B068-80991267CEC8}"/>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[SK1]_2, P’</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88F0AD3-1D63-AB41-B106-AB9CCF4D0C0E}"/>
              </a:ext>
            </a:extLst>
          </p:cNvPr>
          <p:cNvSpPr>
            <a:spLocks noGrp="1"/>
          </p:cNvSpPr>
          <p:nvPr>
            <p:ph type="sldNum" sz="quarter" idx="12"/>
          </p:nvPr>
        </p:nvSpPr>
        <p:spPr/>
        <p:txBody>
          <a:bodyPr/>
          <a:lstStyle/>
          <a:p>
            <a:fld id="{EE1939C1-24D7-49E9-A58A-7960365209F5}" type="slidenum">
              <a:rPr lang="en-US" smtClean="0"/>
              <a:t>21</a:t>
            </a:fld>
            <a:endParaRPr lang="en-US"/>
          </a:p>
        </p:txBody>
      </p:sp>
    </p:spTree>
    <p:extLst>
      <p:ext uri="{BB962C8B-B14F-4D97-AF65-F5344CB8AC3E}">
        <p14:creationId xmlns:p14="http://schemas.microsoft.com/office/powerpoint/2010/main" val="3376748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85D42BF-C4EF-FD44-B6BF-1C86972BBBD4}"/>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16" name="Rectangle 15">
            <a:extLst>
              <a:ext uri="{FF2B5EF4-FFF2-40B4-BE49-F238E27FC236}">
                <a16:creationId xmlns:a16="http://schemas.microsoft.com/office/drawing/2014/main" id="{80977157-B34A-DA44-9ED1-91EF275377B9}"/>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cxnSp>
        <p:nvCxnSpPr>
          <p:cNvPr id="13" name="Straight Arrow Connector 12">
            <a:extLst>
              <a:ext uri="{FF2B5EF4-FFF2-40B4-BE49-F238E27FC236}">
                <a16:creationId xmlns:a16="http://schemas.microsoft.com/office/drawing/2014/main" id="{2BC5515D-4E0F-AF41-98B4-4DB7F5C12544}"/>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8211F8-9447-5D40-90EB-DA37E8D98185}"/>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AB6427-1E06-9340-8E85-50361F0E232B}"/>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EF54656-387B-4F44-A535-655C3D65B8EB}"/>
              </a:ext>
            </a:extLst>
          </p:cNvPr>
          <p:cNvSpPr/>
          <p:nvPr/>
        </p:nvSpPr>
        <p:spPr>
          <a:xfrm>
            <a:off x="7935979" y="5163287"/>
            <a:ext cx="527709" cy="369332"/>
          </a:xfrm>
          <a:prstGeom prst="rect">
            <a:avLst/>
          </a:prstGeom>
        </p:spPr>
        <p:txBody>
          <a:bodyPr wrap="none">
            <a:spAutoFit/>
          </a:bodyPr>
          <a:lstStyle/>
          <a:p>
            <a:r>
              <a:rPr lang="en-US" dirty="0"/>
              <a:t>SK1</a:t>
            </a:r>
          </a:p>
        </p:txBody>
      </p:sp>
      <p:sp>
        <p:nvSpPr>
          <p:cNvPr id="19" name="Rounded Rectangle 18">
            <a:extLst>
              <a:ext uri="{FF2B5EF4-FFF2-40B4-BE49-F238E27FC236}">
                <a16:creationId xmlns:a16="http://schemas.microsoft.com/office/drawing/2014/main" id="{A0123836-3291-6B48-9A35-F2094DDDBD9A}"/>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 name="Slide Number Placeholder 2">
            <a:extLst>
              <a:ext uri="{FF2B5EF4-FFF2-40B4-BE49-F238E27FC236}">
                <a16:creationId xmlns:a16="http://schemas.microsoft.com/office/drawing/2014/main" id="{6B003DCB-1634-F94A-97A3-0997F0A3E0E1}"/>
              </a:ext>
            </a:extLst>
          </p:cNvPr>
          <p:cNvSpPr>
            <a:spLocks noGrp="1"/>
          </p:cNvSpPr>
          <p:nvPr>
            <p:ph type="sldNum" sz="quarter" idx="12"/>
          </p:nvPr>
        </p:nvSpPr>
        <p:spPr/>
        <p:txBody>
          <a:bodyPr/>
          <a:lstStyle/>
          <a:p>
            <a:fld id="{EE1939C1-24D7-49E9-A58A-7960365209F5}" type="slidenum">
              <a:rPr lang="en-US" smtClean="0"/>
              <a:t>22</a:t>
            </a:fld>
            <a:endParaRPr lang="en-US"/>
          </a:p>
        </p:txBody>
      </p:sp>
    </p:spTree>
    <p:extLst>
      <p:ext uri="{BB962C8B-B14F-4D97-AF65-F5344CB8AC3E}">
        <p14:creationId xmlns:p14="http://schemas.microsoft.com/office/powerpoint/2010/main" val="2061135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3A7E-F259-384C-A953-B39AC1E0DA2D}"/>
              </a:ext>
            </a:extLst>
          </p:cNvPr>
          <p:cNvSpPr>
            <a:spLocks noGrp="1"/>
          </p:cNvSpPr>
          <p:nvPr>
            <p:ph type="title"/>
          </p:nvPr>
        </p:nvSpPr>
        <p:spPr/>
        <p:txBody>
          <a:bodyPr/>
          <a:lstStyle/>
          <a:p>
            <a:r>
              <a:rPr lang="en-US" dirty="0"/>
              <a:t>RLN Primitive: Slashing</a:t>
            </a:r>
          </a:p>
        </p:txBody>
      </p:sp>
      <p:pic>
        <p:nvPicPr>
          <p:cNvPr id="11274" name="Picture 10">
            <a:extLst>
              <a:ext uri="{FF2B5EF4-FFF2-40B4-BE49-F238E27FC236}">
                <a16:creationId xmlns:a16="http://schemas.microsoft.com/office/drawing/2014/main" id="{F4F07241-C6C1-594E-ADBA-0A24E4DECE4E}"/>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60248" y="2145296"/>
            <a:ext cx="472755" cy="419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AA32BE-BA22-6646-B76F-BBFFF1C8E403}"/>
              </a:ext>
            </a:extLst>
          </p:cNvPr>
          <p:cNvSpPr txBox="1"/>
          <p:nvPr/>
        </p:nvSpPr>
        <p:spPr>
          <a:xfrm>
            <a:off x="7664209" y="2195515"/>
            <a:ext cx="1790875" cy="369332"/>
          </a:xfrm>
          <a:prstGeom prst="rect">
            <a:avLst/>
          </a:prstGeom>
          <a:noFill/>
        </p:spPr>
        <p:txBody>
          <a:bodyPr wrap="none" rtlCol="0">
            <a:spAutoFit/>
          </a:bodyPr>
          <a:lstStyle/>
          <a:p>
            <a:r>
              <a:rPr lang="en-US" dirty="0"/>
              <a:t>SK1, PK1 =H(SK1)</a:t>
            </a:r>
          </a:p>
        </p:txBody>
      </p:sp>
      <p:pic>
        <p:nvPicPr>
          <p:cNvPr id="25" name="Picture 6" descr="The complete binary tree CBT (4) of height 4 | Download Scientific Diagram">
            <a:extLst>
              <a:ext uri="{FF2B5EF4-FFF2-40B4-BE49-F238E27FC236}">
                <a16:creationId xmlns:a16="http://schemas.microsoft.com/office/drawing/2014/main" id="{B09CB4C4-3874-EF4F-AE5E-DE07CC2B80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297" y="2715549"/>
            <a:ext cx="3087546" cy="1394215"/>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D2F10264-31C4-CB46-B1C7-59F643586E67}"/>
              </a:ext>
            </a:extLst>
          </p:cNvPr>
          <p:cNvSpPr/>
          <p:nvPr/>
        </p:nvSpPr>
        <p:spPr>
          <a:xfrm>
            <a:off x="519312" y="4066519"/>
            <a:ext cx="540533" cy="369332"/>
          </a:xfrm>
          <a:prstGeom prst="rect">
            <a:avLst/>
          </a:prstGeom>
        </p:spPr>
        <p:txBody>
          <a:bodyPr wrap="none">
            <a:spAutoFit/>
          </a:bodyPr>
          <a:lstStyle/>
          <a:p>
            <a:r>
              <a:rPr lang="en-US" dirty="0"/>
              <a:t>PK1</a:t>
            </a:r>
          </a:p>
        </p:txBody>
      </p:sp>
      <p:sp>
        <p:nvSpPr>
          <p:cNvPr id="27" name="Rectangle 26">
            <a:extLst>
              <a:ext uri="{FF2B5EF4-FFF2-40B4-BE49-F238E27FC236}">
                <a16:creationId xmlns:a16="http://schemas.microsoft.com/office/drawing/2014/main" id="{DA084C3F-65A1-DE46-A779-F8F5CDA5DF4A}"/>
              </a:ext>
            </a:extLst>
          </p:cNvPr>
          <p:cNvSpPr/>
          <p:nvPr/>
        </p:nvSpPr>
        <p:spPr>
          <a:xfrm>
            <a:off x="3664416" y="4071407"/>
            <a:ext cx="657552" cy="369332"/>
          </a:xfrm>
          <a:prstGeom prst="rect">
            <a:avLst/>
          </a:prstGeom>
        </p:spPr>
        <p:txBody>
          <a:bodyPr wrap="none">
            <a:spAutoFit/>
          </a:bodyPr>
          <a:lstStyle/>
          <a:p>
            <a:r>
              <a:rPr lang="en-US" dirty="0"/>
              <a:t>PK16</a:t>
            </a:r>
          </a:p>
        </p:txBody>
      </p:sp>
      <p:sp>
        <p:nvSpPr>
          <p:cNvPr id="28" name="Rectangle 27">
            <a:extLst>
              <a:ext uri="{FF2B5EF4-FFF2-40B4-BE49-F238E27FC236}">
                <a16:creationId xmlns:a16="http://schemas.microsoft.com/office/drawing/2014/main" id="{F8DB3A93-AF1F-2A4A-8E9D-CDE2C755E55B}"/>
              </a:ext>
            </a:extLst>
          </p:cNvPr>
          <p:cNvSpPr/>
          <p:nvPr/>
        </p:nvSpPr>
        <p:spPr>
          <a:xfrm>
            <a:off x="1151868" y="2090418"/>
            <a:ext cx="2512547" cy="646331"/>
          </a:xfrm>
          <a:prstGeom prst="rect">
            <a:avLst/>
          </a:prstGeom>
        </p:spPr>
        <p:txBody>
          <a:bodyPr wrap="none">
            <a:spAutoFit/>
          </a:bodyPr>
          <a:lstStyle/>
          <a:p>
            <a:pPr algn="ctr"/>
            <a:r>
              <a:rPr lang="en-US" dirty="0"/>
              <a:t>RLN membership group: </a:t>
            </a:r>
          </a:p>
          <a:p>
            <a:pPr algn="ctr"/>
            <a:r>
              <a:rPr lang="en-US" dirty="0"/>
              <a:t> Merkle tree </a:t>
            </a:r>
          </a:p>
        </p:txBody>
      </p:sp>
      <p:cxnSp>
        <p:nvCxnSpPr>
          <p:cNvPr id="5" name="Straight Arrow Connector 4">
            <a:extLst>
              <a:ext uri="{FF2B5EF4-FFF2-40B4-BE49-F238E27FC236}">
                <a16:creationId xmlns:a16="http://schemas.microsoft.com/office/drawing/2014/main" id="{0E781F5E-D5AE-7D4C-8EFE-0416F7205012}"/>
              </a:ext>
            </a:extLst>
          </p:cNvPr>
          <p:cNvCxnSpPr>
            <a:stCxn id="11274" idx="2"/>
          </p:cNvCxnSpPr>
          <p:nvPr/>
        </p:nvCxnSpPr>
        <p:spPr>
          <a:xfrm flipH="1">
            <a:off x="6952343" y="2564847"/>
            <a:ext cx="544283" cy="541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301ACD9-46EB-F344-9567-A863BFF3E498}"/>
              </a:ext>
            </a:extLst>
          </p:cNvPr>
          <p:cNvCxnSpPr>
            <a:cxnSpLocks/>
            <a:stCxn id="11274" idx="2"/>
          </p:cNvCxnSpPr>
          <p:nvPr/>
        </p:nvCxnSpPr>
        <p:spPr>
          <a:xfrm>
            <a:off x="7496626" y="2564847"/>
            <a:ext cx="544282" cy="504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2" descr="Download Image Red Cross - Wrong Clipart - Full Size PNG Image - PNGkit">
            <a:extLst>
              <a:ext uri="{FF2B5EF4-FFF2-40B4-BE49-F238E27FC236}">
                <a16:creationId xmlns:a16="http://schemas.microsoft.com/office/drawing/2014/main" id="{60AD2501-0C5E-BA47-8216-D30529D3A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17" y="4179561"/>
            <a:ext cx="317565" cy="256290"/>
          </a:xfrm>
          <a:prstGeom prst="rect">
            <a:avLst/>
          </a:prstGeom>
          <a:noFill/>
          <a:extLst>
            <a:ext uri="{909E8E84-426E-40DD-AFC4-6F175D3DCCD1}">
              <a14:hiddenFill xmlns:a14="http://schemas.microsoft.com/office/drawing/2010/main">
                <a:solidFill>
                  <a:srgbClr val="FFFFFF"/>
                </a:solidFill>
              </a14:hiddenFill>
            </a:ext>
          </a:extLst>
        </p:spPr>
      </p:pic>
      <p:cxnSp>
        <p:nvCxnSpPr>
          <p:cNvPr id="21" name="Straight Arrow Connector 20">
            <a:extLst>
              <a:ext uri="{FF2B5EF4-FFF2-40B4-BE49-F238E27FC236}">
                <a16:creationId xmlns:a16="http://schemas.microsoft.com/office/drawing/2014/main" id="{41D14CC2-B7B1-7141-A73E-05319B48C709}"/>
              </a:ext>
            </a:extLst>
          </p:cNvPr>
          <p:cNvCxnSpPr>
            <a:cxnSpLocks/>
          </p:cNvCxnSpPr>
          <p:nvPr/>
        </p:nvCxnSpPr>
        <p:spPr>
          <a:xfrm>
            <a:off x="7051465" y="3451143"/>
            <a:ext cx="1029452" cy="482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14BCFA-B775-F047-BD13-3A563F96F8CA}"/>
              </a:ext>
            </a:extLst>
          </p:cNvPr>
          <p:cNvCxnSpPr>
            <a:cxnSpLocks/>
          </p:cNvCxnSpPr>
          <p:nvPr/>
        </p:nvCxnSpPr>
        <p:spPr>
          <a:xfrm flipH="1">
            <a:off x="8080917" y="3473109"/>
            <a:ext cx="765542" cy="46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862761-810B-F448-99D7-B4798EBC4BDC}"/>
              </a:ext>
            </a:extLst>
          </p:cNvPr>
          <p:cNvCxnSpPr>
            <a:cxnSpLocks/>
          </p:cNvCxnSpPr>
          <p:nvPr/>
        </p:nvCxnSpPr>
        <p:spPr>
          <a:xfrm flipH="1">
            <a:off x="8187543" y="4658419"/>
            <a:ext cx="1" cy="48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275D487E-44CA-D24A-8E1C-87F2D84669A4}"/>
              </a:ext>
            </a:extLst>
          </p:cNvPr>
          <p:cNvSpPr/>
          <p:nvPr/>
        </p:nvSpPr>
        <p:spPr>
          <a:xfrm>
            <a:off x="7935979" y="5163287"/>
            <a:ext cx="527709" cy="369332"/>
          </a:xfrm>
          <a:prstGeom prst="rect">
            <a:avLst/>
          </a:prstGeom>
        </p:spPr>
        <p:txBody>
          <a:bodyPr wrap="none">
            <a:spAutoFit/>
          </a:bodyPr>
          <a:lstStyle/>
          <a:p>
            <a:r>
              <a:rPr lang="en-US" dirty="0"/>
              <a:t>SK1</a:t>
            </a:r>
          </a:p>
        </p:txBody>
      </p:sp>
      <p:sp>
        <p:nvSpPr>
          <p:cNvPr id="32" name="Rounded Rectangle 31">
            <a:extLst>
              <a:ext uri="{FF2B5EF4-FFF2-40B4-BE49-F238E27FC236}">
                <a16:creationId xmlns:a16="http://schemas.microsoft.com/office/drawing/2014/main" id="{847ADE57-A940-8D45-9084-003BF9D7EA48}"/>
              </a:ext>
            </a:extLst>
          </p:cNvPr>
          <p:cNvSpPr/>
          <p:nvPr/>
        </p:nvSpPr>
        <p:spPr>
          <a:xfrm>
            <a:off x="7375508" y="3955969"/>
            <a:ext cx="1624071" cy="6804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(2,N)-Construct</a:t>
            </a:r>
          </a:p>
        </p:txBody>
      </p:sp>
      <p:sp>
        <p:nvSpPr>
          <p:cNvPr id="33" name="Rectangle 32">
            <a:extLst>
              <a:ext uri="{FF2B5EF4-FFF2-40B4-BE49-F238E27FC236}">
                <a16:creationId xmlns:a16="http://schemas.microsoft.com/office/drawing/2014/main" id="{65676E70-7F34-6343-AF01-653D88EF452B}"/>
              </a:ext>
            </a:extLst>
          </p:cNvPr>
          <p:cNvSpPr/>
          <p:nvPr/>
        </p:nvSpPr>
        <p:spPr>
          <a:xfrm>
            <a:off x="5536704" y="3165615"/>
            <a:ext cx="2127505"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[SK1]_1</a:t>
            </a:r>
            <a:r>
              <a:rPr lang="en-US" dirty="0"/>
              <a:t>, P</a:t>
            </a:r>
          </a:p>
        </p:txBody>
      </p:sp>
      <p:sp>
        <p:nvSpPr>
          <p:cNvPr id="34" name="Rectangle 33">
            <a:extLst>
              <a:ext uri="{FF2B5EF4-FFF2-40B4-BE49-F238E27FC236}">
                <a16:creationId xmlns:a16="http://schemas.microsoft.com/office/drawing/2014/main" id="{CD00240C-BB43-814F-ABA4-4778D216A30A}"/>
              </a:ext>
            </a:extLst>
          </p:cNvPr>
          <p:cNvSpPr/>
          <p:nvPr/>
        </p:nvSpPr>
        <p:spPr>
          <a:xfrm>
            <a:off x="7670061" y="3161236"/>
            <a:ext cx="2225994" cy="369332"/>
          </a:xfrm>
          <a:prstGeom prst="rect">
            <a:avLst/>
          </a:prstGeom>
        </p:spPr>
        <p:txBody>
          <a:bodyPr wrap="none">
            <a:spAutoFit/>
          </a:bodyPr>
          <a:lstStyle/>
          <a:p>
            <a:r>
              <a:rPr lang="en-US" dirty="0"/>
              <a:t>M’, </a:t>
            </a:r>
            <a:r>
              <a:rPr lang="en-US" dirty="0">
                <a:solidFill>
                  <a:schemeClr val="accent6"/>
                </a:solidFill>
              </a:rPr>
              <a:t>EN</a:t>
            </a:r>
            <a:r>
              <a:rPr lang="en-US" dirty="0"/>
              <a:t>, </a:t>
            </a:r>
            <a:r>
              <a:rPr lang="en-US" dirty="0">
                <a:solidFill>
                  <a:schemeClr val="accent6"/>
                </a:solidFill>
              </a:rPr>
              <a:t>IN</a:t>
            </a:r>
            <a:r>
              <a:rPr lang="en-US" dirty="0"/>
              <a:t>, </a:t>
            </a:r>
            <a:r>
              <a:rPr lang="en-US" dirty="0">
                <a:solidFill>
                  <a:srgbClr val="FF0000"/>
                </a:solidFill>
              </a:rPr>
              <a:t>[SK1]_2</a:t>
            </a:r>
            <a:r>
              <a:rPr lang="en-US" dirty="0"/>
              <a:t>, P’</a:t>
            </a:r>
          </a:p>
        </p:txBody>
      </p:sp>
      <p:sp>
        <p:nvSpPr>
          <p:cNvPr id="3" name="Slide Number Placeholder 2">
            <a:extLst>
              <a:ext uri="{FF2B5EF4-FFF2-40B4-BE49-F238E27FC236}">
                <a16:creationId xmlns:a16="http://schemas.microsoft.com/office/drawing/2014/main" id="{550D82A6-D96E-0E4D-A326-A495B0D06AC8}"/>
              </a:ext>
            </a:extLst>
          </p:cNvPr>
          <p:cNvSpPr>
            <a:spLocks noGrp="1"/>
          </p:cNvSpPr>
          <p:nvPr>
            <p:ph type="sldNum" sz="quarter" idx="12"/>
          </p:nvPr>
        </p:nvSpPr>
        <p:spPr/>
        <p:txBody>
          <a:bodyPr/>
          <a:lstStyle/>
          <a:p>
            <a:fld id="{EE1939C1-24D7-49E9-A58A-7960365209F5}" type="slidenum">
              <a:rPr lang="en-US" smtClean="0"/>
              <a:t>23</a:t>
            </a:fld>
            <a:endParaRPr lang="en-US"/>
          </a:p>
        </p:txBody>
      </p:sp>
      <p:cxnSp>
        <p:nvCxnSpPr>
          <p:cNvPr id="7" name="Elbow Connector 6">
            <a:extLst>
              <a:ext uri="{FF2B5EF4-FFF2-40B4-BE49-F238E27FC236}">
                <a16:creationId xmlns:a16="http://schemas.microsoft.com/office/drawing/2014/main" id="{57DF4A05-7BB9-974E-899B-3DC5489A5FC1}"/>
              </a:ext>
            </a:extLst>
          </p:cNvPr>
          <p:cNvCxnSpPr>
            <a:stCxn id="31" idx="1"/>
            <a:endCxn id="20" idx="2"/>
          </p:cNvCxnSpPr>
          <p:nvPr/>
        </p:nvCxnSpPr>
        <p:spPr>
          <a:xfrm rot="10800000">
            <a:off x="838201" y="4435851"/>
            <a:ext cx="7097779" cy="912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CC93E6A-D9C1-444B-AE48-25630ABDFEB2}"/>
              </a:ext>
            </a:extLst>
          </p:cNvPr>
          <p:cNvSpPr txBox="1"/>
          <p:nvPr/>
        </p:nvSpPr>
        <p:spPr>
          <a:xfrm>
            <a:off x="3905843" y="5027335"/>
            <a:ext cx="1284326" cy="369332"/>
          </a:xfrm>
          <a:prstGeom prst="rect">
            <a:avLst/>
          </a:prstGeom>
          <a:noFill/>
        </p:spPr>
        <p:txBody>
          <a:bodyPr wrap="none" rtlCol="0">
            <a:spAutoFit/>
          </a:bodyPr>
          <a:lstStyle/>
          <a:p>
            <a:r>
              <a:rPr lang="en-US" dirty="0"/>
              <a:t>PK1=H(SK1)</a:t>
            </a:r>
          </a:p>
        </p:txBody>
      </p:sp>
    </p:spTree>
    <p:extLst>
      <p:ext uri="{BB962C8B-B14F-4D97-AF65-F5344CB8AC3E}">
        <p14:creationId xmlns:p14="http://schemas.microsoft.com/office/powerpoint/2010/main" val="229554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RLN Group</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4" name="TextBox 53">
            <a:extLst>
              <a:ext uri="{FF2B5EF4-FFF2-40B4-BE49-F238E27FC236}">
                <a16:creationId xmlns:a16="http://schemas.microsoft.com/office/drawing/2014/main" id="{50D23019-1EF3-2244-B329-A539AFE82DD3}"/>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A654859B-F230-154C-B62C-C7F90329235D}"/>
              </a:ext>
            </a:extLst>
          </p:cNvPr>
          <p:cNvSpPr>
            <a:spLocks noGrp="1"/>
          </p:cNvSpPr>
          <p:nvPr>
            <p:ph type="sldNum" sz="quarter" idx="12"/>
          </p:nvPr>
        </p:nvSpPr>
        <p:spPr/>
        <p:txBody>
          <a:bodyPr/>
          <a:lstStyle/>
          <a:p>
            <a:fld id="{EE1939C1-24D7-49E9-A58A-7960365209F5}" type="slidenum">
              <a:rPr lang="en-US" smtClean="0"/>
              <a:t>24</a:t>
            </a:fld>
            <a:endParaRPr lang="en-US"/>
          </a:p>
        </p:txBody>
      </p:sp>
    </p:spTree>
    <p:extLst>
      <p:ext uri="{BB962C8B-B14F-4D97-AF65-F5344CB8AC3E}">
        <p14:creationId xmlns:p14="http://schemas.microsoft.com/office/powerpoint/2010/main" val="3396766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E0DC32CB-F198-2842-A494-76ADB47A68C2}"/>
              </a:ext>
            </a:extLst>
          </p:cNvPr>
          <p:cNvSpPr>
            <a:spLocks noGrp="1"/>
          </p:cNvSpPr>
          <p:nvPr>
            <p:ph type="sldNum" sz="quarter" idx="12"/>
          </p:nvPr>
        </p:nvSpPr>
        <p:spPr/>
        <p:txBody>
          <a:bodyPr/>
          <a:lstStyle/>
          <a:p>
            <a:fld id="{EE1939C1-24D7-49E9-A58A-7960365209F5}" type="slidenum">
              <a:rPr lang="en-US" smtClean="0"/>
              <a:t>25</a:t>
            </a:fld>
            <a:endParaRPr lang="en-US"/>
          </a:p>
        </p:txBody>
      </p:sp>
    </p:spTree>
    <p:extLst>
      <p:ext uri="{BB962C8B-B14F-4D97-AF65-F5344CB8AC3E}">
        <p14:creationId xmlns:p14="http://schemas.microsoft.com/office/powerpoint/2010/main" val="3049393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cxnSp>
        <p:nvCxnSpPr>
          <p:cNvPr id="61" name="Straight Arrow Connector 60">
            <a:extLst>
              <a:ext uri="{FF2B5EF4-FFF2-40B4-BE49-F238E27FC236}">
                <a16:creationId xmlns:a16="http://schemas.microsoft.com/office/drawing/2014/main" id="{8E04230B-96CC-8A4F-9FB2-92E425326C2F}"/>
              </a:ext>
            </a:extLst>
          </p:cNvPr>
          <p:cNvCxnSpPr>
            <a:cxnSpLocks/>
            <a:endCxn id="58" idx="2"/>
          </p:cNvCxnSpPr>
          <p:nvPr/>
        </p:nvCxnSpPr>
        <p:spPr>
          <a:xfrm flipV="1">
            <a:off x="3560606" y="3240316"/>
            <a:ext cx="1226872" cy="234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B87B513F-FAE9-5A45-84C3-83F95719A12A}"/>
              </a:ext>
            </a:extLst>
          </p:cNvPr>
          <p:cNvSpPr/>
          <p:nvPr/>
        </p:nvSpPr>
        <p:spPr>
          <a:xfrm>
            <a:off x="3157412" y="3767270"/>
            <a:ext cx="2523995" cy="369332"/>
          </a:xfrm>
          <a:prstGeom prst="rect">
            <a:avLst/>
          </a:prstGeom>
        </p:spPr>
        <p:txBody>
          <a:bodyPr wrap="square">
            <a:spAutoFit/>
          </a:bodyPr>
          <a:lstStyle/>
          <a:p>
            <a:pPr algn="ctr"/>
            <a:r>
              <a:rPr lang="en-CA" dirty="0">
                <a:effectLst/>
                <a:latin typeface="Helvetica Neue" panose="02000503000000020004" pitchFamily="2" charset="0"/>
              </a:rPr>
              <a:t>TX: Register PK, </a:t>
            </a:r>
          </a:p>
        </p:txBody>
      </p:sp>
      <p:pic>
        <p:nvPicPr>
          <p:cNvPr id="63" name="Picture 62">
            <a:extLst>
              <a:ext uri="{FF2B5EF4-FFF2-40B4-BE49-F238E27FC236}">
                <a16:creationId xmlns:a16="http://schemas.microsoft.com/office/drawing/2014/main" id="{7A33F8AE-E2B5-0541-A306-3A7808BDB927}"/>
              </a:ext>
            </a:extLst>
          </p:cNvPr>
          <p:cNvPicPr>
            <a:picLocks noChangeAspect="1"/>
          </p:cNvPicPr>
          <p:nvPr/>
        </p:nvPicPr>
        <p:blipFill>
          <a:blip r:embed="rId6"/>
          <a:stretch>
            <a:fillRect/>
          </a:stretch>
        </p:blipFill>
        <p:spPr>
          <a:xfrm>
            <a:off x="5275196" y="3819035"/>
            <a:ext cx="317078" cy="317078"/>
          </a:xfrm>
          <a:prstGeom prst="rect">
            <a:avLst/>
          </a:prstGeom>
        </p:spPr>
      </p:pic>
      <p:sp>
        <p:nvSpPr>
          <p:cNvPr id="65" name="Rectangle 64">
            <a:extLst>
              <a:ext uri="{FF2B5EF4-FFF2-40B4-BE49-F238E27FC236}">
                <a16:creationId xmlns:a16="http://schemas.microsoft.com/office/drawing/2014/main" id="{512D8A49-9CC8-8544-9469-7D827EEFA589}"/>
              </a:ext>
            </a:extLst>
          </p:cNvPr>
          <p:cNvSpPr/>
          <p:nvPr/>
        </p:nvSpPr>
        <p:spPr>
          <a:xfrm>
            <a:off x="1513575" y="5817092"/>
            <a:ext cx="2663851" cy="923330"/>
          </a:xfrm>
          <a:prstGeom prst="rect">
            <a:avLst/>
          </a:prstGeom>
        </p:spPr>
        <p:txBody>
          <a:bodyPr wrap="square">
            <a:spAutoFit/>
          </a:bodyPr>
          <a:lstStyle/>
          <a:p>
            <a:pPr algn="ctr"/>
            <a:r>
              <a:rPr lang="en-CA" dirty="0">
                <a:latin typeface="Helvetica Neue" panose="02000503000000020004" pitchFamily="2" charset="0"/>
              </a:rPr>
              <a:t>Each peer registers to the group and locks some funds        </a:t>
            </a:r>
            <a:endParaRPr lang="en-CA" dirty="0">
              <a:effectLst/>
              <a:latin typeface="Helvetica Neue" panose="02000503000000020004" pitchFamily="2" charset="0"/>
            </a:endParaRPr>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sp>
        <p:nvSpPr>
          <p:cNvPr id="71" name="TextBox 70">
            <a:extLst>
              <a:ext uri="{FF2B5EF4-FFF2-40B4-BE49-F238E27FC236}">
                <a16:creationId xmlns:a16="http://schemas.microsoft.com/office/drawing/2014/main" id="{D74AF479-8D5A-5A43-BE1D-FD3D38B0AC90}"/>
              </a:ext>
            </a:extLst>
          </p:cNvPr>
          <p:cNvSpPr txBox="1"/>
          <p:nvPr/>
        </p:nvSpPr>
        <p:spPr>
          <a:xfrm>
            <a:off x="125843" y="4120605"/>
            <a:ext cx="2118584" cy="1200329"/>
          </a:xfrm>
          <a:prstGeom prst="rect">
            <a:avLst/>
          </a:prstGeom>
          <a:noFill/>
        </p:spPr>
        <p:txBody>
          <a:bodyPr wrap="square" rtlCol="0">
            <a:spAutoFit/>
          </a:bodyPr>
          <a:lstStyle/>
          <a:p>
            <a:pPr algn="ctr"/>
            <a:r>
              <a:rPr lang="en-US" dirty="0"/>
              <a:t>RLN group =  Peers subscribed to the same topic e.g., </a:t>
            </a:r>
            <a:r>
              <a:rPr lang="en-US" dirty="0" err="1"/>
              <a:t>waku</a:t>
            </a:r>
            <a:r>
              <a:rPr lang="en-US" dirty="0"/>
              <a:t>-</a:t>
            </a:r>
            <a:r>
              <a:rPr lang="en-US" dirty="0" err="1"/>
              <a:t>rln</a:t>
            </a:r>
            <a:r>
              <a:rPr lang="en-US" dirty="0"/>
              <a:t>-relay</a:t>
            </a:r>
          </a:p>
        </p:txBody>
      </p:sp>
      <p:sp>
        <p:nvSpPr>
          <p:cNvPr id="3" name="Slide Number Placeholder 2">
            <a:extLst>
              <a:ext uri="{FF2B5EF4-FFF2-40B4-BE49-F238E27FC236}">
                <a16:creationId xmlns:a16="http://schemas.microsoft.com/office/drawing/2014/main" id="{D11E4B7F-9BF7-5F42-9671-972B4A45E382}"/>
              </a:ext>
            </a:extLst>
          </p:cNvPr>
          <p:cNvSpPr>
            <a:spLocks noGrp="1"/>
          </p:cNvSpPr>
          <p:nvPr>
            <p:ph type="sldNum" sz="quarter" idx="12"/>
          </p:nvPr>
        </p:nvSpPr>
        <p:spPr/>
        <p:txBody>
          <a:bodyPr/>
          <a:lstStyle/>
          <a:p>
            <a:fld id="{EE1939C1-24D7-49E9-A58A-7960365209F5}" type="slidenum">
              <a:rPr lang="en-US" smtClean="0"/>
              <a:t>26</a:t>
            </a:fld>
            <a:endParaRPr lang="en-US"/>
          </a:p>
        </p:txBody>
      </p:sp>
    </p:spTree>
    <p:extLst>
      <p:ext uri="{BB962C8B-B14F-4D97-AF65-F5344CB8AC3E}">
        <p14:creationId xmlns:p14="http://schemas.microsoft.com/office/powerpoint/2010/main" val="288493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a:extLst>
              <a:ext uri="{FF2B5EF4-FFF2-40B4-BE49-F238E27FC236}">
                <a16:creationId xmlns:a16="http://schemas.microsoft.com/office/drawing/2014/main" id="{54FC6047-58AE-B74B-B73D-28CBA2BC832F}"/>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74CBF1-4777-F344-BA82-7D2C840B73BA}"/>
              </a:ext>
            </a:extLst>
          </p:cNvPr>
          <p:cNvSpPr/>
          <p:nvPr/>
        </p:nvSpPr>
        <p:spPr>
          <a:xfrm>
            <a:off x="1224945" y="5682138"/>
            <a:ext cx="1687947" cy="646331"/>
          </a:xfrm>
          <a:prstGeom prst="rect">
            <a:avLst/>
          </a:prstGeom>
        </p:spPr>
        <p:txBody>
          <a:bodyPr wrap="square">
            <a:spAutoFit/>
          </a:bodyPr>
          <a:lstStyle/>
          <a:p>
            <a:r>
              <a:rPr lang="en-US" dirty="0"/>
              <a:t>Membership Merkle tree </a:t>
            </a:r>
          </a:p>
        </p:txBody>
      </p:sp>
      <p:sp>
        <p:nvSpPr>
          <p:cNvPr id="3" name="Slide Number Placeholder 2">
            <a:extLst>
              <a:ext uri="{FF2B5EF4-FFF2-40B4-BE49-F238E27FC236}">
                <a16:creationId xmlns:a16="http://schemas.microsoft.com/office/drawing/2014/main" id="{488FFF0D-E53B-C741-83CC-4A24C97EA426}"/>
              </a:ext>
            </a:extLst>
          </p:cNvPr>
          <p:cNvSpPr>
            <a:spLocks noGrp="1"/>
          </p:cNvSpPr>
          <p:nvPr>
            <p:ph type="sldNum" sz="quarter" idx="12"/>
          </p:nvPr>
        </p:nvSpPr>
        <p:spPr/>
        <p:txBody>
          <a:bodyPr/>
          <a:lstStyle/>
          <a:p>
            <a:fld id="{EE1939C1-24D7-49E9-A58A-7960365209F5}" type="slidenum">
              <a:rPr lang="en-US" smtClean="0"/>
              <a:t>27</a:t>
            </a:fld>
            <a:endParaRPr lang="en-US"/>
          </a:p>
        </p:txBody>
      </p:sp>
    </p:spTree>
    <p:extLst>
      <p:ext uri="{BB962C8B-B14F-4D97-AF65-F5344CB8AC3E}">
        <p14:creationId xmlns:p14="http://schemas.microsoft.com/office/powerpoint/2010/main" val="2427658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Registration</a:t>
            </a:r>
          </a:p>
        </p:txBody>
      </p:sp>
      <p:grpSp>
        <p:nvGrpSpPr>
          <p:cNvPr id="12" name="Group 11">
            <a:extLst>
              <a:ext uri="{FF2B5EF4-FFF2-40B4-BE49-F238E27FC236}">
                <a16:creationId xmlns:a16="http://schemas.microsoft.com/office/drawing/2014/main" id="{8C95D360-60BD-FD4C-B260-AD9A2160E9E0}"/>
              </a:ext>
            </a:extLst>
          </p:cNvPr>
          <p:cNvGrpSpPr/>
          <p:nvPr/>
        </p:nvGrpSpPr>
        <p:grpSpPr>
          <a:xfrm>
            <a:off x="2330305" y="4013767"/>
            <a:ext cx="7079614" cy="2231204"/>
            <a:chOff x="2330305" y="4013767"/>
            <a:chExt cx="7079614" cy="2231204"/>
          </a:xfrm>
        </p:grpSpPr>
        <p:pic>
          <p:nvPicPr>
            <p:cNvPr id="13" name="Picture 12">
              <a:extLst>
                <a:ext uri="{FF2B5EF4-FFF2-40B4-BE49-F238E27FC236}">
                  <a16:creationId xmlns:a16="http://schemas.microsoft.com/office/drawing/2014/main" id="{CD4CB14E-F76C-E449-8326-8C3ECC7DD839}"/>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4" name="Picture 13">
              <a:extLst>
                <a:ext uri="{FF2B5EF4-FFF2-40B4-BE49-F238E27FC236}">
                  <a16:creationId xmlns:a16="http://schemas.microsoft.com/office/drawing/2014/main" id="{4F90335A-F742-1748-BF09-54935E6C2106}"/>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5" name="Picture 14">
              <a:extLst>
                <a:ext uri="{FF2B5EF4-FFF2-40B4-BE49-F238E27FC236}">
                  <a16:creationId xmlns:a16="http://schemas.microsoft.com/office/drawing/2014/main" id="{E4E2E731-2A3D-844C-8579-A7FB449A7929}"/>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6" name="Picture 15">
              <a:extLst>
                <a:ext uri="{FF2B5EF4-FFF2-40B4-BE49-F238E27FC236}">
                  <a16:creationId xmlns:a16="http://schemas.microsoft.com/office/drawing/2014/main" id="{A8D0FE3D-F8CD-9F49-8466-6BC74B5FBDF7}"/>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7" name="Picture 16">
              <a:extLst>
                <a:ext uri="{FF2B5EF4-FFF2-40B4-BE49-F238E27FC236}">
                  <a16:creationId xmlns:a16="http://schemas.microsoft.com/office/drawing/2014/main" id="{82961A87-4C9D-0D44-9599-3A4C6ADF694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 name="Picture 17">
              <a:extLst>
                <a:ext uri="{FF2B5EF4-FFF2-40B4-BE49-F238E27FC236}">
                  <a16:creationId xmlns:a16="http://schemas.microsoft.com/office/drawing/2014/main" id="{957B68E4-5E66-0748-BC0D-23C704E4F036}"/>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9" name="Picture 18">
              <a:extLst>
                <a:ext uri="{FF2B5EF4-FFF2-40B4-BE49-F238E27FC236}">
                  <a16:creationId xmlns:a16="http://schemas.microsoft.com/office/drawing/2014/main" id="{40ACA2B0-1938-4042-BDEB-66B8EDFD688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0" name="Picture 19">
              <a:extLst>
                <a:ext uri="{FF2B5EF4-FFF2-40B4-BE49-F238E27FC236}">
                  <a16:creationId xmlns:a16="http://schemas.microsoft.com/office/drawing/2014/main" id="{FF4BFB1F-D4C0-404B-91E4-9559EB911568}"/>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1" name="Picture 20">
              <a:extLst>
                <a:ext uri="{FF2B5EF4-FFF2-40B4-BE49-F238E27FC236}">
                  <a16:creationId xmlns:a16="http://schemas.microsoft.com/office/drawing/2014/main" id="{DF0C0C30-284E-6B42-A332-6EDE67BCAD72}"/>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2" name="Picture 21">
              <a:extLst>
                <a:ext uri="{FF2B5EF4-FFF2-40B4-BE49-F238E27FC236}">
                  <a16:creationId xmlns:a16="http://schemas.microsoft.com/office/drawing/2014/main" id="{89B6B496-08B9-3548-9D0A-8A439CD45900}"/>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3" name="Picture 22">
              <a:extLst>
                <a:ext uri="{FF2B5EF4-FFF2-40B4-BE49-F238E27FC236}">
                  <a16:creationId xmlns:a16="http://schemas.microsoft.com/office/drawing/2014/main" id="{099D4BD0-FBC8-D943-888C-8A9A301933D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4" name="Picture 23">
              <a:extLst>
                <a:ext uri="{FF2B5EF4-FFF2-40B4-BE49-F238E27FC236}">
                  <a16:creationId xmlns:a16="http://schemas.microsoft.com/office/drawing/2014/main" id="{844B9ACB-7C29-8E40-87BE-885DC5AC59F0}"/>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5" name="Picture 24">
              <a:extLst>
                <a:ext uri="{FF2B5EF4-FFF2-40B4-BE49-F238E27FC236}">
                  <a16:creationId xmlns:a16="http://schemas.microsoft.com/office/drawing/2014/main" id="{AB10849D-B987-6E4F-B4CF-3971D2DD98E0}"/>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 name="Picture 25">
              <a:extLst>
                <a:ext uri="{FF2B5EF4-FFF2-40B4-BE49-F238E27FC236}">
                  <a16:creationId xmlns:a16="http://schemas.microsoft.com/office/drawing/2014/main" id="{7F78E84B-BE80-8F40-A545-8711DDE94FE2}"/>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7" name="Straight Connector 26">
              <a:extLst>
                <a:ext uri="{FF2B5EF4-FFF2-40B4-BE49-F238E27FC236}">
                  <a16:creationId xmlns:a16="http://schemas.microsoft.com/office/drawing/2014/main" id="{3903A1D7-5014-D949-BB06-33CEB338D2E9}"/>
                </a:ext>
              </a:extLst>
            </p:cNvPr>
            <p:cNvCxnSpPr>
              <a:cxnSpLocks/>
              <a:stCxn id="13" idx="2"/>
              <a:endCxn id="14"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2D49C9-F298-EF4B-8B85-D066176343ED}"/>
                </a:ext>
              </a:extLst>
            </p:cNvPr>
            <p:cNvCxnSpPr>
              <a:cxnSpLocks/>
              <a:stCxn id="15" idx="1"/>
              <a:endCxn id="14"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4004FDD-A7E7-B94F-A259-165553E82B9A}"/>
                </a:ext>
              </a:extLst>
            </p:cNvPr>
            <p:cNvCxnSpPr>
              <a:cxnSpLocks/>
              <a:stCxn id="15" idx="0"/>
              <a:endCxn id="17"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1A1D706-4870-E242-85FC-B868E6C88F2E}"/>
                </a:ext>
              </a:extLst>
            </p:cNvPr>
            <p:cNvCxnSpPr>
              <a:cxnSpLocks/>
              <a:stCxn id="18" idx="1"/>
              <a:endCxn id="15"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5EF5E6A-31FC-3548-8239-DA832471238B}"/>
                </a:ext>
              </a:extLst>
            </p:cNvPr>
            <p:cNvCxnSpPr>
              <a:cxnSpLocks/>
              <a:stCxn id="16" idx="0"/>
              <a:endCxn id="15"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83124495-0D81-454D-A9AA-DE7DE8BD5B17}"/>
                </a:ext>
              </a:extLst>
            </p:cNvPr>
            <p:cNvCxnSpPr>
              <a:cxnSpLocks/>
              <a:stCxn id="21" idx="1"/>
              <a:endCxn id="18"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C6B6518-1FC1-824F-BE6B-B4C52C43E7B9}"/>
                </a:ext>
              </a:extLst>
            </p:cNvPr>
            <p:cNvCxnSpPr>
              <a:cxnSpLocks/>
              <a:stCxn id="34" idx="1"/>
              <a:endCxn id="24"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34" name="Picture 33">
              <a:extLst>
                <a:ext uri="{FF2B5EF4-FFF2-40B4-BE49-F238E27FC236}">
                  <a16:creationId xmlns:a16="http://schemas.microsoft.com/office/drawing/2014/main" id="{AB665E8C-CBB0-644E-9C3E-9FCBD4B57D7B}"/>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35" name="Straight Connector 34">
              <a:extLst>
                <a:ext uri="{FF2B5EF4-FFF2-40B4-BE49-F238E27FC236}">
                  <a16:creationId xmlns:a16="http://schemas.microsoft.com/office/drawing/2014/main" id="{27E49463-1B41-AC43-BF19-87E0CA8B401B}"/>
                </a:ext>
              </a:extLst>
            </p:cNvPr>
            <p:cNvCxnSpPr>
              <a:cxnSpLocks/>
              <a:stCxn id="21" idx="3"/>
              <a:endCxn id="24"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08F20B-860A-0346-8D00-A0DF8F914CAB}"/>
                </a:ext>
              </a:extLst>
            </p:cNvPr>
            <p:cNvCxnSpPr>
              <a:cxnSpLocks/>
              <a:stCxn id="21" idx="2"/>
              <a:endCxn id="22"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2FC2FA-B5C1-7A41-97D3-CFBF52AD76AF}"/>
                </a:ext>
              </a:extLst>
            </p:cNvPr>
            <p:cNvCxnSpPr>
              <a:cxnSpLocks/>
              <a:stCxn id="23" idx="2"/>
              <a:endCxn id="22"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6C798BE4-70FB-8440-8784-8CD003889246}"/>
                </a:ext>
              </a:extLst>
            </p:cNvPr>
            <p:cNvCxnSpPr>
              <a:cxnSpLocks/>
              <a:stCxn id="19" idx="0"/>
              <a:endCxn id="20"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961929D-2668-8144-83A7-72851D83667E}"/>
                </a:ext>
              </a:extLst>
            </p:cNvPr>
            <p:cNvCxnSpPr>
              <a:cxnSpLocks/>
              <a:stCxn id="21" idx="0"/>
              <a:endCxn id="20"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E1AF0EF-0CE6-DE42-8325-6DA0E163FC26}"/>
                </a:ext>
              </a:extLst>
            </p:cNvPr>
            <p:cNvCxnSpPr>
              <a:cxnSpLocks/>
              <a:stCxn id="24" idx="0"/>
              <a:endCxn id="25"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BA31A2C-10F2-CB42-A155-0372C3B4D799}"/>
                </a:ext>
              </a:extLst>
            </p:cNvPr>
            <p:cNvCxnSpPr>
              <a:cxnSpLocks/>
              <a:stCxn id="26" idx="1"/>
              <a:endCxn id="25"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174E3472-9B4B-0C4B-AFC5-052E280DD5ED}"/>
                </a:ext>
              </a:extLst>
            </p:cNvPr>
            <p:cNvCxnSpPr>
              <a:cxnSpLocks/>
              <a:stCxn id="34" idx="2"/>
              <a:endCxn id="22"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B8C06BB-6925-DB49-A3B5-78968874AC25}"/>
                </a:ext>
              </a:extLst>
            </p:cNvPr>
            <p:cNvCxnSpPr>
              <a:cxnSpLocks/>
              <a:stCxn id="13" idx="3"/>
              <a:endCxn id="15"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BF77197-213E-DA4A-A8AF-5DFDC2CC96FC}"/>
                </a:ext>
              </a:extLst>
            </p:cNvPr>
            <p:cNvCxnSpPr>
              <a:cxnSpLocks/>
              <a:stCxn id="18" idx="0"/>
              <a:endCxn id="19"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E2A8A5F-9DAE-454A-84DD-40FC7F018FEC}"/>
                </a:ext>
              </a:extLst>
            </p:cNvPr>
            <p:cNvCxnSpPr>
              <a:cxnSpLocks/>
              <a:stCxn id="18" idx="3"/>
              <a:endCxn id="20"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6BE5CA4F-7940-CA4E-86F0-777DEA97ADF2}"/>
                </a:ext>
              </a:extLst>
            </p:cNvPr>
            <p:cNvCxnSpPr>
              <a:cxnSpLocks/>
              <a:stCxn id="13" idx="0"/>
              <a:endCxn id="17"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16CCD43C-AE43-524E-970F-286A7EE23A95}"/>
                </a:ext>
              </a:extLst>
            </p:cNvPr>
            <p:cNvCxnSpPr>
              <a:cxnSpLocks/>
              <a:stCxn id="19" idx="1"/>
              <a:endCxn id="17"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24C9E501-A6B7-5F4F-A3CD-41827F55CEA4}"/>
                </a:ext>
              </a:extLst>
            </p:cNvPr>
            <p:cNvCxnSpPr>
              <a:cxnSpLocks/>
              <a:stCxn id="23" idx="0"/>
              <a:endCxn id="19"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1FF578E-0E24-B24C-AF17-F2FE2110045D}"/>
                </a:ext>
              </a:extLst>
            </p:cNvPr>
            <p:cNvCxnSpPr>
              <a:cxnSpLocks/>
              <a:stCxn id="23" idx="1"/>
              <a:endCxn id="16"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8912674E-EE02-AA42-9E43-CB3A901AF9C0}"/>
                </a:ext>
              </a:extLst>
            </p:cNvPr>
            <p:cNvCxnSpPr>
              <a:cxnSpLocks/>
              <a:stCxn id="25" idx="2"/>
              <a:endCxn id="22"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FF13084F-5161-ED40-ACB0-8937BE8B8501}"/>
                </a:ext>
              </a:extLst>
            </p:cNvPr>
            <p:cNvCxnSpPr>
              <a:cxnSpLocks/>
              <a:stCxn id="26" idx="2"/>
              <a:endCxn id="24"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84CE5318-5B0F-E445-94A7-57A3FA6EF2E6}"/>
                </a:ext>
              </a:extLst>
            </p:cNvPr>
            <p:cNvCxnSpPr>
              <a:cxnSpLocks/>
              <a:stCxn id="19"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E198C9E-41D4-AA4D-8D1E-9788E06E6DDB}"/>
                </a:ext>
              </a:extLst>
            </p:cNvPr>
            <p:cNvCxnSpPr>
              <a:cxnSpLocks/>
              <a:stCxn id="21" idx="3"/>
              <a:endCxn id="25"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7" name="Picture 56">
            <a:extLst>
              <a:ext uri="{FF2B5EF4-FFF2-40B4-BE49-F238E27FC236}">
                <a16:creationId xmlns:a16="http://schemas.microsoft.com/office/drawing/2014/main" id="{D3A42893-C6C9-8E4F-A30D-0DC90345C7C8}"/>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8" name="Picture 57">
            <a:extLst>
              <a:ext uri="{FF2B5EF4-FFF2-40B4-BE49-F238E27FC236}">
                <a16:creationId xmlns:a16="http://schemas.microsoft.com/office/drawing/2014/main" id="{3A8694DD-0227-9A44-87AF-B4C14ED2BB26}"/>
              </a:ext>
            </a:extLst>
          </p:cNvPr>
          <p:cNvPicPr>
            <a:picLocks noChangeAspect="1"/>
          </p:cNvPicPr>
          <p:nvPr/>
        </p:nvPicPr>
        <p:blipFill>
          <a:blip r:embed="rId5"/>
          <a:stretch>
            <a:fillRect/>
          </a:stretch>
        </p:blipFill>
        <p:spPr>
          <a:xfrm>
            <a:off x="4548097" y="2586153"/>
            <a:ext cx="478761" cy="654163"/>
          </a:xfrm>
          <a:prstGeom prst="rect">
            <a:avLst/>
          </a:prstGeom>
        </p:spPr>
      </p:pic>
      <p:sp>
        <p:nvSpPr>
          <p:cNvPr id="59" name="TextBox 58">
            <a:extLst>
              <a:ext uri="{FF2B5EF4-FFF2-40B4-BE49-F238E27FC236}">
                <a16:creationId xmlns:a16="http://schemas.microsoft.com/office/drawing/2014/main" id="{6483274B-0989-0C49-B603-AE4158559417}"/>
              </a:ext>
            </a:extLst>
          </p:cNvPr>
          <p:cNvSpPr txBox="1"/>
          <p:nvPr/>
        </p:nvSpPr>
        <p:spPr>
          <a:xfrm>
            <a:off x="4985797" y="2688101"/>
            <a:ext cx="3187539"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6" name="Picture 65">
            <a:extLst>
              <a:ext uri="{FF2B5EF4-FFF2-40B4-BE49-F238E27FC236}">
                <a16:creationId xmlns:a16="http://schemas.microsoft.com/office/drawing/2014/main" id="{90ADB2AC-9BA4-3A40-8B0A-62063FF982BD}"/>
              </a:ext>
            </a:extLst>
          </p:cNvPr>
          <p:cNvPicPr>
            <a:picLocks noChangeAspect="1"/>
          </p:cNvPicPr>
          <p:nvPr/>
        </p:nvPicPr>
        <p:blipFill>
          <a:blip r:embed="rId6"/>
          <a:stretch>
            <a:fillRect/>
          </a:stretch>
        </p:blipFill>
        <p:spPr>
          <a:xfrm>
            <a:off x="6210399" y="3004339"/>
            <a:ext cx="317078" cy="317078"/>
          </a:xfrm>
          <a:prstGeom prst="rect">
            <a:avLst/>
          </a:prstGeom>
        </p:spPr>
      </p:pic>
      <p:pic>
        <p:nvPicPr>
          <p:cNvPr id="67" name="Picture 66">
            <a:extLst>
              <a:ext uri="{FF2B5EF4-FFF2-40B4-BE49-F238E27FC236}">
                <a16:creationId xmlns:a16="http://schemas.microsoft.com/office/drawing/2014/main" id="{72D1DF24-D176-5546-B044-D1FE61A8E211}"/>
              </a:ext>
            </a:extLst>
          </p:cNvPr>
          <p:cNvPicPr>
            <a:picLocks noChangeAspect="1"/>
          </p:cNvPicPr>
          <p:nvPr/>
        </p:nvPicPr>
        <p:blipFill>
          <a:blip r:embed="rId6"/>
          <a:stretch>
            <a:fillRect/>
          </a:stretch>
        </p:blipFill>
        <p:spPr>
          <a:xfrm>
            <a:off x="6359792" y="3001456"/>
            <a:ext cx="317078" cy="317078"/>
          </a:xfrm>
          <a:prstGeom prst="rect">
            <a:avLst/>
          </a:prstGeom>
        </p:spPr>
      </p:pic>
      <p:pic>
        <p:nvPicPr>
          <p:cNvPr id="68" name="Picture 67">
            <a:extLst>
              <a:ext uri="{FF2B5EF4-FFF2-40B4-BE49-F238E27FC236}">
                <a16:creationId xmlns:a16="http://schemas.microsoft.com/office/drawing/2014/main" id="{9AE71D2B-0A86-DF42-A40A-4EF32D906ADC}"/>
              </a:ext>
            </a:extLst>
          </p:cNvPr>
          <p:cNvPicPr>
            <a:picLocks noChangeAspect="1"/>
          </p:cNvPicPr>
          <p:nvPr/>
        </p:nvPicPr>
        <p:blipFill>
          <a:blip r:embed="rId6"/>
          <a:stretch>
            <a:fillRect/>
          </a:stretch>
        </p:blipFill>
        <p:spPr>
          <a:xfrm>
            <a:off x="6818428" y="3001456"/>
            <a:ext cx="317078" cy="317078"/>
          </a:xfrm>
          <a:prstGeom prst="rect">
            <a:avLst/>
          </a:prstGeom>
        </p:spPr>
      </p:pic>
      <p:sp>
        <p:nvSpPr>
          <p:cNvPr id="69" name="Rectangle 68">
            <a:extLst>
              <a:ext uri="{FF2B5EF4-FFF2-40B4-BE49-F238E27FC236}">
                <a16:creationId xmlns:a16="http://schemas.microsoft.com/office/drawing/2014/main" id="{D2EFCF5C-B3DE-F644-AB65-AA86CBE2952B}"/>
              </a:ext>
            </a:extLst>
          </p:cNvPr>
          <p:cNvSpPr/>
          <p:nvPr/>
        </p:nvSpPr>
        <p:spPr>
          <a:xfrm>
            <a:off x="6527848" y="2928351"/>
            <a:ext cx="396262" cy="369332"/>
          </a:xfrm>
          <a:prstGeom prst="rect">
            <a:avLst/>
          </a:prstGeom>
        </p:spPr>
        <p:txBody>
          <a:bodyPr wrap="none">
            <a:spAutoFit/>
          </a:bodyPr>
          <a:lstStyle/>
          <a:p>
            <a:r>
              <a:rPr lang="en-US" dirty="0"/>
              <a:t> …</a:t>
            </a:r>
          </a:p>
        </p:txBody>
      </p:sp>
      <p:pic>
        <p:nvPicPr>
          <p:cNvPr id="16388" name="Picture 4" descr="Binary Tree Icons - Download Free Vector Icons | Noun Project">
            <a:extLst>
              <a:ext uri="{FF2B5EF4-FFF2-40B4-BE49-F238E27FC236}">
                <a16:creationId xmlns:a16="http://schemas.microsoft.com/office/drawing/2014/main" id="{C974105D-BA25-4F4F-967B-0DBEDF87FF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6385" y="512433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Binary Tree Icons - Download Free Vector Icons | Noun Project">
            <a:extLst>
              <a:ext uri="{FF2B5EF4-FFF2-40B4-BE49-F238E27FC236}">
                <a16:creationId xmlns:a16="http://schemas.microsoft.com/office/drawing/2014/main" id="{57C9049F-8A1B-FE48-B0DC-CD481BDC62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3853" y="577613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Binary Tree Icons - Download Free Vector Icons | Noun Project">
            <a:extLst>
              <a:ext uri="{FF2B5EF4-FFF2-40B4-BE49-F238E27FC236}">
                <a16:creationId xmlns:a16="http://schemas.microsoft.com/office/drawing/2014/main" id="{433132B3-BA6F-9843-95B3-9D342BB4FF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9135" y="417043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Binary Tree Icons - Download Free Vector Icons | Noun Project">
            <a:extLst>
              <a:ext uri="{FF2B5EF4-FFF2-40B4-BE49-F238E27FC236}">
                <a16:creationId xmlns:a16="http://schemas.microsoft.com/office/drawing/2014/main" id="{9ECD823B-9699-1B4C-A724-BC63B53E96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0532" y="5814743"/>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4" descr="Binary Tree Icons - Download Free Vector Icons | Noun Project">
            <a:extLst>
              <a:ext uri="{FF2B5EF4-FFF2-40B4-BE49-F238E27FC236}">
                <a16:creationId xmlns:a16="http://schemas.microsoft.com/office/drawing/2014/main" id="{457006AD-A209-F849-96A2-6DF873A68D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8616" y="516706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4" descr="Binary Tree Icons - Download Free Vector Icons | Noun Project">
            <a:extLst>
              <a:ext uri="{FF2B5EF4-FFF2-40B4-BE49-F238E27FC236}">
                <a16:creationId xmlns:a16="http://schemas.microsoft.com/office/drawing/2014/main" id="{8900B65B-98EC-CD4B-83E8-79BA7AF88E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1230" y="4679050"/>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4" descr="Binary Tree Icons - Download Free Vector Icons | Noun Project">
            <a:extLst>
              <a:ext uri="{FF2B5EF4-FFF2-40B4-BE49-F238E27FC236}">
                <a16:creationId xmlns:a16="http://schemas.microsoft.com/office/drawing/2014/main" id="{20FC858D-7E61-044F-BB94-8AC4B8E910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75113" y="4363591"/>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4" descr="Binary Tree Icons - Download Free Vector Icons | Noun Project">
            <a:extLst>
              <a:ext uri="{FF2B5EF4-FFF2-40B4-BE49-F238E27FC236}">
                <a16:creationId xmlns:a16="http://schemas.microsoft.com/office/drawing/2014/main" id="{73714BFB-3173-D143-AC9B-2BBD0DB43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8759" y="553684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4" descr="Binary Tree Icons - Download Free Vector Icons | Noun Project">
            <a:extLst>
              <a:ext uri="{FF2B5EF4-FFF2-40B4-BE49-F238E27FC236}">
                <a16:creationId xmlns:a16="http://schemas.microsoft.com/office/drawing/2014/main" id="{A0EE1AB7-37B6-3342-A3B9-4ADC9D9DDD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4928" y="5624865"/>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4" descr="Binary Tree Icons - Download Free Vector Icons | Noun Project">
            <a:extLst>
              <a:ext uri="{FF2B5EF4-FFF2-40B4-BE49-F238E27FC236}">
                <a16:creationId xmlns:a16="http://schemas.microsoft.com/office/drawing/2014/main" id="{4F1C64FB-2076-3D40-9343-6E3876D15F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9317" y="6095254"/>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4" descr="Binary Tree Icons - Download Free Vector Icons | Noun Project">
            <a:extLst>
              <a:ext uri="{FF2B5EF4-FFF2-40B4-BE49-F238E27FC236}">
                <a16:creationId xmlns:a16="http://schemas.microsoft.com/office/drawing/2014/main" id="{294B7174-082E-A244-B46B-1952EE1F4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4535" y="4998798"/>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4" descr="Binary Tree Icons - Download Free Vector Icons | Noun Project">
            <a:extLst>
              <a:ext uri="{FF2B5EF4-FFF2-40B4-BE49-F238E27FC236}">
                <a16:creationId xmlns:a16="http://schemas.microsoft.com/office/drawing/2014/main" id="{A894E6D0-F0BF-E143-AE96-68805B955C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2598" y="53076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4" descr="Binary Tree Icons - Download Free Vector Icons | Noun Project">
            <a:extLst>
              <a:ext uri="{FF2B5EF4-FFF2-40B4-BE49-F238E27FC236}">
                <a16:creationId xmlns:a16="http://schemas.microsoft.com/office/drawing/2014/main" id="{32C7A9A0-448B-C743-970F-5447270102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47960" y="5026796"/>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4" descr="Binary Tree Icons - Download Free Vector Icons | Noun Project">
            <a:extLst>
              <a:ext uri="{FF2B5EF4-FFF2-40B4-BE49-F238E27FC236}">
                <a16:creationId xmlns:a16="http://schemas.microsoft.com/office/drawing/2014/main" id="{93847BD1-42EF-A742-A4BD-DCFDCF752D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33691" y="4457817"/>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Binary Tree Icons - Download Free Vector Icons | Noun Project">
            <a:extLst>
              <a:ext uri="{FF2B5EF4-FFF2-40B4-BE49-F238E27FC236}">
                <a16:creationId xmlns:a16="http://schemas.microsoft.com/office/drawing/2014/main" id="{BCDF52E1-9DDA-A948-BF13-886765CF8C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5487" y="4162829"/>
            <a:ext cx="354535" cy="354535"/>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Broadcast Icons - Download Free Vector Icons | Noun Project">
            <a:extLst>
              <a:ext uri="{FF2B5EF4-FFF2-40B4-BE49-F238E27FC236}">
                <a16:creationId xmlns:a16="http://schemas.microsoft.com/office/drawing/2014/main" id="{7939259F-0D2F-754D-A14B-E797DA4B5C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1098" y="2778985"/>
            <a:ext cx="777301" cy="77730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A1825118-DAD6-1541-A7A2-0C181F3860EC}"/>
              </a:ext>
            </a:extLst>
          </p:cNvPr>
          <p:cNvCxnSpPr>
            <a:stCxn id="58" idx="2"/>
            <a:endCxn id="13" idx="3"/>
          </p:cNvCxnSpPr>
          <p:nvPr/>
        </p:nvCxnSpPr>
        <p:spPr>
          <a:xfrm flipH="1">
            <a:off x="2558905" y="3240316"/>
            <a:ext cx="2228573" cy="1889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E964D05-EACA-1048-B2A9-1B64F8DDC2A4}"/>
              </a:ext>
            </a:extLst>
          </p:cNvPr>
          <p:cNvCxnSpPr>
            <a:cxnSpLocks/>
            <a:stCxn id="58" idx="2"/>
            <a:endCxn id="14" idx="0"/>
          </p:cNvCxnSpPr>
          <p:nvPr/>
        </p:nvCxnSpPr>
        <p:spPr>
          <a:xfrm flipH="1">
            <a:off x="3440522" y="3240316"/>
            <a:ext cx="1346956" cy="2359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C23D31ED-8CE2-3C4C-AC03-F2386FA9C7C6}"/>
              </a:ext>
            </a:extLst>
          </p:cNvPr>
          <p:cNvCxnSpPr>
            <a:cxnSpLocks/>
            <a:stCxn id="58" idx="2"/>
            <a:endCxn id="16" idx="0"/>
          </p:cNvCxnSpPr>
          <p:nvPr/>
        </p:nvCxnSpPr>
        <p:spPr>
          <a:xfrm>
            <a:off x="4787478" y="3240316"/>
            <a:ext cx="126853" cy="2501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5CA18AA1-679A-354C-BAB3-56D10471B203}"/>
              </a:ext>
            </a:extLst>
          </p:cNvPr>
          <p:cNvCxnSpPr>
            <a:cxnSpLocks/>
            <a:stCxn id="58" idx="2"/>
            <a:endCxn id="17" idx="0"/>
          </p:cNvCxnSpPr>
          <p:nvPr/>
        </p:nvCxnSpPr>
        <p:spPr>
          <a:xfrm flipH="1">
            <a:off x="3631202" y="3240316"/>
            <a:ext cx="1156276" cy="105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64853202-1D37-A04E-9F50-5C58B01A589F}"/>
              </a:ext>
            </a:extLst>
          </p:cNvPr>
          <p:cNvCxnSpPr>
            <a:cxnSpLocks/>
            <a:stCxn id="58" idx="2"/>
            <a:endCxn id="19" idx="1"/>
          </p:cNvCxnSpPr>
          <p:nvPr/>
        </p:nvCxnSpPr>
        <p:spPr>
          <a:xfrm>
            <a:off x="4787478" y="3240316"/>
            <a:ext cx="625752" cy="1533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C6B3720-C2B7-C945-BD8E-3F96E609D929}"/>
              </a:ext>
            </a:extLst>
          </p:cNvPr>
          <p:cNvCxnSpPr>
            <a:cxnSpLocks/>
            <a:stCxn id="58" idx="2"/>
            <a:endCxn id="20" idx="1"/>
          </p:cNvCxnSpPr>
          <p:nvPr/>
        </p:nvCxnSpPr>
        <p:spPr>
          <a:xfrm>
            <a:off x="4787478" y="3240316"/>
            <a:ext cx="1191883" cy="1094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0101011-DE76-AE44-9D08-5289C6CBB1D1}"/>
              </a:ext>
            </a:extLst>
          </p:cNvPr>
          <p:cNvCxnSpPr>
            <a:cxnSpLocks/>
            <a:stCxn id="58" idx="2"/>
            <a:endCxn id="25" idx="0"/>
          </p:cNvCxnSpPr>
          <p:nvPr/>
        </p:nvCxnSpPr>
        <p:spPr>
          <a:xfrm>
            <a:off x="4787478" y="3240316"/>
            <a:ext cx="2830631" cy="773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444FC0AB-94C8-4441-8294-DAA80A3302D3}"/>
              </a:ext>
            </a:extLst>
          </p:cNvPr>
          <p:cNvCxnSpPr>
            <a:cxnSpLocks/>
            <a:stCxn id="58" idx="2"/>
            <a:endCxn id="26" idx="0"/>
          </p:cNvCxnSpPr>
          <p:nvPr/>
        </p:nvCxnSpPr>
        <p:spPr>
          <a:xfrm>
            <a:off x="4787478" y="3240316"/>
            <a:ext cx="3986965" cy="1147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1E7FF1C-F6E7-6243-A290-EE1B764D9C28}"/>
              </a:ext>
            </a:extLst>
          </p:cNvPr>
          <p:cNvCxnSpPr>
            <a:cxnSpLocks/>
            <a:stCxn id="58" idx="2"/>
            <a:endCxn id="34" idx="0"/>
          </p:cNvCxnSpPr>
          <p:nvPr/>
        </p:nvCxnSpPr>
        <p:spPr>
          <a:xfrm>
            <a:off x="4787478" y="3240316"/>
            <a:ext cx="4508141" cy="1698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2E9B5C1-3C59-6546-A217-89881CC889B1}"/>
              </a:ext>
            </a:extLst>
          </p:cNvPr>
          <p:cNvCxnSpPr>
            <a:cxnSpLocks/>
            <a:stCxn id="58" idx="2"/>
            <a:endCxn id="24" idx="1"/>
          </p:cNvCxnSpPr>
          <p:nvPr/>
        </p:nvCxnSpPr>
        <p:spPr>
          <a:xfrm>
            <a:off x="4787478" y="3240316"/>
            <a:ext cx="2998726" cy="2197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6F6C6CF5-0414-DE4C-8806-C77C354C44F4}"/>
              </a:ext>
            </a:extLst>
          </p:cNvPr>
          <p:cNvCxnSpPr>
            <a:cxnSpLocks/>
            <a:stCxn id="58" idx="2"/>
            <a:endCxn id="22" idx="0"/>
          </p:cNvCxnSpPr>
          <p:nvPr/>
        </p:nvCxnSpPr>
        <p:spPr>
          <a:xfrm>
            <a:off x="4787478" y="3240316"/>
            <a:ext cx="2183657" cy="27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480AB01-C392-9D49-A1FA-10BBD13E39D0}"/>
              </a:ext>
            </a:extLst>
          </p:cNvPr>
          <p:cNvCxnSpPr>
            <a:cxnSpLocks/>
            <a:stCxn id="58" idx="2"/>
            <a:endCxn id="18" idx="0"/>
          </p:cNvCxnSpPr>
          <p:nvPr/>
        </p:nvCxnSpPr>
        <p:spPr>
          <a:xfrm>
            <a:off x="4787478" y="3240316"/>
            <a:ext cx="728367" cy="223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1B5171F-680D-164B-9AF2-67B91DF90EAA}"/>
              </a:ext>
            </a:extLst>
          </p:cNvPr>
          <p:cNvCxnSpPr>
            <a:cxnSpLocks/>
            <a:stCxn id="58" idx="2"/>
            <a:endCxn id="15" idx="0"/>
          </p:cNvCxnSpPr>
          <p:nvPr/>
        </p:nvCxnSpPr>
        <p:spPr>
          <a:xfrm flipH="1">
            <a:off x="4405414" y="3240316"/>
            <a:ext cx="382064" cy="1761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A06F968-1AF9-954A-8C49-F67BDFB0C5D4}"/>
              </a:ext>
            </a:extLst>
          </p:cNvPr>
          <p:cNvCxnSpPr>
            <a:cxnSpLocks/>
            <a:stCxn id="58" idx="2"/>
            <a:endCxn id="23" idx="0"/>
          </p:cNvCxnSpPr>
          <p:nvPr/>
        </p:nvCxnSpPr>
        <p:spPr>
          <a:xfrm>
            <a:off x="4787478" y="3240316"/>
            <a:ext cx="1605787" cy="2241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A80F33A1-466D-E446-BBB9-601184B3DE61}"/>
              </a:ext>
            </a:extLst>
          </p:cNvPr>
          <p:cNvSpPr/>
          <p:nvPr/>
        </p:nvSpPr>
        <p:spPr>
          <a:xfrm>
            <a:off x="3528388" y="3422679"/>
            <a:ext cx="3442747" cy="3616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Registration and Deletion Events</a:t>
            </a:r>
          </a:p>
        </p:txBody>
      </p:sp>
      <p:sp>
        <p:nvSpPr>
          <p:cNvPr id="85" name="Rounded Rectangular Callout 84">
            <a:extLst>
              <a:ext uri="{FF2B5EF4-FFF2-40B4-BE49-F238E27FC236}">
                <a16:creationId xmlns:a16="http://schemas.microsoft.com/office/drawing/2014/main" id="{78D2F371-D9F1-5C49-8FF5-D6B8A9B903CD}"/>
              </a:ext>
            </a:extLst>
          </p:cNvPr>
          <p:cNvSpPr/>
          <p:nvPr/>
        </p:nvSpPr>
        <p:spPr>
          <a:xfrm rot="10800000">
            <a:off x="1138734" y="5714114"/>
            <a:ext cx="1634671" cy="582380"/>
          </a:xfrm>
          <a:prstGeom prst="wedgeRoundRectCallout">
            <a:avLst>
              <a:gd name="adj1" fmla="val -20389"/>
              <a:gd name="adj2" fmla="val 961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F31388A3-8E85-6B43-A456-03F4E0A99260}"/>
              </a:ext>
            </a:extLst>
          </p:cNvPr>
          <p:cNvSpPr/>
          <p:nvPr/>
        </p:nvSpPr>
        <p:spPr>
          <a:xfrm>
            <a:off x="1141417" y="5673984"/>
            <a:ext cx="1687947" cy="646331"/>
          </a:xfrm>
          <a:prstGeom prst="rect">
            <a:avLst/>
          </a:prstGeom>
        </p:spPr>
        <p:txBody>
          <a:bodyPr wrap="square">
            <a:spAutoFit/>
          </a:bodyPr>
          <a:lstStyle/>
          <a:p>
            <a:r>
              <a:rPr lang="en-US" dirty="0"/>
              <a:t>Peers update their local tree </a:t>
            </a:r>
          </a:p>
        </p:txBody>
      </p:sp>
      <p:sp>
        <p:nvSpPr>
          <p:cNvPr id="3" name="Slide Number Placeholder 2">
            <a:extLst>
              <a:ext uri="{FF2B5EF4-FFF2-40B4-BE49-F238E27FC236}">
                <a16:creationId xmlns:a16="http://schemas.microsoft.com/office/drawing/2014/main" id="{E40710DB-47F6-3F4C-935C-223E2483B1A3}"/>
              </a:ext>
            </a:extLst>
          </p:cNvPr>
          <p:cNvSpPr>
            <a:spLocks noGrp="1"/>
          </p:cNvSpPr>
          <p:nvPr>
            <p:ph type="sldNum" sz="quarter" idx="12"/>
          </p:nvPr>
        </p:nvSpPr>
        <p:spPr/>
        <p:txBody>
          <a:bodyPr/>
          <a:lstStyle/>
          <a:p>
            <a:fld id="{EE1939C1-24D7-49E9-A58A-7960365209F5}" type="slidenum">
              <a:rPr lang="en-US" smtClean="0"/>
              <a:t>28</a:t>
            </a:fld>
            <a:endParaRPr lang="en-US"/>
          </a:p>
        </p:txBody>
      </p:sp>
    </p:spTree>
    <p:extLst>
      <p:ext uri="{BB962C8B-B14F-4D97-AF65-F5344CB8AC3E}">
        <p14:creationId xmlns:p14="http://schemas.microsoft.com/office/powerpoint/2010/main" val="2844871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sp>
        <p:nvSpPr>
          <p:cNvPr id="3" name="Slide Number Placeholder 2">
            <a:extLst>
              <a:ext uri="{FF2B5EF4-FFF2-40B4-BE49-F238E27FC236}">
                <a16:creationId xmlns:a16="http://schemas.microsoft.com/office/drawing/2014/main" id="{E8C9860A-67BF-EE41-ACE7-FD0C31D3DDB8}"/>
              </a:ext>
            </a:extLst>
          </p:cNvPr>
          <p:cNvSpPr>
            <a:spLocks noGrp="1"/>
          </p:cNvSpPr>
          <p:nvPr>
            <p:ph type="sldNum" sz="quarter" idx="12"/>
          </p:nvPr>
        </p:nvSpPr>
        <p:spPr/>
        <p:txBody>
          <a:bodyPr/>
          <a:lstStyle/>
          <a:p>
            <a:fld id="{EE1939C1-24D7-49E9-A58A-7960365209F5}" type="slidenum">
              <a:rPr lang="en-US" smtClean="0"/>
              <a:t>29</a:t>
            </a:fld>
            <a:endParaRPr lang="en-US"/>
          </a:p>
        </p:txBody>
      </p:sp>
    </p:spTree>
    <p:extLst>
      <p:ext uri="{BB962C8B-B14F-4D97-AF65-F5344CB8AC3E}">
        <p14:creationId xmlns:p14="http://schemas.microsoft.com/office/powerpoint/2010/main" val="1763929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normAutofit lnSpcReduction="10000"/>
          </a:bodyPr>
          <a:lstStyle/>
          <a:p>
            <a:r>
              <a:rPr lang="en-US" dirty="0"/>
              <a:t>A family of modular, privacy-preserving peer-to-peer (p2p) protocols </a:t>
            </a:r>
            <a:r>
              <a:rPr lang="en-CA" dirty="0"/>
              <a:t>for private, secure, censorship resistant communication</a:t>
            </a:r>
            <a:r>
              <a:rPr lang="en-US" dirty="0"/>
              <a:t> </a:t>
            </a:r>
          </a:p>
          <a:p>
            <a:r>
              <a:rPr lang="en-US" dirty="0"/>
              <a:t>Suitable for resource restricted devices e.g., mobile phones</a:t>
            </a:r>
          </a:p>
          <a:p>
            <a:r>
              <a:rPr lang="en-US" dirty="0"/>
              <a:t>WAKU2 protocols include:</a:t>
            </a:r>
          </a:p>
          <a:p>
            <a:pPr lvl="1"/>
            <a:r>
              <a:rPr lang="en-US" b="1" dirty="0">
                <a:solidFill>
                  <a:schemeClr val="accent6"/>
                </a:solidFill>
              </a:rPr>
              <a:t>WAKU2-RELAY: privacy-preserving transport</a:t>
            </a:r>
          </a:p>
          <a:p>
            <a:pPr lvl="1"/>
            <a:r>
              <a:rPr lang="en-US" dirty="0"/>
              <a:t>WAKU2-STORE: historical message storage</a:t>
            </a:r>
          </a:p>
          <a:p>
            <a:pPr lvl="1"/>
            <a:r>
              <a:rPr lang="en-US" dirty="0"/>
              <a:t>WAKU2-FILTER: light version of WAKU2-RELAY for bandwidth limited devices</a:t>
            </a:r>
          </a:p>
          <a:p>
            <a:pPr lvl="1"/>
            <a:r>
              <a:rPr lang="en-US" b="1" dirty="0">
                <a:solidFill>
                  <a:schemeClr val="accent6"/>
                </a:solidFill>
              </a:rPr>
              <a:t>WAKU2-RLN-RELAY: spam-protected version of WAKU2-RELAY</a:t>
            </a:r>
          </a:p>
          <a:p>
            <a:pPr lvl="1"/>
            <a:r>
              <a:rPr lang="en-US" dirty="0"/>
              <a:t>And many more …</a:t>
            </a:r>
          </a:p>
          <a:p>
            <a:r>
              <a:rPr lang="en-US" dirty="0"/>
              <a:t>The full list of RFCs is available in </a:t>
            </a:r>
            <a:r>
              <a:rPr lang="en-US" dirty="0" err="1"/>
              <a:t>rfc.vac.dev</a:t>
            </a:r>
            <a:endParaRPr lang="en-US" dirty="0"/>
          </a:p>
          <a:p>
            <a:pPr lvl="1"/>
            <a:endParaRPr lang="en-US" dirty="0"/>
          </a:p>
        </p:txBody>
      </p:sp>
      <p:sp>
        <p:nvSpPr>
          <p:cNvPr id="5" name="Rectangle 4">
            <a:extLst>
              <a:ext uri="{FF2B5EF4-FFF2-40B4-BE49-F238E27FC236}">
                <a16:creationId xmlns:a16="http://schemas.microsoft.com/office/drawing/2014/main" id="{9262EA30-CC74-6347-B31E-DEFDA36F2241}"/>
              </a:ext>
            </a:extLst>
          </p:cNvPr>
          <p:cNvSpPr/>
          <p:nvPr/>
        </p:nvSpPr>
        <p:spPr>
          <a:xfrm>
            <a:off x="1070343" y="6031210"/>
            <a:ext cx="7223051" cy="369332"/>
          </a:xfrm>
          <a:prstGeom prst="rect">
            <a:avLst/>
          </a:prstGeom>
        </p:spPr>
        <p:txBody>
          <a:bodyPr wrap="square">
            <a:spAutoFit/>
          </a:bodyPr>
          <a:lstStyle/>
          <a:p>
            <a:r>
              <a:rPr lang="en-US" dirty="0"/>
              <a:t>[1] </a:t>
            </a:r>
            <a:r>
              <a:rPr lang="en-US" dirty="0">
                <a:hlinkClick r:id="rId3"/>
              </a:rPr>
              <a:t>https://rfc.vac.dev/spec/10/</a:t>
            </a:r>
            <a:endParaRPr lang="en-US" dirty="0"/>
          </a:p>
        </p:txBody>
      </p:sp>
      <p:sp>
        <p:nvSpPr>
          <p:cNvPr id="4" name="Slide Number Placeholder 3">
            <a:extLst>
              <a:ext uri="{FF2B5EF4-FFF2-40B4-BE49-F238E27FC236}">
                <a16:creationId xmlns:a16="http://schemas.microsoft.com/office/drawing/2014/main" id="{0FC98D08-4EC7-AD43-A39A-27DA5C314F6C}"/>
              </a:ext>
            </a:extLst>
          </p:cNvPr>
          <p:cNvSpPr>
            <a:spLocks noGrp="1"/>
          </p:cNvSpPr>
          <p:nvPr>
            <p:ph type="sldNum" sz="quarter" idx="12"/>
          </p:nvPr>
        </p:nvSpPr>
        <p:spPr/>
        <p:txBody>
          <a:bodyPr/>
          <a:lstStyle/>
          <a:p>
            <a:fld id="{EE1939C1-24D7-49E9-A58A-7960365209F5}" type="slidenum">
              <a:rPr lang="en-US" smtClean="0"/>
              <a:t>3</a:t>
            </a:fld>
            <a:endParaRPr lang="en-US"/>
          </a:p>
        </p:txBody>
      </p:sp>
    </p:spTree>
    <p:extLst>
      <p:ext uri="{BB962C8B-B14F-4D97-AF65-F5344CB8AC3E}">
        <p14:creationId xmlns:p14="http://schemas.microsoft.com/office/powerpoint/2010/main" val="3241909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External Nullifier</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11" name="Rectangle 10">
            <a:extLst>
              <a:ext uri="{FF2B5EF4-FFF2-40B4-BE49-F238E27FC236}">
                <a16:creationId xmlns:a16="http://schemas.microsoft.com/office/drawing/2014/main" id="{4FF3C21C-D0E6-E340-B3D1-61979E4474F7}"/>
              </a:ext>
            </a:extLst>
          </p:cNvPr>
          <p:cNvSpPr/>
          <p:nvPr/>
        </p:nvSpPr>
        <p:spPr>
          <a:xfrm>
            <a:off x="914122" y="2077629"/>
            <a:ext cx="9277921" cy="923330"/>
          </a:xfrm>
          <a:prstGeom prst="rect">
            <a:avLst/>
          </a:prstGeom>
        </p:spPr>
        <p:txBody>
          <a:bodyPr wrap="square">
            <a:spAutoFit/>
          </a:bodyPr>
          <a:lstStyle/>
          <a:p>
            <a:pPr lvl="0">
              <a:defRPr/>
            </a:pPr>
            <a:r>
              <a:rPr lang="en-US" dirty="0"/>
              <a:t>External Nullifier = Epoch = the number of T seconds that elapsed since the Unix epoch. </a:t>
            </a:r>
          </a:p>
          <a:p>
            <a:pPr>
              <a:defRPr/>
            </a:pPr>
            <a:r>
              <a:rPr lang="en-US" dirty="0"/>
              <a:t>Messaging rate is limited to 1 per epoch.</a:t>
            </a:r>
          </a:p>
          <a:p>
            <a:pPr lvl="0">
              <a:defRPr/>
            </a:pPr>
            <a:r>
              <a:rPr lang="en-US" dirty="0"/>
              <a:t> </a:t>
            </a:r>
          </a:p>
        </p:txBody>
      </p:sp>
      <p:pic>
        <p:nvPicPr>
          <p:cNvPr id="3082" name="Picture 10" descr="Stopwatch Timer Cohesity - others png download - 828*980 - Free Transparent Stopwatch  png Download. - Clip Art Library">
            <a:extLst>
              <a:ext uri="{FF2B5EF4-FFF2-40B4-BE49-F238E27FC236}">
                <a16:creationId xmlns:a16="http://schemas.microsoft.com/office/drawing/2014/main" id="{58B5A57F-FEBA-D342-8020-3C0B22325B92}"/>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a:extLst>
              <a:ext uri="{FF2B5EF4-FFF2-40B4-BE49-F238E27FC236}">
                <a16:creationId xmlns:a16="http://schemas.microsoft.com/office/drawing/2014/main" id="{FD0448FA-41C6-624C-B140-BDFF21FAC6E9}"/>
              </a:ext>
            </a:extLst>
          </p:cNvPr>
          <p:cNvSpPr/>
          <p:nvPr/>
        </p:nvSpPr>
        <p:spPr>
          <a:xfrm>
            <a:off x="789010" y="5429457"/>
            <a:ext cx="2136892" cy="923330"/>
          </a:xfrm>
          <a:prstGeom prst="rect">
            <a:avLst/>
          </a:prstGeom>
        </p:spPr>
        <p:txBody>
          <a:bodyPr wrap="square">
            <a:spAutoFit/>
          </a:bodyPr>
          <a:lstStyle/>
          <a:p>
            <a:pPr algn="ctr">
              <a:defRPr/>
            </a:pPr>
            <a:r>
              <a:rPr lang="en-US" dirty="0"/>
              <a:t>Each peer locally keeps track of the current epoch</a:t>
            </a:r>
          </a:p>
        </p:txBody>
      </p:sp>
      <p:pic>
        <p:nvPicPr>
          <p:cNvPr id="52" name="Picture 10" descr="Stopwatch Timer Cohesity - others png download - 828*980 - Free Transparent Stopwatch  png Download. - Clip Art Library">
            <a:extLst>
              <a:ext uri="{FF2B5EF4-FFF2-40B4-BE49-F238E27FC236}">
                <a16:creationId xmlns:a16="http://schemas.microsoft.com/office/drawing/2014/main" id="{E0884AF0-2F8E-1247-81C0-998370109B55}"/>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65331" y="393969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0" descr="Stopwatch Timer Cohesity - others png download - 828*980 - Free Transparent Stopwatch  png Download. - Clip Art Library">
            <a:extLst>
              <a:ext uri="{FF2B5EF4-FFF2-40B4-BE49-F238E27FC236}">
                <a16:creationId xmlns:a16="http://schemas.microsoft.com/office/drawing/2014/main" id="{C12F0B55-EAD6-864B-A388-3EB6B69629DC}"/>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396161" y="5805187"/>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0" descr="Stopwatch Timer Cohesity - others png download - 828*980 - Free Transparent Stopwatch  png Download. - Clip Art Library">
            <a:extLst>
              <a:ext uri="{FF2B5EF4-FFF2-40B4-BE49-F238E27FC236}">
                <a16:creationId xmlns:a16="http://schemas.microsoft.com/office/drawing/2014/main" id="{4F1FBE2B-13A5-CE48-ABD0-73C00C996E27}"/>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32451" y="519778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Stopwatch Timer Cohesity - others png download - 828*980 - Free Transparent Stopwatch  png Download. - Clip Art Library">
            <a:extLst>
              <a:ext uri="{FF2B5EF4-FFF2-40B4-BE49-F238E27FC236}">
                <a16:creationId xmlns:a16="http://schemas.microsoft.com/office/drawing/2014/main" id="{0339EBA3-9E65-0644-BD5A-A8624D775F6E}"/>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01268" y="59002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10" descr="Stopwatch Timer Cohesity - others png download - 828*980 - Free Transparent Stopwatch  png Download. - Clip Art Library">
            <a:extLst>
              <a:ext uri="{FF2B5EF4-FFF2-40B4-BE49-F238E27FC236}">
                <a16:creationId xmlns:a16="http://schemas.microsoft.com/office/drawing/2014/main" id="{BFFEB43C-86A3-964E-A76B-E8D44E68BAFD}"/>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8754" y="5672944"/>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 descr="Stopwatch Timer Cohesity - others png download - 828*980 - Free Transparent Stopwatch  png Download. - Clip Art Library">
            <a:extLst>
              <a:ext uri="{FF2B5EF4-FFF2-40B4-BE49-F238E27FC236}">
                <a16:creationId xmlns:a16="http://schemas.microsoft.com/office/drawing/2014/main" id="{E5305536-B199-744A-AF84-8BB0581DDAD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03085" y="45445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10" descr="Stopwatch Timer Cohesity - others png download - 828*980 - Free Transparent Stopwatch  png Download. - Clip Art Library">
            <a:extLst>
              <a:ext uri="{FF2B5EF4-FFF2-40B4-BE49-F238E27FC236}">
                <a16:creationId xmlns:a16="http://schemas.microsoft.com/office/drawing/2014/main" id="{41291B70-E1A5-8B49-A43D-372B4D20974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1885" y="421936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 descr="Stopwatch Timer Cohesity - others png download - 828*980 - Free Transparent Stopwatch  png Download. - Clip Art Library">
            <a:extLst>
              <a:ext uri="{FF2B5EF4-FFF2-40B4-BE49-F238E27FC236}">
                <a16:creationId xmlns:a16="http://schemas.microsoft.com/office/drawing/2014/main" id="{5CD3B28B-6641-E14A-80E1-6ECF411653AF}"/>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7250" y="475914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 descr="Stopwatch Timer Cohesity - others png download - 828*980 - Free Transparent Stopwatch  png Download. - Clip Art Library">
            <a:extLst>
              <a:ext uri="{FF2B5EF4-FFF2-40B4-BE49-F238E27FC236}">
                <a16:creationId xmlns:a16="http://schemas.microsoft.com/office/drawing/2014/main" id="{2C91D4BB-F0B7-B345-8418-44E7D253C150}"/>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3653" y="5706032"/>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10" descr="Stopwatch Timer Cohesity - others png download - 828*980 - Free Transparent Stopwatch  png Download. - Clip Art Library">
            <a:extLst>
              <a:ext uri="{FF2B5EF4-FFF2-40B4-BE49-F238E27FC236}">
                <a16:creationId xmlns:a16="http://schemas.microsoft.com/office/drawing/2014/main" id="{6ABD3E1B-A989-3E44-BBF5-E8DCF9282A89}"/>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98804" y="5891369"/>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10" descr="Stopwatch Timer Cohesity - others png download - 828*980 - Free Transparent Stopwatch  png Download. - Clip Art Library">
            <a:extLst>
              <a:ext uri="{FF2B5EF4-FFF2-40B4-BE49-F238E27FC236}">
                <a16:creationId xmlns:a16="http://schemas.microsoft.com/office/drawing/2014/main" id="{2BE30680-B0BC-DC48-8EB5-67E773469D76}"/>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61710" y="5331736"/>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Stopwatch Timer Cohesity - others png download - 828*980 - Free Transparent Stopwatch  png Download. - Clip Art Library">
            <a:extLst>
              <a:ext uri="{FF2B5EF4-FFF2-40B4-BE49-F238E27FC236}">
                <a16:creationId xmlns:a16="http://schemas.microsoft.com/office/drawing/2014/main" id="{E70C7CF4-F1E6-804B-932B-BD1B60F4638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860190" y="4787723"/>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10" descr="Stopwatch Timer Cohesity - others png download - 828*980 - Free Transparent Stopwatch  png Download. - Clip Art Library">
            <a:extLst>
              <a:ext uri="{FF2B5EF4-FFF2-40B4-BE49-F238E27FC236}">
                <a16:creationId xmlns:a16="http://schemas.microsoft.com/office/drawing/2014/main" id="{C0807701-F7B2-4140-8E01-49BCB85157B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04849" y="4397978"/>
            <a:ext cx="313063" cy="37018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10" descr="Stopwatch Timer Cohesity - others png download - 828*980 - Free Transparent Stopwatch  png Download. - Clip Art Library">
            <a:extLst>
              <a:ext uri="{FF2B5EF4-FFF2-40B4-BE49-F238E27FC236}">
                <a16:creationId xmlns:a16="http://schemas.microsoft.com/office/drawing/2014/main" id="{177A0082-395A-5F40-8133-29928F7F2F6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205665" y="4079392"/>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2DCF31B-BD8B-AC47-8B84-480C207685D9}"/>
              </a:ext>
            </a:extLst>
          </p:cNvPr>
          <p:cNvSpPr>
            <a:spLocks noGrp="1"/>
          </p:cNvSpPr>
          <p:nvPr>
            <p:ph type="sldNum" sz="quarter" idx="12"/>
          </p:nvPr>
        </p:nvSpPr>
        <p:spPr/>
        <p:txBody>
          <a:bodyPr/>
          <a:lstStyle/>
          <a:p>
            <a:fld id="{EE1939C1-24D7-49E9-A58A-7960365209F5}" type="slidenum">
              <a:rPr lang="en-US" smtClean="0"/>
              <a:t>30</a:t>
            </a:fld>
            <a:endParaRPr lang="en-US"/>
          </a:p>
        </p:txBody>
      </p:sp>
    </p:spTree>
    <p:extLst>
      <p:ext uri="{BB962C8B-B14F-4D97-AF65-F5344CB8AC3E}">
        <p14:creationId xmlns:p14="http://schemas.microsoft.com/office/powerpoint/2010/main" val="2171117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25E3-3273-E741-BD7F-954C4912FF14}"/>
              </a:ext>
            </a:extLst>
          </p:cNvPr>
          <p:cNvSpPr>
            <a:spLocks noGrp="1"/>
          </p:cNvSpPr>
          <p:nvPr>
            <p:ph type="title"/>
          </p:nvPr>
        </p:nvSpPr>
        <p:spPr/>
        <p:txBody>
          <a:bodyPr/>
          <a:lstStyle/>
          <a:p>
            <a:r>
              <a:rPr lang="en-US" dirty="0"/>
              <a:t>WAKU2-RLN-RELAY: Publishing</a:t>
            </a:r>
          </a:p>
        </p:txBody>
      </p:sp>
      <p:grpSp>
        <p:nvGrpSpPr>
          <p:cNvPr id="4" name="Group 3">
            <a:extLst>
              <a:ext uri="{FF2B5EF4-FFF2-40B4-BE49-F238E27FC236}">
                <a16:creationId xmlns:a16="http://schemas.microsoft.com/office/drawing/2014/main" id="{3F221367-F0C9-734E-AC0C-F94D26D7AF73}"/>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FFDA067D-66CE-934D-A3A0-36082CB385A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3F8CCBFF-5CB3-FB4A-88C5-41B9176D11DA}"/>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BDA3BBEC-4300-9845-9295-83EFCBB2277F}"/>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90F73E22-4879-3B44-9881-B93DC85887A2}"/>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762998C7-FC46-5C4F-8C79-2E0858F7256A}"/>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118F0A42-3C36-E146-90E7-AC417C02F7BE}"/>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1435E630-14DF-7541-B5BB-F333D743317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E2357491-974E-8F48-9506-8113D6D450DE}"/>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E4167EE5-F406-CF40-AC48-6A3A89660D7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BD7F9E-5D85-0A43-83AD-9B1E8443FBDB}"/>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A5D274EA-C51C-9E4D-8329-609F40800FEB}"/>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BD3D9E7-E296-EC43-A276-415317C173A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448156E3-4C03-284B-B38F-07B0E12AB4A9}"/>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BFD5CF-0838-3E4C-A29B-92799265DF2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87A82E34-7B15-2B44-BDB0-B7205CE6E8A0}"/>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6DE9E18-DA87-4F4E-ADDD-F68DB00138F1}"/>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76B8044-C39B-3B48-BD91-865D1FD2830D}"/>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114722-7BC0-214F-8438-1221D4C200F4}"/>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914B7A8-480A-3841-9691-B62E6287AAAF}"/>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8126BEC-1A75-944D-B19B-E162E28CA868}"/>
                </a:ext>
              </a:extLst>
            </p:cNvPr>
            <p:cNvCxnSpPr>
              <a:cxnSpLocks/>
              <a:stCxn id="14"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4CFBE65-A9CD-864F-B8B4-657D3FCF4F2B}"/>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42D5D85-AD25-F94F-AA0B-F7F6ED84B645}"/>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5BED4C9C-D085-CC44-A3A0-4CD152A3C08C}"/>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0F8486-2C2C-6D48-A225-A3BD0CD02B9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8868FF-7E55-DF40-A3C3-B5150C1FBE3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0258D49-1D2F-4542-8DE2-6A7A0F1D9C29}"/>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97C27D5-BCA1-4E4F-A274-3323C8149BCC}"/>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05545D-64B0-C449-BE83-6C98C94A3DFC}"/>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0D7E981F-1136-4247-BC6E-BB97377194E4}"/>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7C47D5C-3597-BE45-96BB-EC144A1C2DB7}"/>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76060EC-0C16-9445-8065-08128340B74E}"/>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D5DB2D6-603D-0E42-83D6-49F03BBB6830}"/>
                </a:ext>
              </a:extLst>
            </p:cNvPr>
            <p:cNvCxnSpPr>
              <a:cxnSpLocks/>
              <a:stCxn id="10"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77EA146-A044-C74E-940C-2CC3AADFA999}"/>
                </a:ext>
              </a:extLst>
            </p:cNvPr>
            <p:cNvCxnSpPr>
              <a:cxnSpLocks/>
              <a:stCxn id="10"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03DC320-C8F8-674F-959F-578FC4AE9EE7}"/>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F53DF0-5507-B945-96F7-108FDA040706}"/>
                </a:ext>
              </a:extLst>
            </p:cNvPr>
            <p:cNvCxnSpPr>
              <a:cxnSpLocks/>
              <a:stCxn id="12"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DD42FD59-092A-3440-819F-8B7852C85603}"/>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98B2D8A-D36B-3F4D-BAA0-656F1D6EC973}"/>
                </a:ext>
              </a:extLst>
            </p:cNvPr>
            <p:cNvCxnSpPr>
              <a:cxnSpLocks/>
              <a:stCxn id="16"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09ECDF7-55E8-CD44-9E82-EAF592A815F3}"/>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64C4B369-BBD6-874F-9939-1BA8A9779F0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2CDB217-5BF0-5141-93AF-70F282F8DF2F}"/>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D11E50E-89B7-CB4A-BE7D-81A87EC37D01}"/>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7" name="Picture 2" descr="Front And Back Of Envelope Clipart - White Envelope Icon Png - 2400x1545  PNG Download - PNGkit">
            <a:extLst>
              <a:ext uri="{FF2B5EF4-FFF2-40B4-BE49-F238E27FC236}">
                <a16:creationId xmlns:a16="http://schemas.microsoft.com/office/drawing/2014/main" id="{5B198F37-EA13-394B-BC99-55B96919B32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36198" y="4686103"/>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9CDEB5F5-B202-D547-93C9-C3C5A715EF7C}"/>
              </a:ext>
            </a:extLst>
          </p:cNvPr>
          <p:cNvSpPr/>
          <p:nvPr/>
        </p:nvSpPr>
        <p:spPr>
          <a:xfrm>
            <a:off x="1011584" y="4314965"/>
            <a:ext cx="2324675" cy="369332"/>
          </a:xfrm>
          <a:prstGeom prst="rect">
            <a:avLst/>
          </a:prstGeom>
        </p:spPr>
        <p:txBody>
          <a:bodyPr wrap="none">
            <a:spAutoFit/>
          </a:bodyPr>
          <a:lstStyle/>
          <a:p>
            <a:r>
              <a:rPr lang="en-US" dirty="0"/>
              <a:t>M, Epoch, IN, [SK]_1, P</a:t>
            </a:r>
          </a:p>
        </p:txBody>
      </p:sp>
      <p:pic>
        <p:nvPicPr>
          <p:cNvPr id="58" name="Picture 10" descr="Stopwatch Timer Cohesity - others png download - 828*980 - Free Transparent Stopwatch  png Download. - Clip Art Library">
            <a:extLst>
              <a:ext uri="{FF2B5EF4-FFF2-40B4-BE49-F238E27FC236}">
                <a16:creationId xmlns:a16="http://schemas.microsoft.com/office/drawing/2014/main" id="{1DD12E12-5F0C-8446-BB60-F07E30202B1F}"/>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00124" y="5033585"/>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9BC899D-4AEA-4C45-931F-4BBDC1D3D471}"/>
              </a:ext>
            </a:extLst>
          </p:cNvPr>
          <p:cNvSpPr>
            <a:spLocks noGrp="1"/>
          </p:cNvSpPr>
          <p:nvPr>
            <p:ph type="sldNum" sz="quarter" idx="12"/>
          </p:nvPr>
        </p:nvSpPr>
        <p:spPr/>
        <p:txBody>
          <a:bodyPr/>
          <a:lstStyle/>
          <a:p>
            <a:fld id="{EE1939C1-24D7-49E9-A58A-7960365209F5}" type="slidenum">
              <a:rPr lang="en-US" smtClean="0"/>
              <a:t>31</a:t>
            </a:fld>
            <a:endParaRPr lang="en-US"/>
          </a:p>
        </p:txBody>
      </p:sp>
    </p:spTree>
    <p:extLst>
      <p:ext uri="{BB962C8B-B14F-4D97-AF65-F5344CB8AC3E}">
        <p14:creationId xmlns:p14="http://schemas.microsoft.com/office/powerpoint/2010/main" val="1557376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57" name="Picture 10" descr="Stopwatch Timer Cohesity - others png download - 828*980 - Free Transparent Stopwatch  png Download. - Clip Art Library">
            <a:extLst>
              <a:ext uri="{FF2B5EF4-FFF2-40B4-BE49-F238E27FC236}">
                <a16:creationId xmlns:a16="http://schemas.microsoft.com/office/drawing/2014/main" id="{679E7242-C064-1844-B61E-1418170850A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27459" y="4358861"/>
            <a:ext cx="313063" cy="3701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AD8C9B9-1375-9347-AFF5-FC83953F5C56}"/>
              </a:ext>
            </a:extLst>
          </p:cNvPr>
          <p:cNvSpPr>
            <a:spLocks noGrp="1"/>
          </p:cNvSpPr>
          <p:nvPr>
            <p:ph type="sldNum" sz="quarter" idx="12"/>
          </p:nvPr>
        </p:nvSpPr>
        <p:spPr/>
        <p:txBody>
          <a:bodyPr/>
          <a:lstStyle/>
          <a:p>
            <a:fld id="{EE1939C1-24D7-49E9-A58A-7960365209F5}" type="slidenum">
              <a:rPr lang="en-US" smtClean="0"/>
              <a:t>32</a:t>
            </a:fld>
            <a:endParaRPr lang="en-US"/>
          </a:p>
        </p:txBody>
      </p:sp>
    </p:spTree>
    <p:extLst>
      <p:ext uri="{BB962C8B-B14F-4D97-AF65-F5344CB8AC3E}">
        <p14:creationId xmlns:p14="http://schemas.microsoft.com/office/powerpoint/2010/main" val="3091167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47" name="Picture 46">
            <a:extLst>
              <a:ext uri="{FF2B5EF4-FFF2-40B4-BE49-F238E27FC236}">
                <a16:creationId xmlns:a16="http://schemas.microsoft.com/office/drawing/2014/main" id="{9FB29027-E4DC-7241-8FC4-D085F11F832F}"/>
              </a:ext>
            </a:extLst>
          </p:cNvPr>
          <p:cNvPicPr>
            <a:picLocks noChangeAspect="1"/>
          </p:cNvPicPr>
          <p:nvPr/>
        </p:nvPicPr>
        <p:blipFill>
          <a:blip r:embed="rId5"/>
          <a:stretch>
            <a:fillRect/>
          </a:stretch>
        </p:blipFill>
        <p:spPr>
          <a:xfrm>
            <a:off x="3643565" y="3555960"/>
            <a:ext cx="320851" cy="284488"/>
          </a:xfrm>
          <a:prstGeom prst="rect">
            <a:avLst/>
          </a:prstGeom>
        </p:spPr>
      </p:pic>
      <p:pic>
        <p:nvPicPr>
          <p:cNvPr id="50" name="Picture 49">
            <a:extLst>
              <a:ext uri="{FF2B5EF4-FFF2-40B4-BE49-F238E27FC236}">
                <a16:creationId xmlns:a16="http://schemas.microsoft.com/office/drawing/2014/main" id="{D0B2F982-E415-FF40-96FA-3F5C14B97C8F}"/>
              </a:ext>
            </a:extLst>
          </p:cNvPr>
          <p:cNvPicPr>
            <a:picLocks noChangeAspect="1"/>
          </p:cNvPicPr>
          <p:nvPr/>
        </p:nvPicPr>
        <p:blipFill>
          <a:blip r:embed="rId5"/>
          <a:stretch>
            <a:fillRect/>
          </a:stretch>
        </p:blipFill>
        <p:spPr>
          <a:xfrm>
            <a:off x="5028631" y="3510590"/>
            <a:ext cx="320851" cy="284488"/>
          </a:xfrm>
          <a:prstGeom prst="rect">
            <a:avLst/>
          </a:prstGeom>
        </p:spPr>
      </p:pic>
      <p:grpSp>
        <p:nvGrpSpPr>
          <p:cNvPr id="53" name="Group 52">
            <a:extLst>
              <a:ext uri="{FF2B5EF4-FFF2-40B4-BE49-F238E27FC236}">
                <a16:creationId xmlns:a16="http://schemas.microsoft.com/office/drawing/2014/main" id="{7263366A-985F-8745-ABA7-17E9635B727E}"/>
              </a:ext>
            </a:extLst>
          </p:cNvPr>
          <p:cNvGrpSpPr/>
          <p:nvPr/>
        </p:nvGrpSpPr>
        <p:grpSpPr>
          <a:xfrm>
            <a:off x="5288253" y="2876064"/>
            <a:ext cx="1447366" cy="658991"/>
            <a:chOff x="4879517" y="2966774"/>
            <a:chExt cx="1447366" cy="658991"/>
          </a:xfrm>
        </p:grpSpPr>
        <p:sp>
          <p:nvSpPr>
            <p:cNvPr id="4" name="Rounded Rectangular Callout 3">
              <a:extLst>
                <a:ext uri="{FF2B5EF4-FFF2-40B4-BE49-F238E27FC236}">
                  <a16:creationId xmlns:a16="http://schemas.microsoft.com/office/drawing/2014/main" id="{FBF9F687-766A-1B42-AC48-E54F7E5CF05B}"/>
                </a:ext>
              </a:extLst>
            </p:cNvPr>
            <p:cNvSpPr/>
            <p:nvPr/>
          </p:nvSpPr>
          <p:spPr>
            <a:xfrm>
              <a:off x="4879517" y="2995601"/>
              <a:ext cx="1447366" cy="630164"/>
            </a:xfrm>
            <a:prstGeom prst="wedgeRoundRectCallout">
              <a:avLst>
                <a:gd name="adj1" fmla="val -56433"/>
                <a:gd name="adj2" fmla="val 91291"/>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2" name="TextBox 51">
              <a:extLst>
                <a:ext uri="{FF2B5EF4-FFF2-40B4-BE49-F238E27FC236}">
                  <a16:creationId xmlns:a16="http://schemas.microsoft.com/office/drawing/2014/main" id="{91F32226-3323-AA42-BCCE-5C7D3074666B}"/>
                </a:ext>
              </a:extLst>
            </p:cNvPr>
            <p:cNvSpPr txBox="1"/>
            <p:nvPr/>
          </p:nvSpPr>
          <p:spPr>
            <a:xfrm>
              <a:off x="4888420" y="2966774"/>
              <a:ext cx="1296970" cy="646331"/>
            </a:xfrm>
            <a:prstGeom prst="rect">
              <a:avLst/>
            </a:prstGeom>
            <a:noFill/>
          </p:spPr>
          <p:txBody>
            <a:bodyPr wrap="square" rtlCol="0">
              <a:spAutoFit/>
            </a:bodyPr>
            <a:lstStyle/>
            <a:p>
              <a:pPr algn="ctr"/>
              <a:r>
                <a:rPr lang="en-US" dirty="0"/>
                <a:t>RLN Proof Verification</a:t>
              </a:r>
            </a:p>
          </p:txBody>
        </p:sp>
      </p:grpSp>
      <p:sp>
        <p:nvSpPr>
          <p:cNvPr id="57" name="Rounded Rectangular Callout 56">
            <a:extLst>
              <a:ext uri="{FF2B5EF4-FFF2-40B4-BE49-F238E27FC236}">
                <a16:creationId xmlns:a16="http://schemas.microsoft.com/office/drawing/2014/main" id="{00EA4E54-FA9C-6848-A296-A747E9FED9D4}"/>
              </a:ext>
            </a:extLst>
          </p:cNvPr>
          <p:cNvSpPr/>
          <p:nvPr/>
        </p:nvSpPr>
        <p:spPr>
          <a:xfrm>
            <a:off x="3393409" y="1648292"/>
            <a:ext cx="1821612" cy="737451"/>
          </a:xfrm>
          <a:prstGeom prst="wedgeRoundRectCallout">
            <a:avLst>
              <a:gd name="adj1" fmla="val -5150"/>
              <a:gd name="adj2" fmla="val 226217"/>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2A71A18A-6BFF-FF4E-8868-C31A42BFE333}"/>
              </a:ext>
            </a:extLst>
          </p:cNvPr>
          <p:cNvSpPr txBox="1"/>
          <p:nvPr/>
        </p:nvSpPr>
        <p:spPr>
          <a:xfrm>
            <a:off x="1706527" y="2611922"/>
            <a:ext cx="1848295" cy="646331"/>
          </a:xfrm>
          <a:prstGeom prst="rect">
            <a:avLst/>
          </a:prstGeom>
          <a:noFill/>
        </p:spPr>
        <p:txBody>
          <a:bodyPr wrap="square" rtlCol="0">
            <a:spAutoFit/>
          </a:bodyPr>
          <a:lstStyle/>
          <a:p>
            <a:pPr algn="ctr"/>
            <a:r>
              <a:rPr lang="en-US" dirty="0"/>
              <a:t>Check against the local epoch</a:t>
            </a:r>
          </a:p>
        </p:txBody>
      </p:sp>
      <p:sp>
        <p:nvSpPr>
          <p:cNvPr id="59" name="Rounded Rectangular Callout 58">
            <a:extLst>
              <a:ext uri="{FF2B5EF4-FFF2-40B4-BE49-F238E27FC236}">
                <a16:creationId xmlns:a16="http://schemas.microsoft.com/office/drawing/2014/main" id="{9AC474BD-3D2D-4E49-BAFC-789CB79608F8}"/>
              </a:ext>
            </a:extLst>
          </p:cNvPr>
          <p:cNvSpPr/>
          <p:nvPr/>
        </p:nvSpPr>
        <p:spPr>
          <a:xfrm>
            <a:off x="1706527" y="2569940"/>
            <a:ext cx="1821612" cy="737451"/>
          </a:xfrm>
          <a:prstGeom prst="wedgeRoundRectCallout">
            <a:avLst>
              <a:gd name="adj1" fmla="val 54609"/>
              <a:gd name="adj2" fmla="val 125840"/>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63CCF46F-FB5F-0D42-951C-88481A5E670D}"/>
              </a:ext>
            </a:extLst>
          </p:cNvPr>
          <p:cNvSpPr txBox="1"/>
          <p:nvPr/>
        </p:nvSpPr>
        <p:spPr>
          <a:xfrm>
            <a:off x="3411961" y="1690740"/>
            <a:ext cx="1848295" cy="646331"/>
          </a:xfrm>
          <a:prstGeom prst="rect">
            <a:avLst/>
          </a:prstGeom>
          <a:noFill/>
        </p:spPr>
        <p:txBody>
          <a:bodyPr wrap="square" rtlCol="0">
            <a:spAutoFit/>
          </a:bodyPr>
          <a:lstStyle/>
          <a:p>
            <a:pPr algn="ctr"/>
            <a:r>
              <a:rPr lang="en-US" dirty="0"/>
              <a:t>Check for double signaling</a:t>
            </a:r>
          </a:p>
        </p:txBody>
      </p:sp>
      <p:pic>
        <p:nvPicPr>
          <p:cNvPr id="61" name="Picture 60">
            <a:extLst>
              <a:ext uri="{FF2B5EF4-FFF2-40B4-BE49-F238E27FC236}">
                <a16:creationId xmlns:a16="http://schemas.microsoft.com/office/drawing/2014/main" id="{19A3EF38-3623-2349-8AF0-A81FF386519E}"/>
              </a:ext>
            </a:extLst>
          </p:cNvPr>
          <p:cNvPicPr>
            <a:picLocks noChangeAspect="1"/>
          </p:cNvPicPr>
          <p:nvPr/>
        </p:nvPicPr>
        <p:blipFill>
          <a:blip r:embed="rId5"/>
          <a:stretch>
            <a:fillRect/>
          </a:stretch>
        </p:blipFill>
        <p:spPr>
          <a:xfrm>
            <a:off x="4096643" y="3546329"/>
            <a:ext cx="320851" cy="284488"/>
          </a:xfrm>
          <a:prstGeom prst="rect">
            <a:avLst/>
          </a:prstGeom>
        </p:spPr>
      </p:pic>
      <p:sp>
        <p:nvSpPr>
          <p:cNvPr id="3" name="Slide Number Placeholder 2">
            <a:extLst>
              <a:ext uri="{FF2B5EF4-FFF2-40B4-BE49-F238E27FC236}">
                <a16:creationId xmlns:a16="http://schemas.microsoft.com/office/drawing/2014/main" id="{15F1B27D-0194-A149-84DB-F47A15B03649}"/>
              </a:ext>
            </a:extLst>
          </p:cNvPr>
          <p:cNvSpPr>
            <a:spLocks noGrp="1"/>
          </p:cNvSpPr>
          <p:nvPr>
            <p:ph type="sldNum" sz="quarter" idx="12"/>
          </p:nvPr>
        </p:nvSpPr>
        <p:spPr/>
        <p:txBody>
          <a:bodyPr/>
          <a:lstStyle/>
          <a:p>
            <a:fld id="{EE1939C1-24D7-49E9-A58A-7960365209F5}" type="slidenum">
              <a:rPr lang="en-US" smtClean="0"/>
              <a:t>33</a:t>
            </a:fld>
            <a:endParaRPr lang="en-US"/>
          </a:p>
        </p:txBody>
      </p:sp>
    </p:spTree>
    <p:extLst>
      <p:ext uri="{BB962C8B-B14F-4D97-AF65-F5344CB8AC3E}">
        <p14:creationId xmlns:p14="http://schemas.microsoft.com/office/powerpoint/2010/main" val="1543183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Routing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54" name="Picture 2" descr="Front And Back Of Envelope Clipart - White Envelope Icon Png - 2400x1545  PNG Download - PNGkit">
            <a:extLst>
              <a:ext uri="{FF2B5EF4-FFF2-40B4-BE49-F238E27FC236}">
                <a16:creationId xmlns:a16="http://schemas.microsoft.com/office/drawing/2014/main" id="{DF869E53-7470-9547-9B01-FDE4EB0C6BB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61627" y="4077381"/>
            <a:ext cx="329459" cy="2286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2ED5DE9-0C9C-B34F-8809-FBA6A5F8E279}"/>
              </a:ext>
            </a:extLst>
          </p:cNvPr>
          <p:cNvSpPr/>
          <p:nvPr/>
        </p:nvSpPr>
        <p:spPr>
          <a:xfrm>
            <a:off x="2993779" y="3725152"/>
            <a:ext cx="2324675" cy="369332"/>
          </a:xfrm>
          <a:prstGeom prst="rect">
            <a:avLst/>
          </a:prstGeom>
        </p:spPr>
        <p:txBody>
          <a:bodyPr wrap="none">
            <a:spAutoFit/>
          </a:bodyPr>
          <a:lstStyle/>
          <a:p>
            <a:r>
              <a:rPr lang="en-US" dirty="0"/>
              <a:t>M, Epoch, IN, [SK]_1, P</a:t>
            </a:r>
          </a:p>
        </p:txBody>
      </p:sp>
      <p:pic>
        <p:nvPicPr>
          <p:cNvPr id="62" name="Picture 2" descr="Front And Back Of Envelope Clipart - White Envelope Icon Png - 2400x1545  PNG Download - PNGkit">
            <a:extLst>
              <a:ext uri="{FF2B5EF4-FFF2-40B4-BE49-F238E27FC236}">
                <a16:creationId xmlns:a16="http://schemas.microsoft.com/office/drawing/2014/main" id="{6AEB8A5A-19EC-FB40-AA79-9E05F11C2BD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76179" y="4375836"/>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68E0F764-A0A9-1041-A2B6-D65261F2306F}"/>
              </a:ext>
            </a:extLst>
          </p:cNvPr>
          <p:cNvPicPr>
            <a:picLocks noChangeAspect="1"/>
          </p:cNvPicPr>
          <p:nvPr/>
        </p:nvPicPr>
        <p:blipFill>
          <a:blip r:embed="rId5"/>
          <a:stretch>
            <a:fillRect/>
          </a:stretch>
        </p:blipFill>
        <p:spPr>
          <a:xfrm>
            <a:off x="5325984" y="4335592"/>
            <a:ext cx="320851" cy="284488"/>
          </a:xfrm>
          <a:prstGeom prst="rect">
            <a:avLst/>
          </a:prstGeom>
        </p:spPr>
      </p:pic>
      <p:pic>
        <p:nvPicPr>
          <p:cNvPr id="64" name="Picture 2" descr="Front And Back Of Envelope Clipart - White Envelope Icon Png - 2400x1545  PNG Download - PNGkit">
            <a:extLst>
              <a:ext uri="{FF2B5EF4-FFF2-40B4-BE49-F238E27FC236}">
                <a16:creationId xmlns:a16="http://schemas.microsoft.com/office/drawing/2014/main" id="{5D826B0A-E4D3-2E48-8486-53978864362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63206" y="4742024"/>
            <a:ext cx="329459" cy="228600"/>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64">
            <a:extLst>
              <a:ext uri="{FF2B5EF4-FFF2-40B4-BE49-F238E27FC236}">
                <a16:creationId xmlns:a16="http://schemas.microsoft.com/office/drawing/2014/main" id="{C27DED84-DAA9-F941-95CF-F287AC02E96D}"/>
              </a:ext>
            </a:extLst>
          </p:cNvPr>
          <p:cNvPicPr>
            <a:picLocks noChangeAspect="1"/>
          </p:cNvPicPr>
          <p:nvPr/>
        </p:nvPicPr>
        <p:blipFill>
          <a:blip r:embed="rId5"/>
          <a:stretch>
            <a:fillRect/>
          </a:stretch>
        </p:blipFill>
        <p:spPr>
          <a:xfrm>
            <a:off x="4513011" y="4701780"/>
            <a:ext cx="320851" cy="284488"/>
          </a:xfrm>
          <a:prstGeom prst="rect">
            <a:avLst/>
          </a:prstGeom>
        </p:spPr>
      </p:pic>
      <p:pic>
        <p:nvPicPr>
          <p:cNvPr id="66" name="Picture 4" descr="Database Icon | Small &amp;amp; Flat Iconset | paomedia">
            <a:extLst>
              <a:ext uri="{FF2B5EF4-FFF2-40B4-BE49-F238E27FC236}">
                <a16:creationId xmlns:a16="http://schemas.microsoft.com/office/drawing/2014/main" id="{402E1181-B718-2442-A68D-35613A778B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Arrow Connector 66">
            <a:extLst>
              <a:ext uri="{FF2B5EF4-FFF2-40B4-BE49-F238E27FC236}">
                <a16:creationId xmlns:a16="http://schemas.microsoft.com/office/drawing/2014/main" id="{8E44F208-642C-E44A-833D-E9F7C626CBA4}"/>
              </a:ext>
            </a:extLst>
          </p:cNvPr>
          <p:cNvCxnSpPr>
            <a:cxnSpLocks/>
            <a:endCxn id="66" idx="0"/>
          </p:cNvCxnSpPr>
          <p:nvPr/>
        </p:nvCxnSpPr>
        <p:spPr>
          <a:xfrm flipH="1">
            <a:off x="3280950" y="4112355"/>
            <a:ext cx="169572" cy="226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id="{69497ECD-21CF-C846-8FD8-FF055FEB6DFC}"/>
              </a:ext>
            </a:extLst>
          </p:cNvPr>
          <p:cNvSpPr/>
          <p:nvPr/>
        </p:nvSpPr>
        <p:spPr>
          <a:xfrm>
            <a:off x="3347784" y="3702607"/>
            <a:ext cx="1639872" cy="351692"/>
          </a:xfrm>
          <a:prstGeom prst="round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C3DF741E-0EF4-B14B-9A04-48D5E2FAD1E0}"/>
              </a:ext>
            </a:extLst>
          </p:cNvPr>
          <p:cNvSpPr>
            <a:spLocks noGrp="1"/>
          </p:cNvSpPr>
          <p:nvPr>
            <p:ph type="sldNum" sz="quarter" idx="12"/>
          </p:nvPr>
        </p:nvSpPr>
        <p:spPr/>
        <p:txBody>
          <a:bodyPr/>
          <a:lstStyle/>
          <a:p>
            <a:fld id="{EE1939C1-24D7-49E9-A58A-7960365209F5}" type="slidenum">
              <a:rPr lang="en-US" smtClean="0"/>
              <a:t>34</a:t>
            </a:fld>
            <a:endParaRPr lang="en-US"/>
          </a:p>
        </p:txBody>
      </p:sp>
    </p:spTree>
    <p:extLst>
      <p:ext uri="{BB962C8B-B14F-4D97-AF65-F5344CB8AC3E}">
        <p14:creationId xmlns:p14="http://schemas.microsoft.com/office/powerpoint/2010/main" val="4114513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8" y="3725152"/>
            <a:ext cx="2578015" cy="369332"/>
          </a:xfrm>
          <a:prstGeom prst="rect">
            <a:avLst/>
          </a:prstGeom>
        </p:spPr>
        <p:txBody>
          <a:bodyPr wrap="squar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3" name="Slide Number Placeholder 2">
            <a:extLst>
              <a:ext uri="{FF2B5EF4-FFF2-40B4-BE49-F238E27FC236}">
                <a16:creationId xmlns:a16="http://schemas.microsoft.com/office/drawing/2014/main" id="{4CC953BD-5A97-EF4F-9673-C60200B4E7E3}"/>
              </a:ext>
            </a:extLst>
          </p:cNvPr>
          <p:cNvSpPr>
            <a:spLocks noGrp="1"/>
          </p:cNvSpPr>
          <p:nvPr>
            <p:ph type="sldNum" sz="quarter" idx="12"/>
          </p:nvPr>
        </p:nvSpPr>
        <p:spPr/>
        <p:txBody>
          <a:bodyPr/>
          <a:lstStyle/>
          <a:p>
            <a:fld id="{EE1939C1-24D7-49E9-A58A-7960365209F5}" type="slidenum">
              <a:rPr lang="en-US" smtClean="0"/>
              <a:t>35</a:t>
            </a:fld>
            <a:endParaRPr lang="en-US"/>
          </a:p>
        </p:txBody>
      </p:sp>
    </p:spTree>
    <p:extLst>
      <p:ext uri="{BB962C8B-B14F-4D97-AF65-F5344CB8AC3E}">
        <p14:creationId xmlns:p14="http://schemas.microsoft.com/office/powerpoint/2010/main" val="59181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8042B962-4054-5547-8E4D-098DF12E760C}"/>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466CDB34-88B8-CE4A-AEB4-6A8AEDD63CF3}"/>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2568AB00-785A-B642-B014-DC49201E4178}"/>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3EEF04E8-62EC-E544-BEE4-7CD833CFEF4D}"/>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CA1F7D6E-7F69-974B-AC05-3E8188257DD9}"/>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2F78656-9F04-4245-9554-ACA38E0E339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C35D98B-D2F8-4C43-95A0-ECC5641445E1}"/>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FF1ED182-E911-6D43-9ABA-8522AB1A5FF1}"/>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3DBFEDC6-49F0-104E-9392-5CCAD74A9777}"/>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39FA254D-35AD-D34F-90E3-D1815A6F693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D4C8D68A-AAE7-E64A-B2FA-3B89C0368B4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B280410A-9C3A-7C44-874F-DB218585888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51956D23-683B-2241-8130-FC586837A2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3648523D-272E-9E41-8F52-0B5A985F430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EBF11115-8A2D-024F-8B82-FF648275A835}"/>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07936D36-F4DA-B148-9796-AA05CBE26B6D}"/>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16D6C1A-21E3-6444-B8EC-F5BEB051C034}"/>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87265FE-37F4-394C-A7CE-D7C3C0B0971D}"/>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45F63B3-4CD1-3E49-A013-BDB7FCC4A72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D162D85-5E2A-3546-B6B9-87AE21C5B16E}"/>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45F775D5-4544-F043-822A-66B52B9FB8ED}"/>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69B4F2-F49F-4D4D-9D50-B7F4894A219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AAF63A37-95B2-2C4D-A289-8312A28BCF8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FA67A768-252B-7844-A8AF-3AA5C5DAE903}"/>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5524D8E-AD7F-2D4A-849A-D2D121D9E049}"/>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2E8537A3-EA1F-394D-8A72-E5408A8A8EE4}"/>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C23BA25-E7AC-FB4E-8405-D7F2CFB40AF2}"/>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7074DED0-1D7D-B44B-9C78-019551233732}"/>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D752C08-475B-2544-8B60-53B66791DD77}"/>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7CB7976-7836-7C49-B08B-69262D71FE00}"/>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F09A92E-460F-3F40-B098-2D2976BEF45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1375DBA5-F207-7F4D-B58C-0D778E39C690}"/>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05CBF6D-D6F3-0B47-93E2-92ACC30B07AF}"/>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DF73E3-3E8E-3449-ADB8-791935B36EC2}"/>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645CD760-F68B-D54F-9849-10F370EA08E1}"/>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8FFBE66-C90E-4848-95CA-3813BCC8D579}"/>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B2EA30-71BC-2845-8CA0-E3B0B28DE154}"/>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49C08A7-67EB-BA41-823C-F09F809C4150}"/>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62FA260-118B-C04D-BF4D-28818897591E}"/>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1B1666E-363D-664B-B950-83C3E4A99AB9}"/>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B67BD9D5-9067-C646-A793-B8A68CEDDA3E}"/>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45B7980C-AB2A-214B-81B5-A58A1A3C3DBE}"/>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62" name="Picture 4" descr="Database Icon | Small &amp;amp; Flat Iconset | paomedia">
            <a:extLst>
              <a:ext uri="{FF2B5EF4-FFF2-40B4-BE49-F238E27FC236}">
                <a16:creationId xmlns:a16="http://schemas.microsoft.com/office/drawing/2014/main" id="{4B3FB5C7-28DD-734A-9DD8-7A4CBE367B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5238" y="4339110"/>
            <a:ext cx="431424" cy="43142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A4BDD393-3EE4-E94E-AE32-9E0EE9355C6B}"/>
              </a:ext>
            </a:extLst>
          </p:cNvPr>
          <p:cNvCxnSpPr>
            <a:stCxn id="62" idx="1"/>
          </p:cNvCxnSpPr>
          <p:nvPr/>
        </p:nvCxnSpPr>
        <p:spPr>
          <a:xfrm flipH="1">
            <a:off x="2504049" y="4554822"/>
            <a:ext cx="561189" cy="61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ular Callout 50">
            <a:extLst>
              <a:ext uri="{FF2B5EF4-FFF2-40B4-BE49-F238E27FC236}">
                <a16:creationId xmlns:a16="http://schemas.microsoft.com/office/drawing/2014/main" id="{92423AE1-8983-B648-9388-123F70F61F04}"/>
              </a:ext>
            </a:extLst>
          </p:cNvPr>
          <p:cNvSpPr/>
          <p:nvPr/>
        </p:nvSpPr>
        <p:spPr>
          <a:xfrm rot="16200000">
            <a:off x="1339619" y="3300057"/>
            <a:ext cx="1097782" cy="1947969"/>
          </a:xfrm>
          <a:prstGeom prst="wedgeRectCallout">
            <a:avLst>
              <a:gd name="adj1" fmla="val -20241"/>
              <a:gd name="adj2" fmla="val 64591"/>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5" name="Rectangle 54">
            <a:extLst>
              <a:ext uri="{FF2B5EF4-FFF2-40B4-BE49-F238E27FC236}">
                <a16:creationId xmlns:a16="http://schemas.microsoft.com/office/drawing/2014/main" id="{177EAAE8-D247-D341-8366-726D4F758966}"/>
              </a:ext>
            </a:extLst>
          </p:cNvPr>
          <p:cNvSpPr/>
          <p:nvPr/>
        </p:nvSpPr>
        <p:spPr>
          <a:xfrm>
            <a:off x="927731" y="3725152"/>
            <a:ext cx="1957682" cy="923330"/>
          </a:xfrm>
          <a:prstGeom prst="rect">
            <a:avLst/>
          </a:prstGeom>
        </p:spPr>
        <p:txBody>
          <a:bodyPr wrap="square">
            <a:spAutoFit/>
          </a:bodyPr>
          <a:lstStyle/>
          <a:p>
            <a:pPr algn="ctr"/>
            <a:r>
              <a:rPr lang="en-US" dirty="0"/>
              <a:t>A past record with the same nullifiers (</a:t>
            </a:r>
            <a:r>
              <a:rPr lang="en-US" dirty="0">
                <a:solidFill>
                  <a:schemeClr val="accent5">
                    <a:lumMod val="75000"/>
                  </a:schemeClr>
                </a:solidFill>
              </a:rPr>
              <a:t>Epoch, IN</a:t>
            </a:r>
            <a:r>
              <a:rPr lang="en-US" dirty="0"/>
              <a:t>, [SK]_2)</a:t>
            </a:r>
          </a:p>
        </p:txBody>
      </p:sp>
      <p:sp>
        <p:nvSpPr>
          <p:cNvPr id="57" name="Rectangle 56">
            <a:extLst>
              <a:ext uri="{FF2B5EF4-FFF2-40B4-BE49-F238E27FC236}">
                <a16:creationId xmlns:a16="http://schemas.microsoft.com/office/drawing/2014/main" id="{F4A7FC3A-7150-1643-9951-72A5292A7C83}"/>
              </a:ext>
            </a:extLst>
          </p:cNvPr>
          <p:cNvSpPr/>
          <p:nvPr/>
        </p:nvSpPr>
        <p:spPr>
          <a:xfrm>
            <a:off x="2993779" y="3725152"/>
            <a:ext cx="2382383" cy="369332"/>
          </a:xfrm>
          <a:prstGeom prst="rect">
            <a:avLst/>
          </a:prstGeom>
        </p:spPr>
        <p:txBody>
          <a:bodyPr wrap="none">
            <a:spAutoFit/>
          </a:bodyPr>
          <a:lstStyle/>
          <a:p>
            <a:r>
              <a:rPr lang="en-US" dirty="0"/>
              <a:t>M, </a:t>
            </a:r>
            <a:r>
              <a:rPr lang="en-US" dirty="0">
                <a:solidFill>
                  <a:schemeClr val="accent5">
                    <a:lumMod val="75000"/>
                  </a:schemeClr>
                </a:solidFill>
              </a:rPr>
              <a:t>Epoch, IN</a:t>
            </a:r>
            <a:r>
              <a:rPr lang="en-US" dirty="0"/>
              <a:t>, </a:t>
            </a:r>
            <a:r>
              <a:rPr lang="en-CA" dirty="0"/>
              <a:t>[SK]_1</a:t>
            </a:r>
            <a:r>
              <a:rPr lang="en-US" dirty="0"/>
              <a:t>, P</a:t>
            </a:r>
          </a:p>
        </p:txBody>
      </p:sp>
      <p:sp>
        <p:nvSpPr>
          <p:cNvPr id="50" name="Rounded Rectangle 49">
            <a:extLst>
              <a:ext uri="{FF2B5EF4-FFF2-40B4-BE49-F238E27FC236}">
                <a16:creationId xmlns:a16="http://schemas.microsoft.com/office/drawing/2014/main" id="{9319AC07-7B5F-1C49-9FD3-6546CC82A115}"/>
              </a:ext>
            </a:extLst>
          </p:cNvPr>
          <p:cNvSpPr/>
          <p:nvPr/>
        </p:nvSpPr>
        <p:spPr>
          <a:xfrm>
            <a:off x="3919249" y="2481249"/>
            <a:ext cx="1226654" cy="10735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(2,N)-Construct</a:t>
            </a:r>
          </a:p>
        </p:txBody>
      </p:sp>
      <p:cxnSp>
        <p:nvCxnSpPr>
          <p:cNvPr id="52" name="Elbow Connector 51">
            <a:extLst>
              <a:ext uri="{FF2B5EF4-FFF2-40B4-BE49-F238E27FC236}">
                <a16:creationId xmlns:a16="http://schemas.microsoft.com/office/drawing/2014/main" id="{A578D42F-0E89-A642-A976-3362ECFE1D10}"/>
              </a:ext>
            </a:extLst>
          </p:cNvPr>
          <p:cNvCxnSpPr>
            <a:cxnSpLocks/>
          </p:cNvCxnSpPr>
          <p:nvPr/>
        </p:nvCxnSpPr>
        <p:spPr>
          <a:xfrm flipV="1">
            <a:off x="2330305" y="2874760"/>
            <a:ext cx="1588944" cy="1500449"/>
          </a:xfrm>
          <a:prstGeom prst="bentConnector3">
            <a:avLst>
              <a:gd name="adj1" fmla="val 454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4A65A477-997D-9144-B8A9-A8A13E8C468F}"/>
              </a:ext>
            </a:extLst>
          </p:cNvPr>
          <p:cNvCxnSpPr>
            <a:cxnSpLocks/>
          </p:cNvCxnSpPr>
          <p:nvPr/>
        </p:nvCxnSpPr>
        <p:spPr>
          <a:xfrm rot="16200000" flipV="1">
            <a:off x="3744457" y="3277889"/>
            <a:ext cx="785250" cy="435665"/>
          </a:xfrm>
          <a:prstGeom prst="bentConnector4">
            <a:avLst>
              <a:gd name="adj1" fmla="val 23944"/>
              <a:gd name="adj2" fmla="val 209397"/>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09F3FB88-801B-2D40-BD55-0DE823288352}"/>
              </a:ext>
            </a:extLst>
          </p:cNvPr>
          <p:cNvSpPr/>
          <p:nvPr/>
        </p:nvSpPr>
        <p:spPr>
          <a:xfrm>
            <a:off x="3122519" y="2531530"/>
            <a:ext cx="784189" cy="369332"/>
          </a:xfrm>
          <a:prstGeom prst="rect">
            <a:avLst/>
          </a:prstGeom>
        </p:spPr>
        <p:txBody>
          <a:bodyPr wrap="none">
            <a:spAutoFit/>
          </a:bodyPr>
          <a:lstStyle/>
          <a:p>
            <a:r>
              <a:rPr lang="en-CA" dirty="0"/>
              <a:t>[SK]_2</a:t>
            </a:r>
          </a:p>
        </p:txBody>
      </p:sp>
      <p:sp>
        <p:nvSpPr>
          <p:cNvPr id="56" name="Rectangle 55">
            <a:extLst>
              <a:ext uri="{FF2B5EF4-FFF2-40B4-BE49-F238E27FC236}">
                <a16:creationId xmlns:a16="http://schemas.microsoft.com/office/drawing/2014/main" id="{120AF30D-53F6-4C4B-A908-07DDB3D17EED}"/>
              </a:ext>
            </a:extLst>
          </p:cNvPr>
          <p:cNvSpPr/>
          <p:nvPr/>
        </p:nvSpPr>
        <p:spPr>
          <a:xfrm>
            <a:off x="3147601" y="3042613"/>
            <a:ext cx="784189" cy="369332"/>
          </a:xfrm>
          <a:prstGeom prst="rect">
            <a:avLst/>
          </a:prstGeom>
        </p:spPr>
        <p:txBody>
          <a:bodyPr wrap="none">
            <a:spAutoFit/>
          </a:bodyPr>
          <a:lstStyle/>
          <a:p>
            <a:r>
              <a:rPr lang="en-CA" dirty="0"/>
              <a:t>[SK]_1</a:t>
            </a:r>
          </a:p>
        </p:txBody>
      </p:sp>
      <p:sp>
        <p:nvSpPr>
          <p:cNvPr id="58" name="TextBox 57">
            <a:extLst>
              <a:ext uri="{FF2B5EF4-FFF2-40B4-BE49-F238E27FC236}">
                <a16:creationId xmlns:a16="http://schemas.microsoft.com/office/drawing/2014/main" id="{8A785319-09F2-F94E-B840-6122CC6EC16B}"/>
              </a:ext>
            </a:extLst>
          </p:cNvPr>
          <p:cNvSpPr txBox="1"/>
          <p:nvPr/>
        </p:nvSpPr>
        <p:spPr>
          <a:xfrm>
            <a:off x="5163795" y="2682232"/>
            <a:ext cx="1595309" cy="369332"/>
          </a:xfrm>
          <a:prstGeom prst="rect">
            <a:avLst/>
          </a:prstGeom>
          <a:noFill/>
        </p:spPr>
        <p:txBody>
          <a:bodyPr wrap="none" rtlCol="0">
            <a:spAutoFit/>
          </a:bodyPr>
          <a:lstStyle/>
          <a:p>
            <a:r>
              <a:rPr lang="en-US" dirty="0"/>
              <a:t>SK of spammer</a:t>
            </a:r>
          </a:p>
        </p:txBody>
      </p:sp>
      <p:cxnSp>
        <p:nvCxnSpPr>
          <p:cNvPr id="59" name="Straight Arrow Connector 58">
            <a:extLst>
              <a:ext uri="{FF2B5EF4-FFF2-40B4-BE49-F238E27FC236}">
                <a16:creationId xmlns:a16="http://schemas.microsoft.com/office/drawing/2014/main" id="{3652859E-CF53-0A4D-9109-B4263702D23E}"/>
              </a:ext>
            </a:extLst>
          </p:cNvPr>
          <p:cNvCxnSpPr/>
          <p:nvPr/>
        </p:nvCxnSpPr>
        <p:spPr>
          <a:xfrm>
            <a:off x="5163795" y="3017723"/>
            <a:ext cx="4394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E7574ED-199C-E74D-BEE9-ED6C4C189CA5}"/>
              </a:ext>
            </a:extLst>
          </p:cNvPr>
          <p:cNvSpPr>
            <a:spLocks noGrp="1"/>
          </p:cNvSpPr>
          <p:nvPr>
            <p:ph type="sldNum" sz="quarter" idx="12"/>
          </p:nvPr>
        </p:nvSpPr>
        <p:spPr/>
        <p:txBody>
          <a:bodyPr/>
          <a:lstStyle/>
          <a:p>
            <a:fld id="{EE1939C1-24D7-49E9-A58A-7960365209F5}" type="slidenum">
              <a:rPr lang="en-US" smtClean="0"/>
              <a:t>36</a:t>
            </a:fld>
            <a:endParaRPr lang="en-US"/>
          </a:p>
        </p:txBody>
      </p:sp>
    </p:spTree>
    <p:extLst>
      <p:ext uri="{BB962C8B-B14F-4D97-AF65-F5344CB8AC3E}">
        <p14:creationId xmlns:p14="http://schemas.microsoft.com/office/powerpoint/2010/main" val="134377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D3B1BD4-B4C3-CE4F-9C44-82B7A84679FD}"/>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73" name="Picture 72">
            <a:extLst>
              <a:ext uri="{FF2B5EF4-FFF2-40B4-BE49-F238E27FC236}">
                <a16:creationId xmlns:a16="http://schemas.microsoft.com/office/drawing/2014/main" id="{D2C5E7F1-2654-CF40-B2D0-FAFFF6BC7466}"/>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74" name="Picture 73">
            <a:extLst>
              <a:ext uri="{FF2B5EF4-FFF2-40B4-BE49-F238E27FC236}">
                <a16:creationId xmlns:a16="http://schemas.microsoft.com/office/drawing/2014/main" id="{3942125A-277E-9945-9295-6C04840FE5E4}"/>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75" name="Picture 74">
            <a:extLst>
              <a:ext uri="{FF2B5EF4-FFF2-40B4-BE49-F238E27FC236}">
                <a16:creationId xmlns:a16="http://schemas.microsoft.com/office/drawing/2014/main" id="{FB376934-9721-FC44-8623-8E93A2A5FD3E}"/>
              </a:ext>
            </a:extLst>
          </p:cNvPr>
          <p:cNvPicPr>
            <a:picLocks noChangeAspect="1"/>
          </p:cNvPicPr>
          <p:nvPr/>
        </p:nvPicPr>
        <p:blipFill>
          <a:blip r:embed="rId6"/>
          <a:stretch>
            <a:fillRect/>
          </a:stretch>
        </p:blipFill>
        <p:spPr>
          <a:xfrm>
            <a:off x="6975143" y="3020077"/>
            <a:ext cx="317078" cy="317078"/>
          </a:xfrm>
          <a:prstGeom prst="rect">
            <a:avLst/>
          </a:prstGeom>
        </p:spPr>
      </p:pic>
      <p:sp>
        <p:nvSpPr>
          <p:cNvPr id="76" name="Rectangle 75">
            <a:extLst>
              <a:ext uri="{FF2B5EF4-FFF2-40B4-BE49-F238E27FC236}">
                <a16:creationId xmlns:a16="http://schemas.microsoft.com/office/drawing/2014/main" id="{F971DC2F-2FE4-F248-B22E-6C41F140D652}"/>
              </a:ext>
            </a:extLst>
          </p:cNvPr>
          <p:cNvSpPr/>
          <p:nvPr/>
        </p:nvSpPr>
        <p:spPr>
          <a:xfrm>
            <a:off x="6645088" y="2962140"/>
            <a:ext cx="396262" cy="369332"/>
          </a:xfrm>
          <a:prstGeom prst="rect">
            <a:avLst/>
          </a:prstGeom>
        </p:spPr>
        <p:txBody>
          <a:bodyPr wrap="none">
            <a:spAutoFit/>
          </a:bodyPr>
          <a:lstStyle/>
          <a:p>
            <a:r>
              <a:rPr lang="en-US" dirty="0"/>
              <a:t> …</a:t>
            </a:r>
          </a:p>
        </p:txBody>
      </p:sp>
      <p:pic>
        <p:nvPicPr>
          <p:cNvPr id="77" name="Picture 76">
            <a:extLst>
              <a:ext uri="{FF2B5EF4-FFF2-40B4-BE49-F238E27FC236}">
                <a16:creationId xmlns:a16="http://schemas.microsoft.com/office/drawing/2014/main" id="{31FC3618-B503-6542-BDF2-6F076EBC1779}"/>
              </a:ext>
            </a:extLst>
          </p:cNvPr>
          <p:cNvPicPr>
            <a:picLocks noChangeAspect="1"/>
          </p:cNvPicPr>
          <p:nvPr/>
        </p:nvPicPr>
        <p:blipFill>
          <a:blip r:embed="rId6"/>
          <a:stretch>
            <a:fillRect/>
          </a:stretch>
        </p:blipFill>
        <p:spPr>
          <a:xfrm>
            <a:off x="6499940" y="3011719"/>
            <a:ext cx="317078" cy="317078"/>
          </a:xfrm>
          <a:prstGeom prst="rect">
            <a:avLst/>
          </a:prstGeom>
        </p:spPr>
      </p:pic>
      <p:sp>
        <p:nvSpPr>
          <p:cNvPr id="3" name="Slide Number Placeholder 2">
            <a:extLst>
              <a:ext uri="{FF2B5EF4-FFF2-40B4-BE49-F238E27FC236}">
                <a16:creationId xmlns:a16="http://schemas.microsoft.com/office/drawing/2014/main" id="{97E611E9-9E41-7D42-94A9-3F0C1D7C4729}"/>
              </a:ext>
            </a:extLst>
          </p:cNvPr>
          <p:cNvSpPr>
            <a:spLocks noGrp="1"/>
          </p:cNvSpPr>
          <p:nvPr>
            <p:ph type="sldNum" sz="quarter" idx="12"/>
          </p:nvPr>
        </p:nvSpPr>
        <p:spPr/>
        <p:txBody>
          <a:bodyPr/>
          <a:lstStyle/>
          <a:p>
            <a:fld id="{EE1939C1-24D7-49E9-A58A-7960365209F5}" type="slidenum">
              <a:rPr lang="en-US" smtClean="0"/>
              <a:t>37</a:t>
            </a:fld>
            <a:endParaRPr lang="en-US"/>
          </a:p>
        </p:txBody>
      </p:sp>
    </p:spTree>
    <p:extLst>
      <p:ext uri="{BB962C8B-B14F-4D97-AF65-F5344CB8AC3E}">
        <p14:creationId xmlns:p14="http://schemas.microsoft.com/office/powerpoint/2010/main" val="231414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8BDF-A535-EC4E-A5A8-9ADC5149205B}"/>
              </a:ext>
            </a:extLst>
          </p:cNvPr>
          <p:cNvSpPr>
            <a:spLocks noGrp="1"/>
          </p:cNvSpPr>
          <p:nvPr>
            <p:ph type="title"/>
          </p:nvPr>
        </p:nvSpPr>
        <p:spPr/>
        <p:txBody>
          <a:bodyPr/>
          <a:lstStyle/>
          <a:p>
            <a:r>
              <a:rPr lang="en-US" dirty="0"/>
              <a:t>WAKU2-RLN-RELAY: Slashing</a:t>
            </a:r>
          </a:p>
        </p:txBody>
      </p:sp>
      <p:grpSp>
        <p:nvGrpSpPr>
          <p:cNvPr id="5" name="Group 4">
            <a:extLst>
              <a:ext uri="{FF2B5EF4-FFF2-40B4-BE49-F238E27FC236}">
                <a16:creationId xmlns:a16="http://schemas.microsoft.com/office/drawing/2014/main" id="{9C7F1899-D979-D64E-8B9E-0BF4FF5813BA}"/>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FEFC9459-5A53-314E-A5FC-01F56B6C8E1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4555DDCE-D74E-154E-840E-7AB14CF7360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622B54A0-E010-D24D-90DC-7ED076A510DB}"/>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50F4BED4-7102-7341-A201-A04528A6DF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63EC2788-A9D2-9A4D-9AEE-3AF2FCC4DCC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925EB06F-ADF8-1546-8F46-0A90770770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0121B1A7-80A1-6C4D-8656-260F6368F5C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BA3A8EEB-BB06-CE45-A561-2C46C94A538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89784C86-756C-3643-9A32-9B87263CC65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FAF452F8-1C29-194E-970D-0D1897825061}"/>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C9BA9AFC-EEE1-5F4C-B797-67E87C2277AA}"/>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0527EDC6-1854-A54E-8B99-393A7134EE4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CDB0974E-E4E1-F042-B197-E328BD60F83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0D19CF64-FE0C-FB45-BB07-99E2EFD0F2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DD1D2735-D85B-9A4F-97E1-3409FFE82B46}"/>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29B93649-3285-8248-8728-831436B938C8}"/>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624D881-84C3-1645-88A6-D365B9EBC9DC}"/>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F97369E3-D5E9-0C49-A9A5-2A7D54F1F606}"/>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1959B369-9428-DC4B-B449-283FD3266D3D}"/>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88D47C2F-6316-0A4C-8B57-B4CB8F8EF24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11245B5-96EC-5A4C-9EB0-03DC62D3B462}"/>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0E17D503-1BEC-9545-9D37-EE3AB4FCE26E}"/>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CA85E780-4866-4E48-A345-673899F971B8}"/>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360ECC98-C863-0146-9234-A25B3899844C}"/>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0F4F04B-9D81-634A-B1C0-43943F4388E2}"/>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6E810B3-73C0-E64A-9644-6A7F6B32B741}"/>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3376347-1CBF-B445-928B-4E040BB09E21}"/>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662381F-BD0C-C846-BE5E-AE00D0BEB9A4}"/>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284F419-13CF-6C49-8569-D8C35C427C5E}"/>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0CD6FBF-FF00-C543-97D1-B00F61C7F75E}"/>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01AFC6C-2665-0F4A-85B8-AD38B5D22469}"/>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BC1F218-994C-3545-A235-8D97B54301B3}"/>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2D42E67-F214-F54F-8F4D-8F9C6BE0B513}"/>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6EACA01-041E-5B49-A7C0-A56FA9437024}"/>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0F2E1C-9C10-7544-8E60-8165C80871FA}"/>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A5D312B-3FE3-D84E-AA5E-D27FC0E55B0A}"/>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EE60074-5E1B-E74F-8BBF-73089812CDD9}"/>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15E2717-9D27-B94D-939A-B95A861A37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4AEAB6FF-E312-6B4C-B3C8-93C08CBA2053}"/>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CC524CC0-AB71-1144-B65C-AFC527D5678D}"/>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8D3C5EBF-2773-054F-B844-5E0A5BDE9DB6}"/>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57" name="TextBox 56">
            <a:extLst>
              <a:ext uri="{FF2B5EF4-FFF2-40B4-BE49-F238E27FC236}">
                <a16:creationId xmlns:a16="http://schemas.microsoft.com/office/drawing/2014/main" id="{B9FC7151-2925-E740-B753-8BDA7B8C1ABB}"/>
              </a:ext>
            </a:extLst>
          </p:cNvPr>
          <p:cNvSpPr txBox="1"/>
          <p:nvPr/>
        </p:nvSpPr>
        <p:spPr>
          <a:xfrm>
            <a:off x="2996811" y="3718543"/>
            <a:ext cx="1595309" cy="369332"/>
          </a:xfrm>
          <a:prstGeom prst="rect">
            <a:avLst/>
          </a:prstGeom>
          <a:noFill/>
        </p:spPr>
        <p:txBody>
          <a:bodyPr wrap="none" rtlCol="0">
            <a:spAutoFit/>
          </a:bodyPr>
          <a:lstStyle/>
          <a:p>
            <a:r>
              <a:rPr lang="en-US" dirty="0"/>
              <a:t>SK of spammer</a:t>
            </a:r>
          </a:p>
        </p:txBody>
      </p:sp>
      <p:pic>
        <p:nvPicPr>
          <p:cNvPr id="58" name="Picture 57">
            <a:extLst>
              <a:ext uri="{FF2B5EF4-FFF2-40B4-BE49-F238E27FC236}">
                <a16:creationId xmlns:a16="http://schemas.microsoft.com/office/drawing/2014/main" id="{9522509A-528F-9844-A3FC-487E6D00AEC0}"/>
              </a:ext>
            </a:extLst>
          </p:cNvPr>
          <p:cNvPicPr>
            <a:picLocks noChangeAspect="1"/>
          </p:cNvPicPr>
          <p:nvPr/>
        </p:nvPicPr>
        <p:blipFill>
          <a:blip r:embed="rId4"/>
          <a:stretch>
            <a:fillRect/>
          </a:stretch>
        </p:blipFill>
        <p:spPr>
          <a:xfrm>
            <a:off x="2802221" y="1804901"/>
            <a:ext cx="6119363" cy="933619"/>
          </a:xfrm>
          <a:prstGeom prst="rect">
            <a:avLst/>
          </a:prstGeom>
        </p:spPr>
      </p:pic>
      <p:pic>
        <p:nvPicPr>
          <p:cNvPr id="59" name="Picture 58">
            <a:extLst>
              <a:ext uri="{FF2B5EF4-FFF2-40B4-BE49-F238E27FC236}">
                <a16:creationId xmlns:a16="http://schemas.microsoft.com/office/drawing/2014/main" id="{D1E2D34B-6B58-8B48-BB0C-5AEE5FCA00C3}"/>
              </a:ext>
            </a:extLst>
          </p:cNvPr>
          <p:cNvPicPr>
            <a:picLocks noChangeAspect="1"/>
          </p:cNvPicPr>
          <p:nvPr/>
        </p:nvPicPr>
        <p:blipFill>
          <a:blip r:embed="rId5"/>
          <a:stretch>
            <a:fillRect/>
          </a:stretch>
        </p:blipFill>
        <p:spPr>
          <a:xfrm>
            <a:off x="4548097" y="2586153"/>
            <a:ext cx="478761" cy="654163"/>
          </a:xfrm>
          <a:prstGeom prst="rect">
            <a:avLst/>
          </a:prstGeom>
        </p:spPr>
      </p:pic>
      <p:cxnSp>
        <p:nvCxnSpPr>
          <p:cNvPr id="48" name="Straight Arrow Connector 47">
            <a:extLst>
              <a:ext uri="{FF2B5EF4-FFF2-40B4-BE49-F238E27FC236}">
                <a16:creationId xmlns:a16="http://schemas.microsoft.com/office/drawing/2014/main" id="{C81AB4A6-A37E-C245-9190-F5C234B4DBB6}"/>
              </a:ext>
            </a:extLst>
          </p:cNvPr>
          <p:cNvCxnSpPr>
            <a:stCxn id="57" idx="0"/>
          </p:cNvCxnSpPr>
          <p:nvPr/>
        </p:nvCxnSpPr>
        <p:spPr>
          <a:xfrm flipV="1">
            <a:off x="3794466" y="2961932"/>
            <a:ext cx="676526" cy="7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FD223BD-785E-E044-8D54-046121949C54}"/>
              </a:ext>
            </a:extLst>
          </p:cNvPr>
          <p:cNvSpPr txBox="1"/>
          <p:nvPr/>
        </p:nvSpPr>
        <p:spPr>
          <a:xfrm>
            <a:off x="3153586" y="3955604"/>
            <a:ext cx="1050288" cy="369332"/>
          </a:xfrm>
          <a:prstGeom prst="rect">
            <a:avLst/>
          </a:prstGeom>
          <a:noFill/>
        </p:spPr>
        <p:txBody>
          <a:bodyPr wrap="none" rtlCol="0">
            <a:spAutoFit/>
          </a:bodyPr>
          <a:lstStyle/>
          <a:p>
            <a:r>
              <a:rPr lang="en-US" dirty="0"/>
              <a:t>PK=H(SK)</a:t>
            </a:r>
          </a:p>
        </p:txBody>
      </p:sp>
      <p:sp>
        <p:nvSpPr>
          <p:cNvPr id="64" name="TextBox 63">
            <a:extLst>
              <a:ext uri="{FF2B5EF4-FFF2-40B4-BE49-F238E27FC236}">
                <a16:creationId xmlns:a16="http://schemas.microsoft.com/office/drawing/2014/main" id="{4DE37E0F-5452-F448-B197-38BA20D70F5B}"/>
              </a:ext>
            </a:extLst>
          </p:cNvPr>
          <p:cNvSpPr txBox="1"/>
          <p:nvPr/>
        </p:nvSpPr>
        <p:spPr>
          <a:xfrm>
            <a:off x="4985797" y="2688101"/>
            <a:ext cx="3074624" cy="646331"/>
          </a:xfrm>
          <a:prstGeom prst="rect">
            <a:avLst/>
          </a:prstGeom>
          <a:noFill/>
        </p:spPr>
        <p:txBody>
          <a:bodyPr wrap="none" rtlCol="0">
            <a:spAutoFit/>
          </a:bodyPr>
          <a:lstStyle/>
          <a:p>
            <a:r>
              <a:rPr lang="en-US" dirty="0"/>
              <a:t>Membership Contract/Registry</a:t>
            </a:r>
          </a:p>
          <a:p>
            <a:r>
              <a:rPr lang="en-US" dirty="0"/>
              <a:t>PK1,…,</a:t>
            </a:r>
            <a:r>
              <a:rPr lang="en-US" dirty="0" err="1"/>
              <a:t>PKn</a:t>
            </a:r>
            <a:endParaRPr lang="en-US" dirty="0"/>
          </a:p>
        </p:txBody>
      </p:sp>
      <p:pic>
        <p:nvPicPr>
          <p:cNvPr id="65" name="Picture 64">
            <a:extLst>
              <a:ext uri="{FF2B5EF4-FFF2-40B4-BE49-F238E27FC236}">
                <a16:creationId xmlns:a16="http://schemas.microsoft.com/office/drawing/2014/main" id="{DD4A5487-E5BB-5042-8C1D-857F63354803}"/>
              </a:ext>
            </a:extLst>
          </p:cNvPr>
          <p:cNvPicPr>
            <a:picLocks noChangeAspect="1"/>
          </p:cNvPicPr>
          <p:nvPr/>
        </p:nvPicPr>
        <p:blipFill>
          <a:blip r:embed="rId6"/>
          <a:stretch>
            <a:fillRect/>
          </a:stretch>
        </p:blipFill>
        <p:spPr>
          <a:xfrm>
            <a:off x="6203311" y="3011427"/>
            <a:ext cx="317078" cy="317078"/>
          </a:xfrm>
          <a:prstGeom prst="rect">
            <a:avLst/>
          </a:prstGeom>
        </p:spPr>
      </p:pic>
      <p:pic>
        <p:nvPicPr>
          <p:cNvPr id="66" name="Picture 65">
            <a:extLst>
              <a:ext uri="{FF2B5EF4-FFF2-40B4-BE49-F238E27FC236}">
                <a16:creationId xmlns:a16="http://schemas.microsoft.com/office/drawing/2014/main" id="{935526BB-5897-8443-8116-C32B07CCCA6B}"/>
              </a:ext>
            </a:extLst>
          </p:cNvPr>
          <p:cNvPicPr>
            <a:picLocks noChangeAspect="1"/>
          </p:cNvPicPr>
          <p:nvPr/>
        </p:nvPicPr>
        <p:blipFill>
          <a:blip r:embed="rId6"/>
          <a:stretch>
            <a:fillRect/>
          </a:stretch>
        </p:blipFill>
        <p:spPr>
          <a:xfrm>
            <a:off x="6360625" y="3015840"/>
            <a:ext cx="317078" cy="317078"/>
          </a:xfrm>
          <a:prstGeom prst="rect">
            <a:avLst/>
          </a:prstGeom>
        </p:spPr>
      </p:pic>
      <p:pic>
        <p:nvPicPr>
          <p:cNvPr id="67" name="Picture 66">
            <a:extLst>
              <a:ext uri="{FF2B5EF4-FFF2-40B4-BE49-F238E27FC236}">
                <a16:creationId xmlns:a16="http://schemas.microsoft.com/office/drawing/2014/main" id="{15806FFD-C66A-1F46-820C-45669BBAED2C}"/>
              </a:ext>
            </a:extLst>
          </p:cNvPr>
          <p:cNvPicPr>
            <a:picLocks noChangeAspect="1"/>
          </p:cNvPicPr>
          <p:nvPr/>
        </p:nvPicPr>
        <p:blipFill>
          <a:blip r:embed="rId6"/>
          <a:stretch>
            <a:fillRect/>
          </a:stretch>
        </p:blipFill>
        <p:spPr>
          <a:xfrm>
            <a:off x="6975143" y="3020077"/>
            <a:ext cx="317078" cy="317078"/>
          </a:xfrm>
          <a:prstGeom prst="rect">
            <a:avLst/>
          </a:prstGeom>
        </p:spPr>
      </p:pic>
      <p:sp>
        <p:nvSpPr>
          <p:cNvPr id="68" name="Rectangle 67">
            <a:extLst>
              <a:ext uri="{FF2B5EF4-FFF2-40B4-BE49-F238E27FC236}">
                <a16:creationId xmlns:a16="http://schemas.microsoft.com/office/drawing/2014/main" id="{8F9BBEFF-78CF-DC4A-9D18-7B393A91D139}"/>
              </a:ext>
            </a:extLst>
          </p:cNvPr>
          <p:cNvSpPr/>
          <p:nvPr/>
        </p:nvSpPr>
        <p:spPr>
          <a:xfrm>
            <a:off x="6645088" y="2962140"/>
            <a:ext cx="396262" cy="369332"/>
          </a:xfrm>
          <a:prstGeom prst="rect">
            <a:avLst/>
          </a:prstGeom>
        </p:spPr>
        <p:txBody>
          <a:bodyPr wrap="none">
            <a:spAutoFit/>
          </a:bodyPr>
          <a:lstStyle/>
          <a:p>
            <a:r>
              <a:rPr lang="en-US" dirty="0"/>
              <a:t> …</a:t>
            </a:r>
          </a:p>
        </p:txBody>
      </p:sp>
      <p:pic>
        <p:nvPicPr>
          <p:cNvPr id="56" name="Picture 55">
            <a:extLst>
              <a:ext uri="{FF2B5EF4-FFF2-40B4-BE49-F238E27FC236}">
                <a16:creationId xmlns:a16="http://schemas.microsoft.com/office/drawing/2014/main" id="{7B5FA423-1FE6-3A4F-AC12-0AD721ECD89A}"/>
              </a:ext>
            </a:extLst>
          </p:cNvPr>
          <p:cNvPicPr>
            <a:picLocks noChangeAspect="1"/>
          </p:cNvPicPr>
          <p:nvPr/>
        </p:nvPicPr>
        <p:blipFill>
          <a:blip r:embed="rId6"/>
          <a:stretch>
            <a:fillRect/>
          </a:stretch>
        </p:blipFill>
        <p:spPr>
          <a:xfrm>
            <a:off x="4373017" y="3495379"/>
            <a:ext cx="317078" cy="317078"/>
          </a:xfrm>
          <a:prstGeom prst="rect">
            <a:avLst/>
          </a:prstGeom>
        </p:spPr>
      </p:pic>
      <p:cxnSp>
        <p:nvCxnSpPr>
          <p:cNvPr id="4" name="Straight Arrow Connector 3">
            <a:extLst>
              <a:ext uri="{FF2B5EF4-FFF2-40B4-BE49-F238E27FC236}">
                <a16:creationId xmlns:a16="http://schemas.microsoft.com/office/drawing/2014/main" id="{167ECADE-539C-A240-94CE-CE3C9958AF18}"/>
              </a:ext>
            </a:extLst>
          </p:cNvPr>
          <p:cNvCxnSpPr/>
          <p:nvPr/>
        </p:nvCxnSpPr>
        <p:spPr>
          <a:xfrm flipH="1">
            <a:off x="4050920" y="3211789"/>
            <a:ext cx="541200" cy="580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Download Money Face Emoji | Emoji Island">
            <a:extLst>
              <a:ext uri="{FF2B5EF4-FFF2-40B4-BE49-F238E27FC236}">
                <a16:creationId xmlns:a16="http://schemas.microsoft.com/office/drawing/2014/main" id="{A4911401-C4CF-4B4B-896D-17144260EC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9373" y="4229391"/>
            <a:ext cx="486586" cy="486586"/>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73B5E491-6F02-DB4B-BCF4-AD8E47EEDC42}"/>
              </a:ext>
            </a:extLst>
          </p:cNvPr>
          <p:cNvSpPr txBox="1"/>
          <p:nvPr/>
        </p:nvSpPr>
        <p:spPr>
          <a:xfrm>
            <a:off x="1867102" y="3139457"/>
            <a:ext cx="2318327" cy="369332"/>
          </a:xfrm>
          <a:prstGeom prst="rect">
            <a:avLst/>
          </a:prstGeom>
          <a:noFill/>
        </p:spPr>
        <p:txBody>
          <a:bodyPr wrap="none" rtlCol="0">
            <a:spAutoFit/>
          </a:bodyPr>
          <a:lstStyle/>
          <a:p>
            <a:r>
              <a:rPr lang="en-US" dirty="0"/>
              <a:t>Remove spammer’s PK</a:t>
            </a:r>
          </a:p>
        </p:txBody>
      </p:sp>
      <p:sp>
        <p:nvSpPr>
          <p:cNvPr id="3" name="Slide Number Placeholder 2">
            <a:extLst>
              <a:ext uri="{FF2B5EF4-FFF2-40B4-BE49-F238E27FC236}">
                <a16:creationId xmlns:a16="http://schemas.microsoft.com/office/drawing/2014/main" id="{2B517B1C-E05E-9040-AF73-B853097903E4}"/>
              </a:ext>
            </a:extLst>
          </p:cNvPr>
          <p:cNvSpPr>
            <a:spLocks noGrp="1"/>
          </p:cNvSpPr>
          <p:nvPr>
            <p:ph type="sldNum" sz="quarter" idx="12"/>
          </p:nvPr>
        </p:nvSpPr>
        <p:spPr/>
        <p:txBody>
          <a:bodyPr/>
          <a:lstStyle/>
          <a:p>
            <a:fld id="{EE1939C1-24D7-49E9-A58A-7960365209F5}" type="slidenum">
              <a:rPr lang="en-US" smtClean="0"/>
              <a:t>38</a:t>
            </a:fld>
            <a:endParaRPr lang="en-US"/>
          </a:p>
        </p:txBody>
      </p:sp>
    </p:spTree>
    <p:extLst>
      <p:ext uri="{BB962C8B-B14F-4D97-AF65-F5344CB8AC3E}">
        <p14:creationId xmlns:p14="http://schemas.microsoft.com/office/powerpoint/2010/main" val="3780013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WAKU2-RLN-RELAY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pPr marL="0" indent="0">
              <a:buNone/>
            </a:pPr>
            <a:r>
              <a:rPr lang="en-US" dirty="0"/>
              <a:t>WAKU2-RLN-RELAY = WAKU2-RELAY + Rate Limiting Nullifiers (RLN)</a:t>
            </a:r>
          </a:p>
          <a:p>
            <a:r>
              <a:rPr lang="en-US" dirty="0"/>
              <a:t>P2p solution</a:t>
            </a:r>
          </a:p>
          <a:p>
            <a:r>
              <a:rPr lang="en-US" dirty="0"/>
              <a:t>Global spam protection</a:t>
            </a:r>
          </a:p>
          <a:p>
            <a:r>
              <a:rPr lang="en-US" dirty="0"/>
              <a:t>Privacy preserving </a:t>
            </a:r>
          </a:p>
          <a:p>
            <a:r>
              <a:rPr lang="en-US" dirty="0"/>
              <a:t>Efficient</a:t>
            </a:r>
          </a:p>
          <a:p>
            <a:r>
              <a:rPr lang="en-US" dirty="0"/>
              <a:t>Economic incentives</a:t>
            </a:r>
          </a:p>
          <a:p>
            <a:pPr lvl="1"/>
            <a:r>
              <a:rPr lang="en-US" dirty="0"/>
              <a:t>Financial punishment for the spammers and a financial reward for those who catch spammers.</a:t>
            </a:r>
          </a:p>
          <a:p>
            <a:endParaRPr lang="en-US" dirty="0"/>
          </a:p>
          <a:p>
            <a:endParaRPr lang="en-US" dirty="0"/>
          </a:p>
        </p:txBody>
      </p:sp>
      <p:sp>
        <p:nvSpPr>
          <p:cNvPr id="4" name="Rectangle 3">
            <a:extLst>
              <a:ext uri="{FF2B5EF4-FFF2-40B4-BE49-F238E27FC236}">
                <a16:creationId xmlns:a16="http://schemas.microsoft.com/office/drawing/2014/main" id="{40524914-6397-544E-A1D6-3576B96BEBA8}"/>
              </a:ext>
            </a:extLst>
          </p:cNvPr>
          <p:cNvSpPr/>
          <p:nvPr/>
        </p:nvSpPr>
        <p:spPr>
          <a:xfrm>
            <a:off x="838200" y="6072595"/>
            <a:ext cx="3141822" cy="369332"/>
          </a:xfrm>
          <a:prstGeom prst="rect">
            <a:avLst/>
          </a:prstGeom>
        </p:spPr>
        <p:txBody>
          <a:bodyPr wrap="none">
            <a:spAutoFit/>
          </a:bodyPr>
          <a:lstStyle/>
          <a:p>
            <a:r>
              <a:rPr lang="en-US" dirty="0"/>
              <a:t>[1] </a:t>
            </a:r>
            <a:r>
              <a:rPr lang="en-US" dirty="0">
                <a:hlinkClick r:id="rId3"/>
              </a:rPr>
              <a:t>https://rfc.vac.dev/spec/17/</a:t>
            </a:r>
            <a:endParaRPr lang="en-US" dirty="0"/>
          </a:p>
        </p:txBody>
      </p:sp>
      <p:sp>
        <p:nvSpPr>
          <p:cNvPr id="5" name="Slide Number Placeholder 4">
            <a:extLst>
              <a:ext uri="{FF2B5EF4-FFF2-40B4-BE49-F238E27FC236}">
                <a16:creationId xmlns:a16="http://schemas.microsoft.com/office/drawing/2014/main" id="{1024B3B7-BDC5-BB4D-9C6C-43DB90363473}"/>
              </a:ext>
            </a:extLst>
          </p:cNvPr>
          <p:cNvSpPr>
            <a:spLocks noGrp="1"/>
          </p:cNvSpPr>
          <p:nvPr>
            <p:ph type="sldNum" sz="quarter" idx="12"/>
          </p:nvPr>
        </p:nvSpPr>
        <p:spPr/>
        <p:txBody>
          <a:bodyPr/>
          <a:lstStyle/>
          <a:p>
            <a:fld id="{EE1939C1-24D7-49E9-A58A-7960365209F5}" type="slidenum">
              <a:rPr lang="en-US" smtClean="0"/>
              <a:t>39</a:t>
            </a:fld>
            <a:endParaRPr lang="en-US"/>
          </a:p>
        </p:txBody>
      </p:sp>
    </p:spTree>
    <p:extLst>
      <p:ext uri="{BB962C8B-B14F-4D97-AF65-F5344CB8AC3E}">
        <p14:creationId xmlns:p14="http://schemas.microsoft.com/office/powerpoint/2010/main" val="115771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 [1]</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pPr lvl="1"/>
            <a:r>
              <a:rPr lang="en-US" dirty="0"/>
              <a:t>Peers subscribed to the same topic form a mesh</a:t>
            </a:r>
          </a:p>
          <a:p>
            <a:pPr marL="457200" lvl="1" indent="0">
              <a:buNone/>
            </a:pPr>
            <a:endParaRPr lang="en-US" dirty="0"/>
          </a:p>
          <a:p>
            <a:endParaRPr lang="en-US" dirty="0"/>
          </a:p>
        </p:txBody>
      </p:sp>
      <p:sp>
        <p:nvSpPr>
          <p:cNvPr id="4" name="Rectangle 3">
            <a:extLst>
              <a:ext uri="{FF2B5EF4-FFF2-40B4-BE49-F238E27FC236}">
                <a16:creationId xmlns:a16="http://schemas.microsoft.com/office/drawing/2014/main" id="{8BD4F03D-7235-3C4A-B89D-E4B2E99E0EF8}"/>
              </a:ext>
            </a:extLst>
          </p:cNvPr>
          <p:cNvSpPr/>
          <p:nvPr/>
        </p:nvSpPr>
        <p:spPr>
          <a:xfrm>
            <a:off x="1111927" y="6427712"/>
            <a:ext cx="7223051" cy="369332"/>
          </a:xfrm>
          <a:prstGeom prst="rect">
            <a:avLst/>
          </a:prstGeom>
        </p:spPr>
        <p:txBody>
          <a:bodyPr wrap="square">
            <a:spAutoFit/>
          </a:bodyPr>
          <a:lstStyle/>
          <a:p>
            <a:r>
              <a:rPr lang="en-US" dirty="0"/>
              <a:t>[1] </a:t>
            </a:r>
            <a:r>
              <a:rPr lang="en-US" dirty="0">
                <a:hlinkClick r:id="rId3"/>
              </a:rPr>
              <a:t>https://rfc.vac.dev/spec/11/</a:t>
            </a:r>
            <a:endParaRPr lang="en-US" dirty="0"/>
          </a:p>
        </p:txBody>
      </p:sp>
      <p:grpSp>
        <p:nvGrpSpPr>
          <p:cNvPr id="5" name="Group 4">
            <a:extLst>
              <a:ext uri="{FF2B5EF4-FFF2-40B4-BE49-F238E27FC236}">
                <a16:creationId xmlns:a16="http://schemas.microsoft.com/office/drawing/2014/main" id="{C477B84A-DF83-FB41-9944-86097AC0543F}"/>
              </a:ext>
            </a:extLst>
          </p:cNvPr>
          <p:cNvGrpSpPr/>
          <p:nvPr/>
        </p:nvGrpSpPr>
        <p:grpSpPr>
          <a:xfrm>
            <a:off x="2330305" y="4013767"/>
            <a:ext cx="7079614" cy="2231204"/>
            <a:chOff x="2330305" y="4013767"/>
            <a:chExt cx="7079614" cy="2231204"/>
          </a:xfrm>
        </p:grpSpPr>
        <p:pic>
          <p:nvPicPr>
            <p:cNvPr id="6" name="Picture 5">
              <a:extLst>
                <a:ext uri="{FF2B5EF4-FFF2-40B4-BE49-F238E27FC236}">
                  <a16:creationId xmlns:a16="http://schemas.microsoft.com/office/drawing/2014/main" id="{20BA9C6A-D68C-1C4F-AE6E-1D3502E36598}"/>
                </a:ext>
              </a:extLst>
            </p:cNvPr>
            <p:cNvPicPr>
              <a:picLocks noChangeAspect="1"/>
            </p:cNvPicPr>
            <p:nvPr/>
          </p:nvPicPr>
          <p:blipFill>
            <a:blip r:embed="rId4"/>
            <a:stretch>
              <a:fillRect/>
            </a:stretch>
          </p:blipFill>
          <p:spPr>
            <a:xfrm>
              <a:off x="2330305" y="5015023"/>
              <a:ext cx="228600" cy="228600"/>
            </a:xfrm>
            <a:prstGeom prst="rect">
              <a:avLst/>
            </a:prstGeom>
          </p:spPr>
        </p:pic>
        <p:pic>
          <p:nvPicPr>
            <p:cNvPr id="7" name="Picture 6">
              <a:extLst>
                <a:ext uri="{FF2B5EF4-FFF2-40B4-BE49-F238E27FC236}">
                  <a16:creationId xmlns:a16="http://schemas.microsoft.com/office/drawing/2014/main" id="{AFBE5EC0-CEC7-C843-A849-AFA0A4FE279B}"/>
                </a:ext>
              </a:extLst>
            </p:cNvPr>
            <p:cNvPicPr>
              <a:picLocks noChangeAspect="1"/>
            </p:cNvPicPr>
            <p:nvPr/>
          </p:nvPicPr>
          <p:blipFill>
            <a:blip r:embed="rId4"/>
            <a:stretch>
              <a:fillRect/>
            </a:stretch>
          </p:blipFill>
          <p:spPr>
            <a:xfrm>
              <a:off x="3326222" y="5599814"/>
              <a:ext cx="228600" cy="228600"/>
            </a:xfrm>
            <a:prstGeom prst="rect">
              <a:avLst/>
            </a:prstGeom>
          </p:spPr>
        </p:pic>
        <p:pic>
          <p:nvPicPr>
            <p:cNvPr id="8" name="Picture 7">
              <a:extLst>
                <a:ext uri="{FF2B5EF4-FFF2-40B4-BE49-F238E27FC236}">
                  <a16:creationId xmlns:a16="http://schemas.microsoft.com/office/drawing/2014/main" id="{A2123547-0170-FA4C-A1CC-C2EE16BB2B51}"/>
                </a:ext>
              </a:extLst>
            </p:cNvPr>
            <p:cNvPicPr>
              <a:picLocks noChangeAspect="1"/>
            </p:cNvPicPr>
            <p:nvPr/>
          </p:nvPicPr>
          <p:blipFill>
            <a:blip r:embed="rId4"/>
            <a:stretch>
              <a:fillRect/>
            </a:stretch>
          </p:blipFill>
          <p:spPr>
            <a:xfrm rot="19572122">
              <a:off x="4354695" y="4982866"/>
              <a:ext cx="228600" cy="228600"/>
            </a:xfrm>
            <a:prstGeom prst="rect">
              <a:avLst/>
            </a:prstGeom>
          </p:spPr>
        </p:pic>
        <p:pic>
          <p:nvPicPr>
            <p:cNvPr id="9" name="Picture 8">
              <a:extLst>
                <a:ext uri="{FF2B5EF4-FFF2-40B4-BE49-F238E27FC236}">
                  <a16:creationId xmlns:a16="http://schemas.microsoft.com/office/drawing/2014/main" id="{89DC5B70-5014-DC49-875C-8471A4038F75}"/>
                </a:ext>
              </a:extLst>
            </p:cNvPr>
            <p:cNvPicPr>
              <a:picLocks noChangeAspect="1"/>
            </p:cNvPicPr>
            <p:nvPr/>
          </p:nvPicPr>
          <p:blipFill>
            <a:blip r:embed="rId4"/>
            <a:stretch>
              <a:fillRect/>
            </a:stretch>
          </p:blipFill>
          <p:spPr>
            <a:xfrm>
              <a:off x="4800031" y="5742063"/>
              <a:ext cx="228600" cy="228600"/>
            </a:xfrm>
            <a:prstGeom prst="rect">
              <a:avLst/>
            </a:prstGeom>
          </p:spPr>
        </p:pic>
        <p:pic>
          <p:nvPicPr>
            <p:cNvPr id="10" name="Picture 9">
              <a:extLst>
                <a:ext uri="{FF2B5EF4-FFF2-40B4-BE49-F238E27FC236}">
                  <a16:creationId xmlns:a16="http://schemas.microsoft.com/office/drawing/2014/main" id="{4A71A6A7-92FA-4545-BBD2-120F66544080}"/>
                </a:ext>
              </a:extLst>
            </p:cNvPr>
            <p:cNvPicPr>
              <a:picLocks noChangeAspect="1"/>
            </p:cNvPicPr>
            <p:nvPr/>
          </p:nvPicPr>
          <p:blipFill>
            <a:blip r:embed="rId4"/>
            <a:stretch>
              <a:fillRect/>
            </a:stretch>
          </p:blipFill>
          <p:spPr>
            <a:xfrm rot="2515881">
              <a:off x="3440522" y="4268085"/>
              <a:ext cx="228600" cy="228600"/>
            </a:xfrm>
            <a:prstGeom prst="rect">
              <a:avLst/>
            </a:prstGeom>
          </p:spPr>
        </p:pic>
        <p:pic>
          <p:nvPicPr>
            <p:cNvPr id="11" name="Picture 10">
              <a:extLst>
                <a:ext uri="{FF2B5EF4-FFF2-40B4-BE49-F238E27FC236}">
                  <a16:creationId xmlns:a16="http://schemas.microsoft.com/office/drawing/2014/main" id="{15F8E127-2338-F046-91ED-A11F44B40B63}"/>
                </a:ext>
              </a:extLst>
            </p:cNvPr>
            <p:cNvPicPr>
              <a:picLocks noChangeAspect="1"/>
            </p:cNvPicPr>
            <p:nvPr/>
          </p:nvPicPr>
          <p:blipFill>
            <a:blip r:embed="rId4"/>
            <a:stretch>
              <a:fillRect/>
            </a:stretch>
          </p:blipFill>
          <p:spPr>
            <a:xfrm>
              <a:off x="5401545" y="5470899"/>
              <a:ext cx="228600" cy="228600"/>
            </a:xfrm>
            <a:prstGeom prst="rect">
              <a:avLst/>
            </a:prstGeom>
          </p:spPr>
        </p:pic>
        <p:pic>
          <p:nvPicPr>
            <p:cNvPr id="12" name="Picture 11">
              <a:extLst>
                <a:ext uri="{FF2B5EF4-FFF2-40B4-BE49-F238E27FC236}">
                  <a16:creationId xmlns:a16="http://schemas.microsoft.com/office/drawing/2014/main" id="{7AD7191B-C08D-5849-948B-F17CF2AD29C3}"/>
                </a:ext>
              </a:extLst>
            </p:cNvPr>
            <p:cNvPicPr>
              <a:picLocks noChangeAspect="1"/>
            </p:cNvPicPr>
            <p:nvPr/>
          </p:nvPicPr>
          <p:blipFill>
            <a:blip r:embed="rId4"/>
            <a:stretch>
              <a:fillRect/>
            </a:stretch>
          </p:blipFill>
          <p:spPr>
            <a:xfrm rot="2027806">
              <a:off x="5393915" y="4722841"/>
              <a:ext cx="228600" cy="228600"/>
            </a:xfrm>
            <a:prstGeom prst="rect">
              <a:avLst/>
            </a:prstGeom>
          </p:spPr>
        </p:pic>
        <p:pic>
          <p:nvPicPr>
            <p:cNvPr id="13" name="Picture 12">
              <a:extLst>
                <a:ext uri="{FF2B5EF4-FFF2-40B4-BE49-F238E27FC236}">
                  <a16:creationId xmlns:a16="http://schemas.microsoft.com/office/drawing/2014/main" id="{4022596D-3D88-D543-A4CA-16CC50CCE274}"/>
                </a:ext>
              </a:extLst>
            </p:cNvPr>
            <p:cNvPicPr>
              <a:picLocks noChangeAspect="1"/>
            </p:cNvPicPr>
            <p:nvPr/>
          </p:nvPicPr>
          <p:blipFill>
            <a:blip r:embed="rId4"/>
            <a:stretch>
              <a:fillRect/>
            </a:stretch>
          </p:blipFill>
          <p:spPr>
            <a:xfrm>
              <a:off x="5979361" y="4220972"/>
              <a:ext cx="228600" cy="228600"/>
            </a:xfrm>
            <a:prstGeom prst="rect">
              <a:avLst/>
            </a:prstGeom>
          </p:spPr>
        </p:pic>
        <p:pic>
          <p:nvPicPr>
            <p:cNvPr id="14" name="Picture 13">
              <a:extLst>
                <a:ext uri="{FF2B5EF4-FFF2-40B4-BE49-F238E27FC236}">
                  <a16:creationId xmlns:a16="http://schemas.microsoft.com/office/drawing/2014/main" id="{087DD724-A9EA-C243-8A63-B0B390357C51}"/>
                </a:ext>
              </a:extLst>
            </p:cNvPr>
            <p:cNvPicPr>
              <a:picLocks noChangeAspect="1"/>
            </p:cNvPicPr>
            <p:nvPr/>
          </p:nvPicPr>
          <p:blipFill>
            <a:blip r:embed="rId4"/>
            <a:stretch>
              <a:fillRect/>
            </a:stretch>
          </p:blipFill>
          <p:spPr>
            <a:xfrm rot="20460676">
              <a:off x="6907826" y="4837594"/>
              <a:ext cx="228600" cy="228600"/>
            </a:xfrm>
            <a:prstGeom prst="rect">
              <a:avLst/>
            </a:prstGeom>
          </p:spPr>
        </p:pic>
        <p:pic>
          <p:nvPicPr>
            <p:cNvPr id="15" name="Picture 14">
              <a:extLst>
                <a:ext uri="{FF2B5EF4-FFF2-40B4-BE49-F238E27FC236}">
                  <a16:creationId xmlns:a16="http://schemas.microsoft.com/office/drawing/2014/main" id="{9B5AB11F-09CB-AE46-8C7D-385D7D25830F}"/>
                </a:ext>
              </a:extLst>
            </p:cNvPr>
            <p:cNvPicPr>
              <a:picLocks noChangeAspect="1"/>
            </p:cNvPicPr>
            <p:nvPr/>
          </p:nvPicPr>
          <p:blipFill>
            <a:blip r:embed="rId4"/>
            <a:stretch>
              <a:fillRect/>
            </a:stretch>
          </p:blipFill>
          <p:spPr>
            <a:xfrm rot="20010305">
              <a:off x="6907826" y="6016371"/>
              <a:ext cx="228600" cy="228600"/>
            </a:xfrm>
            <a:prstGeom prst="rect">
              <a:avLst/>
            </a:prstGeom>
          </p:spPr>
        </p:pic>
        <p:pic>
          <p:nvPicPr>
            <p:cNvPr id="16" name="Picture 15">
              <a:extLst>
                <a:ext uri="{FF2B5EF4-FFF2-40B4-BE49-F238E27FC236}">
                  <a16:creationId xmlns:a16="http://schemas.microsoft.com/office/drawing/2014/main" id="{FA43A41C-7C81-3646-BEB7-B4927A128605}"/>
                </a:ext>
              </a:extLst>
            </p:cNvPr>
            <p:cNvPicPr>
              <a:picLocks noChangeAspect="1"/>
            </p:cNvPicPr>
            <p:nvPr/>
          </p:nvPicPr>
          <p:blipFill>
            <a:blip r:embed="rId4"/>
            <a:stretch>
              <a:fillRect/>
            </a:stretch>
          </p:blipFill>
          <p:spPr>
            <a:xfrm rot="19442881">
              <a:off x="6346071" y="5460267"/>
              <a:ext cx="228600" cy="228600"/>
            </a:xfrm>
            <a:prstGeom prst="rect">
              <a:avLst/>
            </a:prstGeom>
          </p:spPr>
        </p:pic>
        <p:pic>
          <p:nvPicPr>
            <p:cNvPr id="17" name="Picture 16">
              <a:extLst>
                <a:ext uri="{FF2B5EF4-FFF2-40B4-BE49-F238E27FC236}">
                  <a16:creationId xmlns:a16="http://schemas.microsoft.com/office/drawing/2014/main" id="{3A470692-9B71-384A-8FFC-1E6ADC86952A}"/>
                </a:ext>
              </a:extLst>
            </p:cNvPr>
            <p:cNvPicPr>
              <a:picLocks noChangeAspect="1"/>
            </p:cNvPicPr>
            <p:nvPr/>
          </p:nvPicPr>
          <p:blipFill>
            <a:blip r:embed="rId4"/>
            <a:stretch>
              <a:fillRect/>
            </a:stretch>
          </p:blipFill>
          <p:spPr>
            <a:xfrm>
              <a:off x="7786204" y="5323130"/>
              <a:ext cx="228600" cy="228600"/>
            </a:xfrm>
            <a:prstGeom prst="rect">
              <a:avLst/>
            </a:prstGeom>
          </p:spPr>
        </p:pic>
        <p:pic>
          <p:nvPicPr>
            <p:cNvPr id="18" name="Picture 17">
              <a:extLst>
                <a:ext uri="{FF2B5EF4-FFF2-40B4-BE49-F238E27FC236}">
                  <a16:creationId xmlns:a16="http://schemas.microsoft.com/office/drawing/2014/main" id="{078EC700-18A0-C24B-AD5C-861F13F058EC}"/>
                </a:ext>
              </a:extLst>
            </p:cNvPr>
            <p:cNvPicPr>
              <a:picLocks noChangeAspect="1"/>
            </p:cNvPicPr>
            <p:nvPr/>
          </p:nvPicPr>
          <p:blipFill>
            <a:blip r:embed="rId4"/>
            <a:stretch>
              <a:fillRect/>
            </a:stretch>
          </p:blipFill>
          <p:spPr>
            <a:xfrm>
              <a:off x="7503809" y="4013767"/>
              <a:ext cx="228600" cy="228600"/>
            </a:xfrm>
            <a:prstGeom prst="rect">
              <a:avLst/>
            </a:prstGeom>
          </p:spPr>
        </p:pic>
        <p:pic>
          <p:nvPicPr>
            <p:cNvPr id="19" name="Picture 18">
              <a:extLst>
                <a:ext uri="{FF2B5EF4-FFF2-40B4-BE49-F238E27FC236}">
                  <a16:creationId xmlns:a16="http://schemas.microsoft.com/office/drawing/2014/main" id="{770C2B2E-6D92-9B47-908D-E3E98EFC01C9}"/>
                </a:ext>
              </a:extLst>
            </p:cNvPr>
            <p:cNvPicPr>
              <a:picLocks noChangeAspect="1"/>
            </p:cNvPicPr>
            <p:nvPr/>
          </p:nvPicPr>
          <p:blipFill>
            <a:blip r:embed="rId4"/>
            <a:stretch>
              <a:fillRect/>
            </a:stretch>
          </p:blipFill>
          <p:spPr>
            <a:xfrm>
              <a:off x="8660143" y="4387563"/>
              <a:ext cx="228600" cy="228600"/>
            </a:xfrm>
            <a:prstGeom prst="rect">
              <a:avLst/>
            </a:prstGeom>
          </p:spPr>
        </p:pic>
        <p:cxnSp>
          <p:nvCxnSpPr>
            <p:cNvPr id="20" name="Straight Connector 19">
              <a:extLst>
                <a:ext uri="{FF2B5EF4-FFF2-40B4-BE49-F238E27FC236}">
                  <a16:creationId xmlns:a16="http://schemas.microsoft.com/office/drawing/2014/main" id="{AD3F9043-58A0-3B48-8464-94124A5F76D9}"/>
                </a:ext>
              </a:extLst>
            </p:cNvPr>
            <p:cNvCxnSpPr>
              <a:cxnSpLocks/>
              <a:stCxn id="6" idx="2"/>
              <a:endCxn id="7"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C655F1F-3BA7-4144-B3AF-97B3851E000C}"/>
                </a:ext>
              </a:extLst>
            </p:cNvPr>
            <p:cNvCxnSpPr>
              <a:cxnSpLocks/>
              <a:stCxn id="8" idx="1"/>
              <a:endCxn id="7"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36E09D44-5CDB-7445-970B-1A1D01CE0562}"/>
                </a:ext>
              </a:extLst>
            </p:cNvPr>
            <p:cNvCxnSpPr>
              <a:cxnSpLocks/>
              <a:stCxn id="8" idx="0"/>
              <a:endCxn id="10"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D7F8723-A64A-AB4D-86C6-AC96C83A228F}"/>
                </a:ext>
              </a:extLst>
            </p:cNvPr>
            <p:cNvCxnSpPr>
              <a:cxnSpLocks/>
              <a:stCxn id="11" idx="1"/>
              <a:endCxn id="8"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C7F9545-3C26-6942-B2B0-2A2A88E18847}"/>
                </a:ext>
              </a:extLst>
            </p:cNvPr>
            <p:cNvCxnSpPr>
              <a:cxnSpLocks/>
              <a:stCxn id="9" idx="0"/>
              <a:endCxn id="8"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9946485-285B-D547-906E-78C2DC95D824}"/>
                </a:ext>
              </a:extLst>
            </p:cNvPr>
            <p:cNvCxnSpPr>
              <a:cxnSpLocks/>
              <a:stCxn id="14" idx="1"/>
              <a:endCxn id="11"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2AE3FBE-8C6C-2B45-80DF-94CE35B3DE2A}"/>
                </a:ext>
              </a:extLst>
            </p:cNvPr>
            <p:cNvCxnSpPr>
              <a:cxnSpLocks/>
              <a:stCxn id="27" idx="1"/>
              <a:endCxn id="17"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7" name="Picture 26">
              <a:extLst>
                <a:ext uri="{FF2B5EF4-FFF2-40B4-BE49-F238E27FC236}">
                  <a16:creationId xmlns:a16="http://schemas.microsoft.com/office/drawing/2014/main" id="{F599E78C-9398-C34E-8F4B-BB407DB98F9C}"/>
                </a:ext>
              </a:extLst>
            </p:cNvPr>
            <p:cNvPicPr>
              <a:picLocks noChangeAspect="1"/>
            </p:cNvPicPr>
            <p:nvPr/>
          </p:nvPicPr>
          <p:blipFill>
            <a:blip r:embed="rId4"/>
            <a:stretch>
              <a:fillRect/>
            </a:stretch>
          </p:blipFill>
          <p:spPr>
            <a:xfrm>
              <a:off x="9181319" y="4938601"/>
              <a:ext cx="228600" cy="228600"/>
            </a:xfrm>
            <a:prstGeom prst="rect">
              <a:avLst/>
            </a:prstGeom>
          </p:spPr>
        </p:pic>
        <p:cxnSp>
          <p:nvCxnSpPr>
            <p:cNvPr id="28" name="Straight Connector 27">
              <a:extLst>
                <a:ext uri="{FF2B5EF4-FFF2-40B4-BE49-F238E27FC236}">
                  <a16:creationId xmlns:a16="http://schemas.microsoft.com/office/drawing/2014/main" id="{858FA5D5-5755-A34A-A5E3-EC171A855622}"/>
                </a:ext>
              </a:extLst>
            </p:cNvPr>
            <p:cNvCxnSpPr>
              <a:cxnSpLocks/>
              <a:stCxn id="14" idx="3"/>
              <a:endCxn id="17"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15A477A6-8268-3B41-81E6-DCD57C2BFF3E}"/>
                </a:ext>
              </a:extLst>
            </p:cNvPr>
            <p:cNvCxnSpPr>
              <a:cxnSpLocks/>
              <a:stCxn id="14" idx="2"/>
              <a:endCxn id="15"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6F97F2E-D38D-E747-8CBD-1C11C22F4085}"/>
                </a:ext>
              </a:extLst>
            </p:cNvPr>
            <p:cNvCxnSpPr>
              <a:cxnSpLocks/>
              <a:stCxn id="16" idx="2"/>
              <a:endCxn id="15"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96EFE9C-ECC7-0C40-B9D5-A74E42C3E39B}"/>
                </a:ext>
              </a:extLst>
            </p:cNvPr>
            <p:cNvCxnSpPr>
              <a:cxnSpLocks/>
              <a:stCxn id="12" idx="0"/>
              <a:endCxn id="13"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3A67A5F-EC95-0243-B6F3-751803D1CB3E}"/>
                </a:ext>
              </a:extLst>
            </p:cNvPr>
            <p:cNvCxnSpPr>
              <a:cxnSpLocks/>
              <a:stCxn id="14" idx="0"/>
              <a:endCxn id="13"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C7D72A0-5475-254C-ACC7-74E5C9C7D281}"/>
                </a:ext>
              </a:extLst>
            </p:cNvPr>
            <p:cNvCxnSpPr>
              <a:cxnSpLocks/>
              <a:stCxn id="17" idx="0"/>
              <a:endCxn id="18"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B650F5B-F60B-0744-ABA6-F9763EB4F549}"/>
                </a:ext>
              </a:extLst>
            </p:cNvPr>
            <p:cNvCxnSpPr>
              <a:cxnSpLocks/>
              <a:stCxn id="19" idx="1"/>
              <a:endCxn id="18"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3096D5D-987D-9B43-8CE7-56C44320BF03}"/>
                </a:ext>
              </a:extLst>
            </p:cNvPr>
            <p:cNvCxnSpPr>
              <a:cxnSpLocks/>
              <a:stCxn id="27" idx="2"/>
              <a:endCxn id="15"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2BDFC4F-2C04-9340-A954-96FEDE46ABED}"/>
                </a:ext>
              </a:extLst>
            </p:cNvPr>
            <p:cNvCxnSpPr>
              <a:cxnSpLocks/>
              <a:stCxn id="6" idx="3"/>
              <a:endCxn id="8"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8F3F4B8-FE42-D94A-B5F5-675358035524}"/>
                </a:ext>
              </a:extLst>
            </p:cNvPr>
            <p:cNvCxnSpPr>
              <a:cxnSpLocks/>
              <a:stCxn id="11" idx="0"/>
              <a:endCxn id="12"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DF552D6-A61A-8340-AA71-351BF76783F9}"/>
                </a:ext>
              </a:extLst>
            </p:cNvPr>
            <p:cNvCxnSpPr>
              <a:cxnSpLocks/>
              <a:stCxn id="11" idx="3"/>
              <a:endCxn id="13"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5FF43F3-DC28-5549-92A5-83129953B065}"/>
                </a:ext>
              </a:extLst>
            </p:cNvPr>
            <p:cNvCxnSpPr>
              <a:cxnSpLocks/>
              <a:stCxn id="6" idx="0"/>
              <a:endCxn id="10"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DE2AE52-35B2-3D4F-9D3F-E2611A28AD21}"/>
                </a:ext>
              </a:extLst>
            </p:cNvPr>
            <p:cNvCxnSpPr>
              <a:cxnSpLocks/>
              <a:stCxn id="12" idx="1"/>
              <a:endCxn id="10"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175CBD7D-EEAA-3642-9537-1E35665CEA9D}"/>
                </a:ext>
              </a:extLst>
            </p:cNvPr>
            <p:cNvCxnSpPr>
              <a:cxnSpLocks/>
              <a:stCxn id="16" idx="0"/>
              <a:endCxn id="12"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08C49FE8-9142-E244-A2F5-46239E8C355C}"/>
                </a:ext>
              </a:extLst>
            </p:cNvPr>
            <p:cNvCxnSpPr>
              <a:cxnSpLocks/>
              <a:stCxn id="16" idx="1"/>
              <a:endCxn id="9"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045908D8-6DE5-C048-AF8D-F546924A7E25}"/>
                </a:ext>
              </a:extLst>
            </p:cNvPr>
            <p:cNvCxnSpPr>
              <a:cxnSpLocks/>
              <a:stCxn id="18" idx="2"/>
              <a:endCxn id="15"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D9F95671-5E3A-5644-B8D1-B277A5E2242C}"/>
                </a:ext>
              </a:extLst>
            </p:cNvPr>
            <p:cNvCxnSpPr>
              <a:cxnSpLocks/>
              <a:stCxn id="19" idx="2"/>
              <a:endCxn id="17"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C46E829-9F05-4644-AE68-E3D35F9A8975}"/>
                </a:ext>
              </a:extLst>
            </p:cNvPr>
            <p:cNvCxnSpPr>
              <a:cxnSpLocks/>
              <a:stCxn id="12"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F9CE2DCE-8373-9841-B351-E7ECC6F03443}"/>
                </a:ext>
              </a:extLst>
            </p:cNvPr>
            <p:cNvCxnSpPr>
              <a:cxnSpLocks/>
              <a:stCxn id="14" idx="3"/>
              <a:endCxn id="18"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sp>
        <p:nvSpPr>
          <p:cNvPr id="47" name="Rectangle 46">
            <a:extLst>
              <a:ext uri="{FF2B5EF4-FFF2-40B4-BE49-F238E27FC236}">
                <a16:creationId xmlns:a16="http://schemas.microsoft.com/office/drawing/2014/main" id="{F53EDDB5-64F0-954E-955C-3F6AC6700F5C}"/>
              </a:ext>
            </a:extLst>
          </p:cNvPr>
          <p:cNvSpPr/>
          <p:nvPr/>
        </p:nvSpPr>
        <p:spPr>
          <a:xfrm>
            <a:off x="724059" y="3529828"/>
            <a:ext cx="4334841" cy="369332"/>
          </a:xfrm>
          <a:prstGeom prst="rect">
            <a:avLst/>
          </a:prstGeom>
        </p:spPr>
        <p:txBody>
          <a:bodyPr wrap="none">
            <a:spAutoFit/>
          </a:bodyPr>
          <a:lstStyle/>
          <a:p>
            <a:r>
              <a:rPr lang="en-US" dirty="0"/>
              <a:t>Mesh of peers subscribed to the same topic </a:t>
            </a:r>
          </a:p>
        </p:txBody>
      </p:sp>
      <p:sp>
        <p:nvSpPr>
          <p:cNvPr id="49" name="Rounded Rectangle 48">
            <a:extLst>
              <a:ext uri="{FF2B5EF4-FFF2-40B4-BE49-F238E27FC236}">
                <a16:creationId xmlns:a16="http://schemas.microsoft.com/office/drawing/2014/main" id="{86574A69-7FB2-8146-A17C-8869FBAF06A2}"/>
              </a:ext>
            </a:extLst>
          </p:cNvPr>
          <p:cNvSpPr/>
          <p:nvPr/>
        </p:nvSpPr>
        <p:spPr>
          <a:xfrm>
            <a:off x="1538173" y="3883224"/>
            <a:ext cx="8669079" cy="2446139"/>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lide Number Placeholder 49">
            <a:extLst>
              <a:ext uri="{FF2B5EF4-FFF2-40B4-BE49-F238E27FC236}">
                <a16:creationId xmlns:a16="http://schemas.microsoft.com/office/drawing/2014/main" id="{BFCFA275-8DE5-5649-8A96-4F3CF1CBE4CC}"/>
              </a:ext>
            </a:extLst>
          </p:cNvPr>
          <p:cNvSpPr>
            <a:spLocks noGrp="1"/>
          </p:cNvSpPr>
          <p:nvPr>
            <p:ph type="sldNum" sz="quarter" idx="12"/>
          </p:nvPr>
        </p:nvSpPr>
        <p:spPr/>
        <p:txBody>
          <a:bodyPr/>
          <a:lstStyle/>
          <a:p>
            <a:fld id="{EE1939C1-24D7-49E9-A58A-7960365209F5}" type="slidenum">
              <a:rPr lang="en-US" smtClean="0"/>
              <a:t>4</a:t>
            </a:fld>
            <a:endParaRPr lang="en-US"/>
          </a:p>
        </p:txBody>
      </p:sp>
    </p:spTree>
    <p:extLst>
      <p:ext uri="{BB962C8B-B14F-4D97-AF65-F5344CB8AC3E}">
        <p14:creationId xmlns:p14="http://schemas.microsoft.com/office/powerpoint/2010/main" val="35816359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43E6-AC5A-AA47-BD88-FBB6052E26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12976E8-D734-B54A-9164-23675D417F51}"/>
              </a:ext>
            </a:extLst>
          </p:cNvPr>
          <p:cNvSpPr>
            <a:spLocks noGrp="1"/>
          </p:cNvSpPr>
          <p:nvPr>
            <p:ph idx="1"/>
          </p:nvPr>
        </p:nvSpPr>
        <p:spPr/>
        <p:txBody>
          <a:bodyPr>
            <a:normAutofit fontScale="77500" lnSpcReduction="20000"/>
          </a:bodyPr>
          <a:lstStyle/>
          <a:p>
            <a:r>
              <a:rPr lang="en-US" dirty="0"/>
              <a:t>Waku-</a:t>
            </a:r>
            <a:r>
              <a:rPr lang="en-US" dirty="0" err="1"/>
              <a:t>rln</a:t>
            </a:r>
            <a:r>
              <a:rPr lang="en-US" dirty="0"/>
              <a:t>-relay specs: </a:t>
            </a:r>
            <a:r>
              <a:rPr lang="en-US" dirty="0">
                <a:hlinkClick r:id="rId3"/>
              </a:rPr>
              <a:t>https://rfc.vac.dev/spec/17/</a:t>
            </a:r>
            <a:endParaRPr lang="en-US" dirty="0"/>
          </a:p>
          <a:p>
            <a:r>
              <a:rPr lang="en-US" dirty="0"/>
              <a:t>Waku-</a:t>
            </a:r>
            <a:r>
              <a:rPr lang="en-US" dirty="0" err="1"/>
              <a:t>rln</a:t>
            </a:r>
            <a:r>
              <a:rPr lang="en-US" dirty="0"/>
              <a:t>-relay paper:  </a:t>
            </a:r>
            <a:r>
              <a:rPr lang="en-US" dirty="0">
                <a:hlinkClick r:id="rId4"/>
              </a:rPr>
              <a:t>https://github.com/vacp2p/research/blob/master/rln-research/Waku_RLN_Relay.pdf</a:t>
            </a:r>
            <a:endParaRPr lang="en-US" dirty="0"/>
          </a:p>
          <a:p>
            <a:r>
              <a:rPr lang="en-US" dirty="0"/>
              <a:t>Vac post on Waku-</a:t>
            </a:r>
            <a:r>
              <a:rPr lang="en-US" dirty="0" err="1"/>
              <a:t>rln</a:t>
            </a:r>
            <a:r>
              <a:rPr lang="en-US" dirty="0"/>
              <a:t>-relay: </a:t>
            </a:r>
            <a:r>
              <a:rPr lang="en-US" dirty="0">
                <a:hlinkClick r:id="rId5"/>
              </a:rPr>
              <a:t>https://vac.dev/rln-relay</a:t>
            </a:r>
            <a:endParaRPr lang="en-US" dirty="0"/>
          </a:p>
          <a:p>
            <a:r>
              <a:rPr lang="en-US" dirty="0" err="1"/>
              <a:t>Nim</a:t>
            </a:r>
            <a:r>
              <a:rPr lang="en-US" dirty="0"/>
              <a:t>-Waku implementation: </a:t>
            </a:r>
            <a:r>
              <a:rPr lang="en-US" dirty="0">
                <a:hlinkClick r:id="rId6"/>
              </a:rPr>
              <a:t>https://github.com/status-im/nim-waku</a:t>
            </a:r>
            <a:endParaRPr lang="en-US" dirty="0"/>
          </a:p>
          <a:p>
            <a:r>
              <a:rPr lang="en-US" dirty="0" err="1"/>
              <a:t>js</a:t>
            </a:r>
            <a:r>
              <a:rPr lang="en-US" dirty="0"/>
              <a:t>-Waku implementation: </a:t>
            </a:r>
            <a:r>
              <a:rPr lang="en-US" dirty="0">
                <a:hlinkClick r:id="rId7"/>
              </a:rPr>
              <a:t>https://github.com/status-im/js-waku</a:t>
            </a:r>
            <a:endParaRPr lang="en-US" dirty="0"/>
          </a:p>
          <a:p>
            <a:r>
              <a:rPr lang="en-US" dirty="0"/>
              <a:t>RLN Ethereum research post: </a:t>
            </a:r>
            <a:r>
              <a:rPr lang="en-US" dirty="0">
                <a:hlinkClick r:id="rId8"/>
              </a:rPr>
              <a:t>https://ethresear.ch/t/semaphore-rln-rate-limiting-nullifier-for-spam-prevention-in-anonymous-p2p-setting/5009</a:t>
            </a:r>
            <a:endParaRPr lang="en-US" dirty="0"/>
          </a:p>
          <a:p>
            <a:r>
              <a:rPr lang="en-US" dirty="0"/>
              <a:t>RLN medium post: </a:t>
            </a:r>
            <a:r>
              <a:rPr lang="en-US" dirty="0">
                <a:hlinkClick r:id="rId9"/>
              </a:rPr>
              <a:t>https://medium.com/privacy-scaling-explorations/rate-limiting-nullifier-a-spam-protection-mechanism-for-anonymous-environments-bbe4006a57d</a:t>
            </a:r>
            <a:endParaRPr lang="en-US" dirty="0"/>
          </a:p>
          <a:p>
            <a:r>
              <a:rPr lang="en-US" dirty="0"/>
              <a:t>RLN circuits: </a:t>
            </a:r>
            <a:r>
              <a:rPr lang="en-US" dirty="0">
                <a:hlinkClick r:id="rId10"/>
              </a:rPr>
              <a:t>https://github.com/appliedzkp/rln</a:t>
            </a:r>
            <a:endParaRPr lang="en-US" dirty="0"/>
          </a:p>
          <a:p>
            <a:r>
              <a:rPr lang="en-US" dirty="0"/>
              <a:t>RLN circuits spec: </a:t>
            </a:r>
            <a:r>
              <a:rPr lang="en-US" dirty="0">
                <a:hlinkClick r:id="rId11"/>
              </a:rPr>
              <a:t>https://hackmd.io/7GR5Vi28Rz2EpEmLK0E0Aw</a:t>
            </a:r>
            <a:endParaRPr lang="en-US" dirty="0"/>
          </a:p>
          <a:p>
            <a:r>
              <a:rPr lang="en-US" dirty="0"/>
              <a:t>RLN in Rust: </a:t>
            </a:r>
            <a:r>
              <a:rPr lang="en-US" dirty="0">
                <a:hlinkClick r:id="rId12"/>
              </a:rPr>
              <a:t>https://github.com/kilic/rln</a:t>
            </a:r>
            <a:endParaRPr lang="en-US" dirty="0"/>
          </a:p>
        </p:txBody>
      </p:sp>
      <p:sp>
        <p:nvSpPr>
          <p:cNvPr id="4" name="Slide Number Placeholder 3">
            <a:extLst>
              <a:ext uri="{FF2B5EF4-FFF2-40B4-BE49-F238E27FC236}">
                <a16:creationId xmlns:a16="http://schemas.microsoft.com/office/drawing/2014/main" id="{EE0B8166-5333-B441-8399-1F386BFA6405}"/>
              </a:ext>
            </a:extLst>
          </p:cNvPr>
          <p:cNvSpPr>
            <a:spLocks noGrp="1"/>
          </p:cNvSpPr>
          <p:nvPr>
            <p:ph type="sldNum" sz="quarter" idx="12"/>
          </p:nvPr>
        </p:nvSpPr>
        <p:spPr/>
        <p:txBody>
          <a:bodyPr/>
          <a:lstStyle/>
          <a:p>
            <a:fld id="{EE1939C1-24D7-49E9-A58A-7960365209F5}" type="slidenum">
              <a:rPr lang="en-US" smtClean="0"/>
              <a:t>40</a:t>
            </a:fld>
            <a:endParaRPr lang="en-US"/>
          </a:p>
        </p:txBody>
      </p:sp>
    </p:spTree>
    <p:extLst>
      <p:ext uri="{BB962C8B-B14F-4D97-AF65-F5344CB8AC3E}">
        <p14:creationId xmlns:p14="http://schemas.microsoft.com/office/powerpoint/2010/main" val="2158288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47AFE51-AC3C-1A41-BAC4-41B379050C7F}"/>
              </a:ext>
            </a:extLst>
          </p:cNvPr>
          <p:cNvSpPr>
            <a:spLocks noGrp="1"/>
          </p:cNvSpPr>
          <p:nvPr>
            <p:ph idx="4294967295"/>
          </p:nvPr>
        </p:nvSpPr>
        <p:spPr>
          <a:xfrm>
            <a:off x="3280072" y="2233649"/>
            <a:ext cx="4358825" cy="1462978"/>
          </a:xfrm>
        </p:spPr>
        <p:txBody>
          <a:bodyPr vert="horz" lIns="91440" tIns="45720" rIns="91440" bIns="45720" rtlCol="0">
            <a:normAutofit/>
          </a:bodyPr>
          <a:lstStyle/>
          <a:p>
            <a:pPr marL="0" indent="0" algn="ctr">
              <a:buNone/>
            </a:pPr>
            <a:r>
              <a:rPr lang="en-US" sz="72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C3284680-1D76-194C-B4DE-CEEBFFADCE31}"/>
              </a:ext>
            </a:extLst>
          </p:cNvPr>
          <p:cNvSpPr>
            <a:spLocks noGrp="1"/>
          </p:cNvSpPr>
          <p:nvPr>
            <p:ph type="sldNum" sz="quarter" idx="12"/>
          </p:nvPr>
        </p:nvSpPr>
        <p:spPr/>
        <p:txBody>
          <a:bodyPr/>
          <a:lstStyle/>
          <a:p>
            <a:fld id="{EE1939C1-24D7-49E9-A58A-7960365209F5}" type="slidenum">
              <a:rPr lang="en-US" smtClean="0"/>
              <a:t>41</a:t>
            </a:fld>
            <a:endParaRPr lang="en-US"/>
          </a:p>
        </p:txBody>
      </p:sp>
    </p:spTree>
    <p:extLst>
      <p:ext uri="{BB962C8B-B14F-4D97-AF65-F5344CB8AC3E}">
        <p14:creationId xmlns:p14="http://schemas.microsoft.com/office/powerpoint/2010/main" val="1205817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CB3886-0BAD-DE45-B14F-7E7137022079}"/>
              </a:ext>
            </a:extLst>
          </p:cNvPr>
          <p:cNvSpPr>
            <a:spLocks noGrp="1"/>
          </p:cNvSpPr>
          <p:nvPr>
            <p:ph type="sldNum" sz="quarter" idx="12"/>
          </p:nvPr>
        </p:nvSpPr>
        <p:spPr/>
        <p:txBody>
          <a:bodyPr/>
          <a:lstStyle/>
          <a:p>
            <a:fld id="{EE1939C1-24D7-49E9-A58A-7960365209F5}" type="slidenum">
              <a:rPr lang="en-US" smtClean="0"/>
              <a:t>42</a:t>
            </a:fld>
            <a:endParaRPr lang="en-US"/>
          </a:p>
        </p:txBody>
      </p:sp>
    </p:spTree>
    <p:extLst>
      <p:ext uri="{BB962C8B-B14F-4D97-AF65-F5344CB8AC3E}">
        <p14:creationId xmlns:p14="http://schemas.microsoft.com/office/powerpoint/2010/main" val="1137175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6BD-4D9E-5948-B470-1E3113F4C93D}"/>
              </a:ext>
            </a:extLst>
          </p:cNvPr>
          <p:cNvSpPr>
            <a:spLocks noGrp="1"/>
          </p:cNvSpPr>
          <p:nvPr>
            <p:ph type="title"/>
          </p:nvPr>
        </p:nvSpPr>
        <p:spPr/>
        <p:txBody>
          <a:bodyPr/>
          <a:lstStyle/>
          <a:p>
            <a:r>
              <a:rPr lang="en-US" dirty="0">
                <a:solidFill>
                  <a:schemeClr val="tx1">
                    <a:lumMod val="85000"/>
                    <a:lumOff val="15000"/>
                  </a:schemeClr>
                </a:solidFill>
              </a:rPr>
              <a:t>Future work</a:t>
            </a:r>
            <a:endParaRPr lang="en-US" dirty="0"/>
          </a:p>
        </p:txBody>
      </p:sp>
      <p:sp>
        <p:nvSpPr>
          <p:cNvPr id="4" name="Content Placeholder 2">
            <a:extLst>
              <a:ext uri="{FF2B5EF4-FFF2-40B4-BE49-F238E27FC236}">
                <a16:creationId xmlns:a16="http://schemas.microsoft.com/office/drawing/2014/main" id="{972122E9-24DB-DA40-A724-10378FCD5A17}"/>
              </a:ext>
            </a:extLst>
          </p:cNvPr>
          <p:cNvSpPr txBox="1">
            <a:spLocks/>
          </p:cNvSpPr>
          <p:nvPr/>
        </p:nvSpPr>
        <p:spPr>
          <a:xfrm>
            <a:off x="3610438" y="1909250"/>
            <a:ext cx="8276026" cy="332003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1800" dirty="0"/>
              <a:t>Benchmarking</a:t>
            </a:r>
          </a:p>
          <a:p>
            <a:r>
              <a:rPr lang="en-CA" sz="1800" dirty="0"/>
              <a:t>Storage-efficient Merkle tree storage</a:t>
            </a:r>
          </a:p>
          <a:p>
            <a:pPr lvl="1"/>
            <a:r>
              <a:rPr lang="en-CA" sz="1400" dirty="0">
                <a:solidFill>
                  <a:schemeClr val="tx1">
                    <a:lumMod val="85000"/>
                    <a:lumOff val="15000"/>
                  </a:schemeClr>
                </a:solidFill>
              </a:rPr>
              <a:t>P2p network of full-nodes and light-nodes</a:t>
            </a:r>
          </a:p>
          <a:p>
            <a:pPr lvl="1"/>
            <a:r>
              <a:rPr lang="en-CA" sz="1400" dirty="0"/>
              <a:t>Partial view of Merkle tree</a:t>
            </a:r>
          </a:p>
          <a:p>
            <a:r>
              <a:rPr lang="en-US" sz="1800" dirty="0"/>
              <a:t>Real-time removal of spammers using off-chain/p2p solutions</a:t>
            </a:r>
            <a:endParaRPr lang="en-CA" sz="1800" dirty="0"/>
          </a:p>
          <a:p>
            <a:r>
              <a:rPr lang="en-CA" sz="1800" dirty="0">
                <a:solidFill>
                  <a:schemeClr val="tx1">
                    <a:lumMod val="85000"/>
                    <a:lumOff val="15000"/>
                  </a:schemeClr>
                </a:solidFill>
              </a:rPr>
              <a:t>Cost-effective way of member insertion and deletion using layer 2 solutions</a:t>
            </a:r>
          </a:p>
        </p:txBody>
      </p:sp>
      <p:pic>
        <p:nvPicPr>
          <p:cNvPr id="5" name="Picture 2" descr="Download Road | High Way PNG Image for Free">
            <a:extLst>
              <a:ext uri="{FF2B5EF4-FFF2-40B4-BE49-F238E27FC236}">
                <a16:creationId xmlns:a16="http://schemas.microsoft.com/office/drawing/2014/main" id="{E6F958C9-A56A-A849-BDC7-84FB78692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9250"/>
            <a:ext cx="4917820" cy="49487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56AC096-F2F0-CD48-B6E5-9462E9FB5471}"/>
              </a:ext>
            </a:extLst>
          </p:cNvPr>
          <p:cNvSpPr>
            <a:spLocks noGrp="1"/>
          </p:cNvSpPr>
          <p:nvPr>
            <p:ph type="sldNum" sz="quarter" idx="12"/>
          </p:nvPr>
        </p:nvSpPr>
        <p:spPr/>
        <p:txBody>
          <a:bodyPr/>
          <a:lstStyle/>
          <a:p>
            <a:fld id="{EE1939C1-24D7-49E9-A58A-7960365209F5}" type="slidenum">
              <a:rPr lang="en-US" smtClean="0"/>
              <a:t>43</a:t>
            </a:fld>
            <a:endParaRPr lang="en-US"/>
          </a:p>
        </p:txBody>
      </p:sp>
    </p:spTree>
    <p:extLst>
      <p:ext uri="{BB962C8B-B14F-4D97-AF65-F5344CB8AC3E}">
        <p14:creationId xmlns:p14="http://schemas.microsoft.com/office/powerpoint/2010/main" val="118004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2" y="2071316"/>
            <a:ext cx="9064994" cy="4119172"/>
          </a:xfrm>
        </p:spPr>
        <p:txBody>
          <a:bodyPr anchor="t">
            <a:noAutofit/>
          </a:bodyPr>
          <a:lstStyle/>
          <a:p>
            <a:r>
              <a:rPr lang="en-US" sz="1800" dirty="0"/>
              <a:t>Setting</a:t>
            </a:r>
          </a:p>
          <a:p>
            <a:pPr lvl="1"/>
            <a:r>
              <a:rPr lang="en-CA" sz="1600" dirty="0"/>
              <a:t>17/WAKU2-RLNRELAY utilizes the </a:t>
            </a:r>
            <a:r>
              <a:rPr lang="en-CA" sz="1600" b="1" dirty="0"/>
              <a:t>RLN library</a:t>
            </a:r>
            <a:r>
              <a:rPr lang="en-CA" sz="1600" dirty="0"/>
              <a:t> [1] for identity key generation and commitment, Shamir secret sharing, </a:t>
            </a:r>
            <a:r>
              <a:rPr lang="en-CA" sz="1600" dirty="0" err="1"/>
              <a:t>zkSNARK</a:t>
            </a:r>
            <a:r>
              <a:rPr lang="en-CA" sz="1600" dirty="0"/>
              <a:t> circuits, proof generation, and verification. </a:t>
            </a:r>
          </a:p>
          <a:p>
            <a:pPr lvl="1"/>
            <a:r>
              <a:rPr lang="en-CA" sz="1600" dirty="0"/>
              <a:t>The underlying </a:t>
            </a:r>
            <a:r>
              <a:rPr lang="en-CA" sz="1600" b="1" dirty="0"/>
              <a:t>Elliptic Curve </a:t>
            </a:r>
            <a:r>
              <a:rPr lang="en-CA" sz="1600" dirty="0"/>
              <a:t>is </a:t>
            </a:r>
            <a:r>
              <a:rPr lang="en-CA" sz="1600" b="1" dirty="0"/>
              <a:t>BN254</a:t>
            </a:r>
            <a:r>
              <a:rPr lang="en-CA" sz="1600" dirty="0"/>
              <a:t> [2]. </a:t>
            </a:r>
          </a:p>
          <a:p>
            <a:pPr lvl="1"/>
            <a:r>
              <a:rPr lang="en-CA" sz="1600" dirty="0"/>
              <a:t>The instantiated hash function is </a:t>
            </a:r>
            <a:r>
              <a:rPr lang="en-CA" sz="1600" b="1" dirty="0"/>
              <a:t>Poseidon</a:t>
            </a:r>
            <a:r>
              <a:rPr lang="en-CA" sz="1600" dirty="0"/>
              <a:t> with the security level of </a:t>
            </a:r>
            <a:r>
              <a:rPr lang="en-CA" sz="1600" b="1" dirty="0"/>
              <a:t>128 bits </a:t>
            </a:r>
            <a:r>
              <a:rPr lang="en-CA" sz="1600" dirty="0"/>
              <a:t>[2]. </a:t>
            </a:r>
          </a:p>
          <a:p>
            <a:pPr lvl="1"/>
            <a:r>
              <a:rPr lang="en-US" sz="1600" dirty="0"/>
              <a:t>Proof system is </a:t>
            </a:r>
            <a:r>
              <a:rPr lang="en-US" sz="1600" b="1" dirty="0"/>
              <a:t>Groth16</a:t>
            </a:r>
            <a:r>
              <a:rPr lang="en-US" sz="1600" dirty="0"/>
              <a:t> [2].</a:t>
            </a:r>
            <a:endParaRPr lang="en-CA" sz="1600" dirty="0"/>
          </a:p>
          <a:p>
            <a:r>
              <a:rPr lang="en-CA" sz="1800" dirty="0"/>
              <a:t>Computation</a:t>
            </a:r>
          </a:p>
          <a:p>
            <a:pPr lvl="1"/>
            <a:r>
              <a:rPr lang="en-CA" sz="1600" dirty="0"/>
              <a:t>Proof generation: According to the benchmarking report [3] for a Merkle tree </a:t>
            </a:r>
            <a:r>
              <a:rPr lang="en-CA" sz="1600" b="1" dirty="0"/>
              <a:t>depth</a:t>
            </a:r>
            <a:r>
              <a:rPr lang="en-CA" sz="1600" dirty="0"/>
              <a:t> of </a:t>
            </a:r>
            <a:r>
              <a:rPr lang="en-CA" sz="1600" b="1" dirty="0"/>
              <a:t>24</a:t>
            </a:r>
            <a:r>
              <a:rPr lang="en-CA" sz="1600" dirty="0"/>
              <a:t>, the </a:t>
            </a:r>
            <a:r>
              <a:rPr lang="en-CA" sz="1600" b="1" dirty="0"/>
              <a:t>proof generation</a:t>
            </a:r>
            <a:r>
              <a:rPr lang="en-CA" sz="1600" dirty="0"/>
              <a:t> on an </a:t>
            </a:r>
            <a:r>
              <a:rPr lang="en-CA" sz="1600" b="1" dirty="0"/>
              <a:t>iPhone 8 </a:t>
            </a:r>
            <a:r>
              <a:rPr lang="en-CA" sz="1600" dirty="0"/>
              <a:t>takes almost ~</a:t>
            </a:r>
            <a:r>
              <a:rPr lang="en-CA" sz="1600" b="1" dirty="0"/>
              <a:t>0.5 seconds</a:t>
            </a:r>
            <a:r>
              <a:rPr lang="en-CA" sz="1600" dirty="0"/>
              <a:t>.</a:t>
            </a:r>
          </a:p>
          <a:p>
            <a:pPr lvl="1"/>
            <a:r>
              <a:rPr lang="en-CA" sz="1600" dirty="0"/>
              <a:t>User computation per </a:t>
            </a:r>
            <a:r>
              <a:rPr lang="en-CA" sz="1600" b="1" dirty="0"/>
              <a:t>group update </a:t>
            </a:r>
            <a:r>
              <a:rPr lang="en-CA" sz="1600" dirty="0"/>
              <a:t>is </a:t>
            </a:r>
            <a:r>
              <a:rPr lang="en-CA" sz="1600" b="1" dirty="0"/>
              <a:t>O(d) hashing </a:t>
            </a:r>
            <a:r>
              <a:rPr lang="en-CA" sz="1600" dirty="0"/>
              <a:t>operations (where </a:t>
            </a:r>
            <a:r>
              <a:rPr lang="en-CA" sz="1600" b="1" dirty="0"/>
              <a:t>d=20</a:t>
            </a:r>
            <a:r>
              <a:rPr lang="en-CA" sz="1600" dirty="0"/>
              <a:t>) to calculate the tree root and the authentication path.</a:t>
            </a:r>
          </a:p>
          <a:p>
            <a:pPr lvl="1"/>
            <a:r>
              <a:rPr lang="en-CA" sz="1600" b="1" dirty="0"/>
              <a:t>Bootstrapping</a:t>
            </a:r>
            <a:r>
              <a:rPr lang="en-CA" sz="1600" dirty="0"/>
              <a:t> takes</a:t>
            </a:r>
            <a:r>
              <a:rPr lang="en-CA" sz="1600" b="1" dirty="0"/>
              <a:t> O(2^d) hashing</a:t>
            </a:r>
            <a:r>
              <a:rPr lang="en-CA" sz="1600" dirty="0"/>
              <a:t> operations to construct the entire tree.</a:t>
            </a:r>
            <a:endParaRPr lang="en-US" sz="1600" dirty="0"/>
          </a:p>
        </p:txBody>
      </p:sp>
      <p:pic>
        <p:nvPicPr>
          <p:cNvPr id="1026" name="Picture 2" descr="Magnifier + Flashlight - Apps on Google Play">
            <a:extLst>
              <a:ext uri="{FF2B5EF4-FFF2-40B4-BE49-F238E27FC236}">
                <a16:creationId xmlns:a16="http://schemas.microsoft.com/office/drawing/2014/main" id="{FCD42EA4-0890-994C-BC4B-2A933CFC2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858C93B-DF91-5049-9D7D-B2812F81C781}"/>
              </a:ext>
            </a:extLst>
          </p:cNvPr>
          <p:cNvSpPr/>
          <p:nvPr/>
        </p:nvSpPr>
        <p:spPr>
          <a:xfrm>
            <a:off x="667656" y="5863913"/>
            <a:ext cx="10029373" cy="954107"/>
          </a:xfrm>
          <a:prstGeom prst="rect">
            <a:avLst/>
          </a:prstGeom>
        </p:spPr>
        <p:txBody>
          <a:bodyPr wrap="square">
            <a:spAutoFit/>
          </a:bodyPr>
          <a:lstStyle/>
          <a:p>
            <a:r>
              <a:rPr lang="en-US" sz="1400" dirty="0"/>
              <a:t>[1] https://</a:t>
            </a:r>
            <a:r>
              <a:rPr lang="en-US" sz="1400" dirty="0" err="1"/>
              <a:t>github.com</a:t>
            </a:r>
            <a:r>
              <a:rPr lang="en-US" sz="1400" dirty="0"/>
              <a:t>/</a:t>
            </a:r>
            <a:r>
              <a:rPr lang="en-US" sz="1400" dirty="0" err="1"/>
              <a:t>kilic</a:t>
            </a:r>
            <a:r>
              <a:rPr lang="en-US" sz="1400" dirty="0"/>
              <a:t>/</a:t>
            </a:r>
            <a:r>
              <a:rPr lang="en-US" sz="1400" dirty="0" err="1"/>
              <a:t>rln</a:t>
            </a:r>
            <a:r>
              <a:rPr lang="en-US" sz="1400" dirty="0"/>
              <a:t> </a:t>
            </a:r>
          </a:p>
          <a:p>
            <a:r>
              <a:rPr lang="en-US" sz="1400" dirty="0"/>
              <a:t>[2] https://</a:t>
            </a:r>
            <a:r>
              <a:rPr lang="en-US" sz="1400" dirty="0" err="1"/>
              <a:t>hackmd.io</a:t>
            </a:r>
            <a:r>
              <a:rPr lang="en-US" sz="1400" dirty="0"/>
              <a:t>/tMTLMYmTR5eynw2lwK9n1w?view</a:t>
            </a:r>
          </a:p>
          <a:p>
            <a:r>
              <a:rPr lang="en-US" sz="1400" dirty="0"/>
              <a:t>[3] </a:t>
            </a:r>
            <a:r>
              <a:rPr lang="en-CA" sz="1400" dirty="0" err="1"/>
              <a:t>Groth</a:t>
            </a:r>
            <a:r>
              <a:rPr lang="en-CA" sz="1400" dirty="0"/>
              <a:t>, Jens. "On the size of pairing-based non-interactive arguments." Annual international conference on the theory and applications of cryptographic techniques. Springer, Berlin, Heidelberg, 2016.</a:t>
            </a:r>
            <a:endParaRPr lang="en-US" sz="1400" dirty="0"/>
          </a:p>
        </p:txBody>
      </p:sp>
      <p:sp>
        <p:nvSpPr>
          <p:cNvPr id="4" name="Slide Number Placeholder 3">
            <a:extLst>
              <a:ext uri="{FF2B5EF4-FFF2-40B4-BE49-F238E27FC236}">
                <a16:creationId xmlns:a16="http://schemas.microsoft.com/office/drawing/2014/main" id="{2AB53678-E038-FE4A-8485-0519FFDCECC9}"/>
              </a:ext>
            </a:extLst>
          </p:cNvPr>
          <p:cNvSpPr>
            <a:spLocks noGrp="1"/>
          </p:cNvSpPr>
          <p:nvPr>
            <p:ph type="sldNum" sz="quarter" idx="12"/>
          </p:nvPr>
        </p:nvSpPr>
        <p:spPr/>
        <p:txBody>
          <a:bodyPr/>
          <a:lstStyle/>
          <a:p>
            <a:fld id="{EE1939C1-24D7-49E9-A58A-7960365209F5}" type="slidenum">
              <a:rPr lang="en-US" smtClean="0"/>
              <a:t>44</a:t>
            </a:fld>
            <a:endParaRPr lang="en-US"/>
          </a:p>
        </p:txBody>
      </p:sp>
    </p:spTree>
    <p:extLst>
      <p:ext uri="{BB962C8B-B14F-4D97-AF65-F5344CB8AC3E}">
        <p14:creationId xmlns:p14="http://schemas.microsoft.com/office/powerpoint/2010/main" val="3129867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8AC57-4E80-C542-B6B4-7EEBA80256C8}"/>
              </a:ext>
            </a:extLst>
          </p:cNvPr>
          <p:cNvSpPr>
            <a:spLocks noGrp="1"/>
          </p:cNvSpPr>
          <p:nvPr>
            <p:ph type="title"/>
          </p:nvPr>
        </p:nvSpPr>
        <p:spPr>
          <a:xfrm>
            <a:off x="572493" y="238539"/>
            <a:ext cx="11018520" cy="1434415"/>
          </a:xfrm>
        </p:spPr>
        <p:txBody>
          <a:bodyPr anchor="b">
            <a:normAutofit/>
          </a:bodyPr>
          <a:lstStyle/>
          <a:p>
            <a:r>
              <a:rPr lang="en-US" sz="5400"/>
              <a:t>Asymptotic Performance</a:t>
            </a:r>
          </a:p>
        </p:txBody>
      </p:sp>
      <p:sp>
        <p:nvSpPr>
          <p:cNvPr id="13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A0EA72-95E6-834A-B1CD-81E502C04812}"/>
              </a:ext>
            </a:extLst>
          </p:cNvPr>
          <p:cNvSpPr>
            <a:spLocks noGrp="1"/>
          </p:cNvSpPr>
          <p:nvPr>
            <p:ph idx="1"/>
          </p:nvPr>
        </p:nvSpPr>
        <p:spPr>
          <a:xfrm>
            <a:off x="572493" y="2071316"/>
            <a:ext cx="8832764" cy="4119172"/>
          </a:xfrm>
        </p:spPr>
        <p:txBody>
          <a:bodyPr anchor="t">
            <a:noAutofit/>
          </a:bodyPr>
          <a:lstStyle/>
          <a:p>
            <a:r>
              <a:rPr lang="en-US" sz="1800" dirty="0"/>
              <a:t>Gas costs*</a:t>
            </a:r>
          </a:p>
          <a:p>
            <a:pPr lvl="1"/>
            <a:r>
              <a:rPr lang="en-US" sz="1600" b="1" dirty="0"/>
              <a:t>PK Registration</a:t>
            </a:r>
            <a:r>
              <a:rPr lang="en-US" sz="1600" dirty="0"/>
              <a:t>: The estimated gas cost is </a:t>
            </a:r>
            <a:r>
              <a:rPr lang="en-US" sz="1600" b="1" dirty="0"/>
              <a:t>40k</a:t>
            </a:r>
            <a:r>
              <a:rPr lang="en-US" sz="1600" dirty="0"/>
              <a:t>. </a:t>
            </a:r>
            <a:endParaRPr lang="en-CA" sz="1600" dirty="0"/>
          </a:p>
          <a:p>
            <a:pPr lvl="1"/>
            <a:r>
              <a:rPr lang="en-CA" sz="1600" b="1" dirty="0"/>
              <a:t>PK Slashing</a:t>
            </a:r>
            <a:r>
              <a:rPr lang="en-CA" sz="1600" dirty="0"/>
              <a:t>: </a:t>
            </a:r>
            <a:r>
              <a:rPr lang="en-US" sz="1600" dirty="0"/>
              <a:t>The estimated gas cost is </a:t>
            </a:r>
            <a:r>
              <a:rPr lang="en-US" sz="1600" b="1" dirty="0"/>
              <a:t>40k</a:t>
            </a:r>
            <a:r>
              <a:rPr lang="en-US" sz="1600" dirty="0"/>
              <a:t>. </a:t>
            </a:r>
          </a:p>
          <a:p>
            <a:pPr lvl="1"/>
            <a:r>
              <a:rPr lang="en-US" sz="1600" b="1" dirty="0"/>
              <a:t>Batch registration/slashing</a:t>
            </a:r>
            <a:r>
              <a:rPr lang="en-US" sz="1600" dirty="0"/>
              <a:t>: The estimated gas cost is </a:t>
            </a:r>
            <a:r>
              <a:rPr lang="en-US" sz="1600" b="1" dirty="0"/>
              <a:t>20k</a:t>
            </a:r>
            <a:r>
              <a:rPr lang="en-US" sz="1600" dirty="0"/>
              <a:t>. A Batch consists of B=128 keys</a:t>
            </a:r>
          </a:p>
          <a:p>
            <a:r>
              <a:rPr lang="en-US" sz="1800" dirty="0"/>
              <a:t>Storage</a:t>
            </a:r>
          </a:p>
          <a:p>
            <a:pPr lvl="1"/>
            <a:r>
              <a:rPr lang="en-CA" sz="1600" dirty="0"/>
              <a:t>The </a:t>
            </a:r>
            <a:r>
              <a:rPr lang="en-CA" sz="1600" b="1" dirty="0"/>
              <a:t>Merkle tree </a:t>
            </a:r>
            <a:r>
              <a:rPr lang="en-CA" sz="1600" dirty="0"/>
              <a:t>with </a:t>
            </a:r>
            <a:r>
              <a:rPr lang="en-CA" sz="1600" b="1" dirty="0"/>
              <a:t>depth</a:t>
            </a:r>
            <a:r>
              <a:rPr lang="en-CA" sz="1600" dirty="0"/>
              <a:t> </a:t>
            </a:r>
            <a:r>
              <a:rPr lang="en-CA" sz="1600" b="1" dirty="0"/>
              <a:t>20</a:t>
            </a:r>
            <a:r>
              <a:rPr lang="en-CA" sz="1600" dirty="0"/>
              <a:t> takes up </a:t>
            </a:r>
            <a:r>
              <a:rPr lang="en-CA" sz="1600" b="1" dirty="0"/>
              <a:t>~67MB </a:t>
            </a:r>
            <a:r>
              <a:rPr lang="en-CA" sz="1600" dirty="0"/>
              <a:t>storage.</a:t>
            </a:r>
          </a:p>
          <a:p>
            <a:pPr lvl="1"/>
            <a:r>
              <a:rPr lang="en-CA" sz="1600" b="1" dirty="0"/>
              <a:t>Identity keys and identity commitment </a:t>
            </a:r>
            <a:r>
              <a:rPr lang="en-CA" sz="1600" dirty="0"/>
              <a:t>keys are of size </a:t>
            </a:r>
            <a:r>
              <a:rPr lang="en-CA" sz="1600" b="1" dirty="0"/>
              <a:t>32 bytes</a:t>
            </a:r>
            <a:r>
              <a:rPr lang="en-CA" sz="1600" dirty="0"/>
              <a:t>.</a:t>
            </a:r>
          </a:p>
          <a:p>
            <a:pPr lvl="1"/>
            <a:r>
              <a:rPr lang="en-CA" sz="1600" b="1" dirty="0"/>
              <a:t>Prover key </a:t>
            </a:r>
            <a:r>
              <a:rPr lang="en-CA" sz="1600" dirty="0"/>
              <a:t>size is approximately </a:t>
            </a:r>
            <a:r>
              <a:rPr lang="en-CA" sz="1600" b="1" dirty="0"/>
              <a:t>~3.24 MB</a:t>
            </a:r>
            <a:r>
              <a:rPr lang="en-CA" sz="1600" dirty="0"/>
              <a:t>.</a:t>
            </a:r>
          </a:p>
        </p:txBody>
      </p:sp>
      <p:sp>
        <p:nvSpPr>
          <p:cNvPr id="5" name="Rectangle 4">
            <a:extLst>
              <a:ext uri="{FF2B5EF4-FFF2-40B4-BE49-F238E27FC236}">
                <a16:creationId xmlns:a16="http://schemas.microsoft.com/office/drawing/2014/main" id="{8858C93B-DF91-5049-9D7D-B2812F81C781}"/>
              </a:ext>
            </a:extLst>
          </p:cNvPr>
          <p:cNvSpPr/>
          <p:nvPr/>
        </p:nvSpPr>
        <p:spPr>
          <a:xfrm>
            <a:off x="660399" y="6041998"/>
            <a:ext cx="8744857" cy="338554"/>
          </a:xfrm>
          <a:prstGeom prst="rect">
            <a:avLst/>
          </a:prstGeom>
        </p:spPr>
        <p:txBody>
          <a:bodyPr wrap="square">
            <a:spAutoFit/>
          </a:bodyPr>
          <a:lstStyle/>
          <a:p>
            <a:r>
              <a:rPr lang="en-US" sz="1600" dirty="0"/>
              <a:t>* Derived from https://</a:t>
            </a:r>
            <a:r>
              <a:rPr lang="en-US" sz="1600" dirty="0" err="1"/>
              <a:t>hackmd.io</a:t>
            </a:r>
            <a:r>
              <a:rPr lang="en-US" sz="1600" dirty="0"/>
              <a:t>/JoxnlDq3RT6WhtA-KBxtYg?view</a:t>
            </a:r>
          </a:p>
        </p:txBody>
      </p:sp>
      <p:pic>
        <p:nvPicPr>
          <p:cNvPr id="20" name="Picture 2" descr="Magnifier + Flashlight - Apps on Google Play">
            <a:extLst>
              <a:ext uri="{FF2B5EF4-FFF2-40B4-BE49-F238E27FC236}">
                <a16:creationId xmlns:a16="http://schemas.microsoft.com/office/drawing/2014/main" id="{CD6E8D3D-61F0-B447-8D65-71120031C6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92" b="-3"/>
          <a:stretch/>
        </p:blipFill>
        <p:spPr bwMode="auto">
          <a:xfrm>
            <a:off x="8879554" y="1840339"/>
            <a:ext cx="3056754" cy="317732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2FD333B-D111-F047-ACCB-A717F9CD46B1}"/>
              </a:ext>
            </a:extLst>
          </p:cNvPr>
          <p:cNvSpPr>
            <a:spLocks noGrp="1"/>
          </p:cNvSpPr>
          <p:nvPr>
            <p:ph type="sldNum" sz="quarter" idx="12"/>
          </p:nvPr>
        </p:nvSpPr>
        <p:spPr/>
        <p:txBody>
          <a:bodyPr/>
          <a:lstStyle/>
          <a:p>
            <a:fld id="{EE1939C1-24D7-49E9-A58A-7960365209F5}" type="slidenum">
              <a:rPr lang="en-US" smtClean="0"/>
              <a:t>45</a:t>
            </a:fld>
            <a:endParaRPr lang="en-US"/>
          </a:p>
        </p:txBody>
      </p:sp>
    </p:spTree>
    <p:extLst>
      <p:ext uri="{BB962C8B-B14F-4D97-AF65-F5344CB8AC3E}">
        <p14:creationId xmlns:p14="http://schemas.microsoft.com/office/powerpoint/2010/main" val="1341064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A569-8871-F545-8839-FDE25EB79C95}"/>
              </a:ext>
            </a:extLst>
          </p:cNvPr>
          <p:cNvSpPr>
            <a:spLocks noGrp="1"/>
          </p:cNvSpPr>
          <p:nvPr>
            <p:ph type="title"/>
          </p:nvPr>
        </p:nvSpPr>
        <p:spPr/>
        <p:txBody>
          <a:bodyPr/>
          <a:lstStyle/>
          <a:p>
            <a:r>
              <a:rPr lang="en-US" dirty="0" err="1"/>
              <a:t>zkSNARK</a:t>
            </a:r>
            <a:r>
              <a:rPr lang="en-US" dirty="0"/>
              <a:t> Setup</a:t>
            </a:r>
          </a:p>
        </p:txBody>
      </p:sp>
      <p:sp>
        <p:nvSpPr>
          <p:cNvPr id="3" name="Content Placeholder 2">
            <a:extLst>
              <a:ext uri="{FF2B5EF4-FFF2-40B4-BE49-F238E27FC236}">
                <a16:creationId xmlns:a16="http://schemas.microsoft.com/office/drawing/2014/main" id="{A84E30EA-8402-794C-A5C9-E0DD844FCBB7}"/>
              </a:ext>
            </a:extLst>
          </p:cNvPr>
          <p:cNvSpPr>
            <a:spLocks noGrp="1"/>
          </p:cNvSpPr>
          <p:nvPr>
            <p:ph idx="1"/>
          </p:nvPr>
        </p:nvSpPr>
        <p:spPr/>
        <p:txBody>
          <a:bodyPr/>
          <a:lstStyle/>
          <a:p>
            <a:r>
              <a:rPr lang="en-US" dirty="0"/>
              <a:t>Parameters generation (for Groth16) is done in two phases:</a:t>
            </a:r>
          </a:p>
          <a:p>
            <a:pPr lvl="1"/>
            <a:r>
              <a:rPr lang="en-US" dirty="0"/>
              <a:t>Phase 1: </a:t>
            </a:r>
            <a:r>
              <a:rPr lang="en-CA" dirty="0"/>
              <a:t>The powers of tau ceremony</a:t>
            </a:r>
          </a:p>
          <a:p>
            <a:pPr lvl="1"/>
            <a:r>
              <a:rPr lang="en-US" dirty="0"/>
              <a:t>Phase 2: MPC for circuit specific parameters</a:t>
            </a:r>
          </a:p>
          <a:p>
            <a:endParaRPr lang="en-US" dirty="0"/>
          </a:p>
        </p:txBody>
      </p:sp>
      <p:sp>
        <p:nvSpPr>
          <p:cNvPr id="4" name="Slide Number Placeholder 3">
            <a:extLst>
              <a:ext uri="{FF2B5EF4-FFF2-40B4-BE49-F238E27FC236}">
                <a16:creationId xmlns:a16="http://schemas.microsoft.com/office/drawing/2014/main" id="{DFE9335A-B664-2F4F-874B-9E475A15E183}"/>
              </a:ext>
            </a:extLst>
          </p:cNvPr>
          <p:cNvSpPr>
            <a:spLocks noGrp="1"/>
          </p:cNvSpPr>
          <p:nvPr>
            <p:ph type="sldNum" sz="quarter" idx="12"/>
          </p:nvPr>
        </p:nvSpPr>
        <p:spPr/>
        <p:txBody>
          <a:bodyPr/>
          <a:lstStyle/>
          <a:p>
            <a:fld id="{EE1939C1-24D7-49E9-A58A-7960365209F5}" type="slidenum">
              <a:rPr lang="en-US" smtClean="0"/>
              <a:t>46</a:t>
            </a:fld>
            <a:endParaRPr lang="en-US"/>
          </a:p>
        </p:txBody>
      </p:sp>
    </p:spTree>
    <p:extLst>
      <p:ext uri="{BB962C8B-B14F-4D97-AF65-F5344CB8AC3E}">
        <p14:creationId xmlns:p14="http://schemas.microsoft.com/office/powerpoint/2010/main" val="8644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49" name="Group 48">
            <a:extLst>
              <a:ext uri="{FF2B5EF4-FFF2-40B4-BE49-F238E27FC236}">
                <a16:creationId xmlns:a16="http://schemas.microsoft.com/office/drawing/2014/main" id="{FEACF814-9C1C-9249-B65A-D9186723B75A}"/>
              </a:ext>
            </a:extLst>
          </p:cNvPr>
          <p:cNvGrpSpPr/>
          <p:nvPr/>
        </p:nvGrpSpPr>
        <p:grpSpPr>
          <a:xfrm>
            <a:off x="2330305" y="4013767"/>
            <a:ext cx="7079614" cy="2231204"/>
            <a:chOff x="2330305" y="4013767"/>
            <a:chExt cx="7079614" cy="2231204"/>
          </a:xfrm>
        </p:grpSpPr>
        <p:pic>
          <p:nvPicPr>
            <p:cNvPr id="50" name="Picture 49">
              <a:extLst>
                <a:ext uri="{FF2B5EF4-FFF2-40B4-BE49-F238E27FC236}">
                  <a16:creationId xmlns:a16="http://schemas.microsoft.com/office/drawing/2014/main" id="{05CE6E93-9289-784B-984B-B16F1395402E}"/>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51" name="Picture 50">
              <a:extLst>
                <a:ext uri="{FF2B5EF4-FFF2-40B4-BE49-F238E27FC236}">
                  <a16:creationId xmlns:a16="http://schemas.microsoft.com/office/drawing/2014/main" id="{E45F6BD7-934E-3F43-8EF7-5CB19EDDCAED}"/>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52" name="Picture 51">
              <a:extLst>
                <a:ext uri="{FF2B5EF4-FFF2-40B4-BE49-F238E27FC236}">
                  <a16:creationId xmlns:a16="http://schemas.microsoft.com/office/drawing/2014/main" id="{768ADF8E-E269-E44A-9B6A-58BF59E0009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53" name="Picture 52">
              <a:extLst>
                <a:ext uri="{FF2B5EF4-FFF2-40B4-BE49-F238E27FC236}">
                  <a16:creationId xmlns:a16="http://schemas.microsoft.com/office/drawing/2014/main" id="{0AD9BA9A-9447-CA4B-808B-EE377F7D19E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54" name="Picture 53">
              <a:extLst>
                <a:ext uri="{FF2B5EF4-FFF2-40B4-BE49-F238E27FC236}">
                  <a16:creationId xmlns:a16="http://schemas.microsoft.com/office/drawing/2014/main" id="{178A4B8A-01DC-3549-9F01-C4CF398BB802}"/>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55" name="Picture 54">
              <a:extLst>
                <a:ext uri="{FF2B5EF4-FFF2-40B4-BE49-F238E27FC236}">
                  <a16:creationId xmlns:a16="http://schemas.microsoft.com/office/drawing/2014/main" id="{CB0EDE9F-B2E4-0C48-A6CF-77621A52AF93}"/>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56" name="Picture 55">
              <a:extLst>
                <a:ext uri="{FF2B5EF4-FFF2-40B4-BE49-F238E27FC236}">
                  <a16:creationId xmlns:a16="http://schemas.microsoft.com/office/drawing/2014/main" id="{24AEB228-9F3D-AD44-A4FD-27B4F626D5D5}"/>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57" name="Picture 56">
              <a:extLst>
                <a:ext uri="{FF2B5EF4-FFF2-40B4-BE49-F238E27FC236}">
                  <a16:creationId xmlns:a16="http://schemas.microsoft.com/office/drawing/2014/main" id="{CA1DAEF3-8F41-8D46-A16C-99D7FD7B956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58" name="Picture 57">
              <a:extLst>
                <a:ext uri="{FF2B5EF4-FFF2-40B4-BE49-F238E27FC236}">
                  <a16:creationId xmlns:a16="http://schemas.microsoft.com/office/drawing/2014/main" id="{1EC61CA9-7FA4-AB46-BEB7-3CC2EC3EFE6C}"/>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59" name="Picture 58">
              <a:extLst>
                <a:ext uri="{FF2B5EF4-FFF2-40B4-BE49-F238E27FC236}">
                  <a16:creationId xmlns:a16="http://schemas.microsoft.com/office/drawing/2014/main" id="{56EE0CD7-9F42-4245-8796-A59BC731DC52}"/>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60" name="Picture 59">
              <a:extLst>
                <a:ext uri="{FF2B5EF4-FFF2-40B4-BE49-F238E27FC236}">
                  <a16:creationId xmlns:a16="http://schemas.microsoft.com/office/drawing/2014/main" id="{4CE0AE97-EEBD-314F-89CE-10E34CC84C0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61" name="Picture 60">
              <a:extLst>
                <a:ext uri="{FF2B5EF4-FFF2-40B4-BE49-F238E27FC236}">
                  <a16:creationId xmlns:a16="http://schemas.microsoft.com/office/drawing/2014/main" id="{35ECED9F-4C66-0944-BF37-9F17F523FAC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62" name="Picture 61">
              <a:extLst>
                <a:ext uri="{FF2B5EF4-FFF2-40B4-BE49-F238E27FC236}">
                  <a16:creationId xmlns:a16="http://schemas.microsoft.com/office/drawing/2014/main" id="{1E1DC664-743E-FD48-9F40-97A16E3F1D4A}"/>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63" name="Picture 62">
              <a:extLst>
                <a:ext uri="{FF2B5EF4-FFF2-40B4-BE49-F238E27FC236}">
                  <a16:creationId xmlns:a16="http://schemas.microsoft.com/office/drawing/2014/main" id="{634FF9C8-CA12-5346-9D18-A9D5D5EDC35F}"/>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64" name="Straight Connector 63">
              <a:extLst>
                <a:ext uri="{FF2B5EF4-FFF2-40B4-BE49-F238E27FC236}">
                  <a16:creationId xmlns:a16="http://schemas.microsoft.com/office/drawing/2014/main" id="{787FB669-1BED-4040-BF6D-98D62657E553}"/>
                </a:ext>
              </a:extLst>
            </p:cNvPr>
            <p:cNvCxnSpPr>
              <a:cxnSpLocks/>
              <a:stCxn id="50" idx="2"/>
              <a:endCxn id="51"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A0DAEE0A-BB5B-C143-82E5-CA2DF5BD4BF6}"/>
                </a:ext>
              </a:extLst>
            </p:cNvPr>
            <p:cNvCxnSpPr>
              <a:cxnSpLocks/>
              <a:stCxn id="52" idx="1"/>
              <a:endCxn id="51"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EBC74487-0D1F-DF42-B6CA-9109C003F2FC}"/>
                </a:ext>
              </a:extLst>
            </p:cNvPr>
            <p:cNvCxnSpPr>
              <a:cxnSpLocks/>
              <a:stCxn id="52" idx="0"/>
              <a:endCxn id="54"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6F53179C-C698-5B46-8FA4-7F256878671C}"/>
                </a:ext>
              </a:extLst>
            </p:cNvPr>
            <p:cNvCxnSpPr>
              <a:cxnSpLocks/>
              <a:stCxn id="55" idx="1"/>
              <a:endCxn id="52"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FF3791A9-890C-9E49-A2A6-6891AD4E3FAF}"/>
                </a:ext>
              </a:extLst>
            </p:cNvPr>
            <p:cNvCxnSpPr>
              <a:cxnSpLocks/>
              <a:stCxn id="53" idx="0"/>
              <a:endCxn id="52"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105D94F4-7182-6847-92BE-3342191584B6}"/>
                </a:ext>
              </a:extLst>
            </p:cNvPr>
            <p:cNvCxnSpPr>
              <a:cxnSpLocks/>
              <a:stCxn id="58" idx="1"/>
              <a:endCxn id="55"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A4E2EC92-4224-8347-B126-B02873507DF0}"/>
                </a:ext>
              </a:extLst>
            </p:cNvPr>
            <p:cNvCxnSpPr>
              <a:cxnSpLocks/>
              <a:stCxn id="71" idx="1"/>
              <a:endCxn id="61"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71" name="Picture 70">
              <a:extLst>
                <a:ext uri="{FF2B5EF4-FFF2-40B4-BE49-F238E27FC236}">
                  <a16:creationId xmlns:a16="http://schemas.microsoft.com/office/drawing/2014/main" id="{4D138A82-411D-294C-B688-210C8EDD5462}"/>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72" name="Straight Connector 71">
              <a:extLst>
                <a:ext uri="{FF2B5EF4-FFF2-40B4-BE49-F238E27FC236}">
                  <a16:creationId xmlns:a16="http://schemas.microsoft.com/office/drawing/2014/main" id="{B006B0FF-532F-E04C-9D9A-348CA7500150}"/>
                </a:ext>
              </a:extLst>
            </p:cNvPr>
            <p:cNvCxnSpPr>
              <a:cxnSpLocks/>
              <a:stCxn id="58" idx="3"/>
              <a:endCxn id="61"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C6A1C09C-D947-5F4E-BE6B-A52EE4B1A842}"/>
                </a:ext>
              </a:extLst>
            </p:cNvPr>
            <p:cNvCxnSpPr>
              <a:cxnSpLocks/>
              <a:stCxn id="58" idx="2"/>
              <a:endCxn id="59"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E677CFA-D814-A347-830C-7A0C61705377}"/>
                </a:ext>
              </a:extLst>
            </p:cNvPr>
            <p:cNvCxnSpPr>
              <a:cxnSpLocks/>
              <a:stCxn id="60" idx="2"/>
              <a:endCxn id="59"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43BC6163-A9B0-4948-B065-1B2E1685770D}"/>
                </a:ext>
              </a:extLst>
            </p:cNvPr>
            <p:cNvCxnSpPr>
              <a:cxnSpLocks/>
              <a:stCxn id="56" idx="0"/>
              <a:endCxn id="57"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BC41B3E5-D4D5-FD40-9CF6-27A0CE4817FE}"/>
                </a:ext>
              </a:extLst>
            </p:cNvPr>
            <p:cNvCxnSpPr>
              <a:cxnSpLocks/>
              <a:stCxn id="58" idx="0"/>
              <a:endCxn id="57"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FF448365-991B-094B-B2BF-F48549E4309A}"/>
                </a:ext>
              </a:extLst>
            </p:cNvPr>
            <p:cNvCxnSpPr>
              <a:cxnSpLocks/>
              <a:stCxn id="61" idx="0"/>
              <a:endCxn id="62"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8E23DFC-DFD7-0641-9754-E366C22BF90E}"/>
                </a:ext>
              </a:extLst>
            </p:cNvPr>
            <p:cNvCxnSpPr>
              <a:cxnSpLocks/>
              <a:stCxn id="63" idx="1"/>
              <a:endCxn id="62"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9D54703A-B949-A246-86AD-69DE5C157BD2}"/>
                </a:ext>
              </a:extLst>
            </p:cNvPr>
            <p:cNvCxnSpPr>
              <a:cxnSpLocks/>
              <a:stCxn id="71" idx="2"/>
              <a:endCxn id="59"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E813927A-2226-034A-8710-6AF1D187C6AC}"/>
                </a:ext>
              </a:extLst>
            </p:cNvPr>
            <p:cNvCxnSpPr>
              <a:cxnSpLocks/>
              <a:stCxn id="50" idx="3"/>
              <a:endCxn id="52"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39F2C2A3-4C4D-504C-A75B-906460D50857}"/>
                </a:ext>
              </a:extLst>
            </p:cNvPr>
            <p:cNvCxnSpPr>
              <a:cxnSpLocks/>
              <a:stCxn id="55" idx="0"/>
              <a:endCxn id="56"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65EB8A41-36C8-3042-9D34-481FBD99885C}"/>
                </a:ext>
              </a:extLst>
            </p:cNvPr>
            <p:cNvCxnSpPr>
              <a:cxnSpLocks/>
              <a:stCxn id="55" idx="3"/>
              <a:endCxn id="57"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62A02C37-8CFB-F841-A7F0-20A015841158}"/>
                </a:ext>
              </a:extLst>
            </p:cNvPr>
            <p:cNvCxnSpPr>
              <a:cxnSpLocks/>
              <a:stCxn id="50" idx="0"/>
              <a:endCxn id="54"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A6C01DEB-857C-1847-9B59-725CBBE31B5E}"/>
                </a:ext>
              </a:extLst>
            </p:cNvPr>
            <p:cNvCxnSpPr>
              <a:cxnSpLocks/>
              <a:stCxn id="56" idx="1"/>
              <a:endCxn id="54"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8105D97A-9F85-EB44-89A3-D3C3DF1527AF}"/>
                </a:ext>
              </a:extLst>
            </p:cNvPr>
            <p:cNvCxnSpPr>
              <a:cxnSpLocks/>
              <a:stCxn id="60" idx="0"/>
              <a:endCxn id="56"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7D3E3FD4-F34E-B84A-BC8B-FD45E712616F}"/>
                </a:ext>
              </a:extLst>
            </p:cNvPr>
            <p:cNvCxnSpPr>
              <a:cxnSpLocks/>
              <a:stCxn id="60" idx="1"/>
              <a:endCxn id="53"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1DA2501D-9611-3848-BEDE-BCB8D6D5B0C9}"/>
                </a:ext>
              </a:extLst>
            </p:cNvPr>
            <p:cNvCxnSpPr>
              <a:cxnSpLocks/>
              <a:stCxn id="62" idx="2"/>
              <a:endCxn id="59"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9097D7C7-A560-624E-B786-7E04043A93B7}"/>
                </a:ext>
              </a:extLst>
            </p:cNvPr>
            <p:cNvCxnSpPr>
              <a:cxnSpLocks/>
              <a:stCxn id="63" idx="2"/>
              <a:endCxn id="61"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AA3AB799-17C3-D04C-8ABF-0BD17D6A2E5F}"/>
                </a:ext>
              </a:extLst>
            </p:cNvPr>
            <p:cNvCxnSpPr>
              <a:cxnSpLocks/>
              <a:stCxn id="56"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C62EF619-0F4A-014A-AFAC-6B3625897A4B}"/>
                </a:ext>
              </a:extLst>
            </p:cNvPr>
            <p:cNvCxnSpPr>
              <a:cxnSpLocks/>
              <a:stCxn id="58" idx="3"/>
              <a:endCxn id="62"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91" name="Picture 2" descr="Front And Back Of Envelope Clipart - White Envelope Icon Png - 2400x1545  PNG Download - PNGkit">
              <a:extLst>
                <a:ext uri="{FF2B5EF4-FFF2-40B4-BE49-F238E27FC236}">
                  <a16:creationId xmlns:a16="http://schemas.microsoft.com/office/drawing/2014/main" id="{21293D52-EBC7-4641-A104-72331A278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92" name="Picture 91">
            <a:extLst>
              <a:ext uri="{FF2B5EF4-FFF2-40B4-BE49-F238E27FC236}">
                <a16:creationId xmlns:a16="http://schemas.microsoft.com/office/drawing/2014/main" id="{4F07A03B-F3ED-D847-946A-D51F08FB7B05}"/>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93" name="Picture 92">
            <a:extLst>
              <a:ext uri="{FF2B5EF4-FFF2-40B4-BE49-F238E27FC236}">
                <a16:creationId xmlns:a16="http://schemas.microsoft.com/office/drawing/2014/main" id="{70C94C48-A945-924E-874C-DAAFD723DDF5}"/>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94" name="Picture 93">
            <a:extLst>
              <a:ext uri="{FF2B5EF4-FFF2-40B4-BE49-F238E27FC236}">
                <a16:creationId xmlns:a16="http://schemas.microsoft.com/office/drawing/2014/main" id="{46B423B6-F315-E54B-A712-69F8811F9B1A}"/>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95" name="Picture 94">
            <a:extLst>
              <a:ext uri="{FF2B5EF4-FFF2-40B4-BE49-F238E27FC236}">
                <a16:creationId xmlns:a16="http://schemas.microsoft.com/office/drawing/2014/main" id="{AE97C9B7-3D3E-E940-8AE5-1FFACF7CAA71}"/>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6" name="Picture 95">
            <a:extLst>
              <a:ext uri="{FF2B5EF4-FFF2-40B4-BE49-F238E27FC236}">
                <a16:creationId xmlns:a16="http://schemas.microsoft.com/office/drawing/2014/main" id="{8B32A86E-8B39-5644-A047-93149BC1B09B}"/>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97" name="Picture 96">
            <a:extLst>
              <a:ext uri="{FF2B5EF4-FFF2-40B4-BE49-F238E27FC236}">
                <a16:creationId xmlns:a16="http://schemas.microsoft.com/office/drawing/2014/main" id="{E86F07C8-66FB-934B-8437-3DCA2FAB8F70}"/>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98" name="Picture 97">
            <a:extLst>
              <a:ext uri="{FF2B5EF4-FFF2-40B4-BE49-F238E27FC236}">
                <a16:creationId xmlns:a16="http://schemas.microsoft.com/office/drawing/2014/main" id="{F79BD902-5C3F-C449-B433-970A57F8F87B}"/>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99" name="Picture 98">
            <a:extLst>
              <a:ext uri="{FF2B5EF4-FFF2-40B4-BE49-F238E27FC236}">
                <a16:creationId xmlns:a16="http://schemas.microsoft.com/office/drawing/2014/main" id="{62050D6C-43F3-744F-9C36-50543270DF5F}"/>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00" name="Picture 99">
            <a:extLst>
              <a:ext uri="{FF2B5EF4-FFF2-40B4-BE49-F238E27FC236}">
                <a16:creationId xmlns:a16="http://schemas.microsoft.com/office/drawing/2014/main" id="{72BAEF11-A5F6-1D42-95D0-E738996F95D0}"/>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01" name="Picture 100">
            <a:extLst>
              <a:ext uri="{FF2B5EF4-FFF2-40B4-BE49-F238E27FC236}">
                <a16:creationId xmlns:a16="http://schemas.microsoft.com/office/drawing/2014/main" id="{36AD997D-3DE3-EA42-AA71-488DEAAF759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02" name="Picture 101">
            <a:extLst>
              <a:ext uri="{FF2B5EF4-FFF2-40B4-BE49-F238E27FC236}">
                <a16:creationId xmlns:a16="http://schemas.microsoft.com/office/drawing/2014/main" id="{E1E93B03-1F37-3B42-AA25-B120F2704B19}"/>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03" name="Picture 102">
            <a:extLst>
              <a:ext uri="{FF2B5EF4-FFF2-40B4-BE49-F238E27FC236}">
                <a16:creationId xmlns:a16="http://schemas.microsoft.com/office/drawing/2014/main" id="{CA7882FE-DFF7-6144-8B86-ABCD4887884B}"/>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04" name="Picture 103">
            <a:extLst>
              <a:ext uri="{FF2B5EF4-FFF2-40B4-BE49-F238E27FC236}">
                <a16:creationId xmlns:a16="http://schemas.microsoft.com/office/drawing/2014/main" id="{0E08D571-4D7A-3B41-ABF6-C20B59CA5AE4}"/>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05" name="Picture 104">
            <a:extLst>
              <a:ext uri="{FF2B5EF4-FFF2-40B4-BE49-F238E27FC236}">
                <a16:creationId xmlns:a16="http://schemas.microsoft.com/office/drawing/2014/main" id="{E97E1D9E-C11E-EA47-B54E-6BEB355C9119}"/>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06" name="Straight Connector 105">
            <a:extLst>
              <a:ext uri="{FF2B5EF4-FFF2-40B4-BE49-F238E27FC236}">
                <a16:creationId xmlns:a16="http://schemas.microsoft.com/office/drawing/2014/main" id="{005E6BF4-5382-2347-8048-89C64823592F}"/>
              </a:ext>
            </a:extLst>
          </p:cNvPr>
          <p:cNvCxnSpPr>
            <a:cxnSpLocks/>
            <a:stCxn id="92" idx="2"/>
            <a:endCxn id="93" idx="1"/>
          </p:cNvCxnSpPr>
          <p:nvPr/>
        </p:nvCxnSpPr>
        <p:spPr>
          <a:xfrm>
            <a:off x="2444605" y="5243623"/>
            <a:ext cx="881617" cy="470491"/>
          </a:xfrm>
          <a:prstGeom prst="line">
            <a:avLst/>
          </a:prstGeom>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40697CAB-155B-3749-8675-B97E250D1678}"/>
              </a:ext>
            </a:extLst>
          </p:cNvPr>
          <p:cNvCxnSpPr>
            <a:cxnSpLocks/>
            <a:stCxn id="94" idx="1"/>
            <a:endCxn id="93"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08" name="Straight Connector 107">
            <a:extLst>
              <a:ext uri="{FF2B5EF4-FFF2-40B4-BE49-F238E27FC236}">
                <a16:creationId xmlns:a16="http://schemas.microsoft.com/office/drawing/2014/main" id="{9F099A8C-B3CA-0E45-99CE-CDD3A73E99A7}"/>
              </a:ext>
            </a:extLst>
          </p:cNvPr>
          <p:cNvCxnSpPr>
            <a:cxnSpLocks/>
            <a:stCxn id="94" idx="0"/>
            <a:endCxn id="96"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9" name="Straight Connector 108">
            <a:extLst>
              <a:ext uri="{FF2B5EF4-FFF2-40B4-BE49-F238E27FC236}">
                <a16:creationId xmlns:a16="http://schemas.microsoft.com/office/drawing/2014/main" id="{D7AAD0A3-F524-634F-B462-FF4E50B14328}"/>
              </a:ext>
            </a:extLst>
          </p:cNvPr>
          <p:cNvCxnSpPr>
            <a:cxnSpLocks/>
            <a:stCxn id="97" idx="1"/>
            <a:endCxn id="94" idx="3"/>
          </p:cNvCxnSpPr>
          <p:nvPr/>
        </p:nvCxnSpPr>
        <p:spPr>
          <a:xfrm flipH="1" flipV="1">
            <a:off x="4563979" y="5033585"/>
            <a:ext cx="837566" cy="551614"/>
          </a:xfrm>
          <a:prstGeom prst="line">
            <a:avLst/>
          </a:prstGeom>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0F511484-BA64-2D49-B3C5-1AA09E621ACF}"/>
              </a:ext>
            </a:extLst>
          </p:cNvPr>
          <p:cNvCxnSpPr>
            <a:cxnSpLocks/>
            <a:stCxn id="95" idx="0"/>
            <a:endCxn id="94" idx="2"/>
          </p:cNvCxnSpPr>
          <p:nvPr/>
        </p:nvCxnSpPr>
        <p:spPr>
          <a:xfrm flipH="1" flipV="1">
            <a:off x="4532576" y="5192150"/>
            <a:ext cx="381755" cy="549913"/>
          </a:xfrm>
          <a:prstGeom prst="line">
            <a:avLst/>
          </a:prstGeom>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42D0CBB2-3076-8A43-97D1-522AEB2016AA}"/>
              </a:ext>
            </a:extLst>
          </p:cNvPr>
          <p:cNvCxnSpPr>
            <a:cxnSpLocks/>
            <a:stCxn id="100" idx="1"/>
            <a:endCxn id="97"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2" name="Straight Connector 111">
            <a:extLst>
              <a:ext uri="{FF2B5EF4-FFF2-40B4-BE49-F238E27FC236}">
                <a16:creationId xmlns:a16="http://schemas.microsoft.com/office/drawing/2014/main" id="{33288ED3-5230-F44F-BFC3-8C48EC651860}"/>
              </a:ext>
            </a:extLst>
          </p:cNvPr>
          <p:cNvCxnSpPr>
            <a:cxnSpLocks/>
            <a:stCxn id="113" idx="1"/>
            <a:endCxn id="103"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113" name="Picture 112">
            <a:extLst>
              <a:ext uri="{FF2B5EF4-FFF2-40B4-BE49-F238E27FC236}">
                <a16:creationId xmlns:a16="http://schemas.microsoft.com/office/drawing/2014/main" id="{9BEDB6E6-BF2E-D846-BD2D-1EEDE796561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14" name="Straight Connector 113">
            <a:extLst>
              <a:ext uri="{FF2B5EF4-FFF2-40B4-BE49-F238E27FC236}">
                <a16:creationId xmlns:a16="http://schemas.microsoft.com/office/drawing/2014/main" id="{539609C7-201D-B740-AC63-D1670DA7619E}"/>
              </a:ext>
            </a:extLst>
          </p:cNvPr>
          <p:cNvCxnSpPr>
            <a:cxnSpLocks/>
            <a:stCxn id="100" idx="3"/>
            <a:endCxn id="103" idx="1"/>
          </p:cNvCxnSpPr>
          <p:nvPr/>
        </p:nvCxnSpPr>
        <p:spPr>
          <a:xfrm>
            <a:off x="7130206" y="4914703"/>
            <a:ext cx="655998" cy="522727"/>
          </a:xfrm>
          <a:prstGeom prst="line">
            <a:avLst/>
          </a:prstGeom>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BAB5B5EC-7A76-1246-89E0-57C9CF251EFB}"/>
              </a:ext>
            </a:extLst>
          </p:cNvPr>
          <p:cNvCxnSpPr>
            <a:cxnSpLocks/>
            <a:stCxn id="100" idx="2"/>
            <a:endCxn id="101"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16" name="Straight Connector 115">
            <a:extLst>
              <a:ext uri="{FF2B5EF4-FFF2-40B4-BE49-F238E27FC236}">
                <a16:creationId xmlns:a16="http://schemas.microsoft.com/office/drawing/2014/main" id="{9C031AE4-3B8A-3940-8965-32AE8EDDAE11}"/>
              </a:ext>
            </a:extLst>
          </p:cNvPr>
          <p:cNvCxnSpPr>
            <a:cxnSpLocks/>
            <a:stCxn id="102" idx="2"/>
            <a:endCxn id="101" idx="1"/>
          </p:cNvCxnSpPr>
          <p:nvPr/>
        </p:nvCxnSpPr>
        <p:spPr>
          <a:xfrm>
            <a:off x="6527477" y="5667094"/>
            <a:ext cx="392353" cy="514568"/>
          </a:xfrm>
          <a:prstGeom prst="line">
            <a:avLst/>
          </a:prstGeom>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24ACFA7-A3D3-5E4C-B104-E3D80CA980C8}"/>
              </a:ext>
            </a:extLst>
          </p:cNvPr>
          <p:cNvCxnSpPr>
            <a:cxnSpLocks/>
            <a:stCxn id="98" idx="0"/>
            <a:endCxn id="99" idx="1"/>
          </p:cNvCxnSpPr>
          <p:nvPr/>
        </p:nvCxnSpPr>
        <p:spPr>
          <a:xfrm flipV="1">
            <a:off x="5571794" y="4335272"/>
            <a:ext cx="407567" cy="406884"/>
          </a:xfrm>
          <a:prstGeom prst="line">
            <a:avLst/>
          </a:prstGeom>
          <a:ln/>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FD532C87-3E42-854A-9A91-706A9BE5E57A}"/>
              </a:ext>
            </a:extLst>
          </p:cNvPr>
          <p:cNvCxnSpPr>
            <a:cxnSpLocks/>
            <a:stCxn id="100" idx="0"/>
            <a:endCxn id="99" idx="3"/>
          </p:cNvCxnSpPr>
          <p:nvPr/>
        </p:nvCxnSpPr>
        <p:spPr>
          <a:xfrm flipH="1" flipV="1">
            <a:off x="6207961" y="4335272"/>
            <a:ext cx="776974" cy="508542"/>
          </a:xfrm>
          <a:prstGeom prst="line">
            <a:avLst/>
          </a:prstGeom>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5831AD1D-53D2-A846-9D88-E2ADE58DDA59}"/>
              </a:ext>
            </a:extLst>
          </p:cNvPr>
          <p:cNvCxnSpPr>
            <a:cxnSpLocks/>
            <a:stCxn id="103" idx="0"/>
            <a:endCxn id="104"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0" name="Straight Connector 119">
            <a:extLst>
              <a:ext uri="{FF2B5EF4-FFF2-40B4-BE49-F238E27FC236}">
                <a16:creationId xmlns:a16="http://schemas.microsoft.com/office/drawing/2014/main" id="{5F77CA76-9020-A24D-BE02-B20CF55C9A6E}"/>
              </a:ext>
            </a:extLst>
          </p:cNvPr>
          <p:cNvCxnSpPr>
            <a:cxnSpLocks/>
            <a:stCxn id="105" idx="1"/>
            <a:endCxn id="104"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1" name="Straight Connector 120">
            <a:extLst>
              <a:ext uri="{FF2B5EF4-FFF2-40B4-BE49-F238E27FC236}">
                <a16:creationId xmlns:a16="http://schemas.microsoft.com/office/drawing/2014/main" id="{9744CAA7-8109-CA40-9878-5B1547B11FC3}"/>
              </a:ext>
            </a:extLst>
          </p:cNvPr>
          <p:cNvCxnSpPr>
            <a:cxnSpLocks/>
            <a:stCxn id="113" idx="2"/>
            <a:endCxn id="101" idx="2"/>
          </p:cNvCxnSpPr>
          <p:nvPr/>
        </p:nvCxnSpPr>
        <p:spPr>
          <a:xfrm flipH="1">
            <a:off x="7073117" y="5167201"/>
            <a:ext cx="2222502" cy="1065766"/>
          </a:xfrm>
          <a:prstGeom prst="line">
            <a:avLst/>
          </a:prstGeom>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FA8BF82F-05BA-C74E-B91F-E490BA4523D3}"/>
              </a:ext>
            </a:extLst>
          </p:cNvPr>
          <p:cNvCxnSpPr>
            <a:cxnSpLocks/>
            <a:stCxn id="92" idx="3"/>
            <a:endCxn id="94"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3" name="Straight Connector 122">
            <a:extLst>
              <a:ext uri="{FF2B5EF4-FFF2-40B4-BE49-F238E27FC236}">
                <a16:creationId xmlns:a16="http://schemas.microsoft.com/office/drawing/2014/main" id="{846981DE-5811-FD45-8037-3410D1AB87F0}"/>
              </a:ext>
            </a:extLst>
          </p:cNvPr>
          <p:cNvCxnSpPr>
            <a:cxnSpLocks/>
            <a:stCxn id="97" idx="0"/>
            <a:endCxn id="98"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4" name="Straight Connector 123">
            <a:extLst>
              <a:ext uri="{FF2B5EF4-FFF2-40B4-BE49-F238E27FC236}">
                <a16:creationId xmlns:a16="http://schemas.microsoft.com/office/drawing/2014/main" id="{06CC1153-6215-FC46-9A04-65CCC4118336}"/>
              </a:ext>
            </a:extLst>
          </p:cNvPr>
          <p:cNvCxnSpPr>
            <a:cxnSpLocks/>
            <a:stCxn id="97" idx="3"/>
            <a:endCxn id="99" idx="2"/>
          </p:cNvCxnSpPr>
          <p:nvPr/>
        </p:nvCxnSpPr>
        <p:spPr>
          <a:xfrm flipV="1">
            <a:off x="5630145" y="4449572"/>
            <a:ext cx="463516" cy="1135627"/>
          </a:xfrm>
          <a:prstGeom prst="line">
            <a:avLst/>
          </a:prstGeom>
          <a:ln/>
        </p:spPr>
        <p:style>
          <a:lnRef idx="1">
            <a:schemeClr val="dk1"/>
          </a:lnRef>
          <a:fillRef idx="0">
            <a:schemeClr val="dk1"/>
          </a:fillRef>
          <a:effectRef idx="0">
            <a:schemeClr val="dk1"/>
          </a:effectRef>
          <a:fontRef idx="minor">
            <a:schemeClr val="tx1"/>
          </a:fontRef>
        </p:style>
      </p:cxnSp>
      <p:pic>
        <p:nvPicPr>
          <p:cNvPr id="125" name="Picture 2" descr="Front And Back Of Envelope Clipart - White Envelope Icon Png - 2400x1545  PNG Download - PNGkit">
            <a:extLst>
              <a:ext uri="{FF2B5EF4-FFF2-40B4-BE49-F238E27FC236}">
                <a16:creationId xmlns:a16="http://schemas.microsoft.com/office/drawing/2014/main" id="{775F060C-02C7-1644-8036-0005943200C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126" name="Straight Connector 125">
            <a:extLst>
              <a:ext uri="{FF2B5EF4-FFF2-40B4-BE49-F238E27FC236}">
                <a16:creationId xmlns:a16="http://schemas.microsoft.com/office/drawing/2014/main" id="{DF42A9CD-E2F0-8A4B-BF0A-2DFB062FFD89}"/>
              </a:ext>
            </a:extLst>
          </p:cNvPr>
          <p:cNvCxnSpPr>
            <a:cxnSpLocks/>
            <a:stCxn id="92" idx="0"/>
            <a:endCxn id="96"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27" name="Straight Connector 126">
            <a:extLst>
              <a:ext uri="{FF2B5EF4-FFF2-40B4-BE49-F238E27FC236}">
                <a16:creationId xmlns:a16="http://schemas.microsoft.com/office/drawing/2014/main" id="{DB0D95CA-A40E-5244-BE25-94F1213062E5}"/>
              </a:ext>
            </a:extLst>
          </p:cNvPr>
          <p:cNvCxnSpPr>
            <a:cxnSpLocks/>
            <a:stCxn id="98" idx="1"/>
            <a:endCxn id="96"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28" name="Straight Connector 127">
            <a:extLst>
              <a:ext uri="{FF2B5EF4-FFF2-40B4-BE49-F238E27FC236}">
                <a16:creationId xmlns:a16="http://schemas.microsoft.com/office/drawing/2014/main" id="{4348285F-1D1F-CD4F-AB8C-8D56FD20E201}"/>
              </a:ext>
            </a:extLst>
          </p:cNvPr>
          <p:cNvCxnSpPr>
            <a:cxnSpLocks/>
            <a:stCxn id="102" idx="0"/>
            <a:endCxn id="98" idx="3"/>
          </p:cNvCxnSpPr>
          <p:nvPr/>
        </p:nvCxnSpPr>
        <p:spPr>
          <a:xfrm flipH="1" flipV="1">
            <a:off x="5603200" y="4900720"/>
            <a:ext cx="790065" cy="581320"/>
          </a:xfrm>
          <a:prstGeom prst="line">
            <a:avLst/>
          </a:prstGeom>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1D1DAF98-C84D-E54C-8A6B-F66DC481D1F3}"/>
              </a:ext>
            </a:extLst>
          </p:cNvPr>
          <p:cNvCxnSpPr>
            <a:cxnSpLocks/>
            <a:stCxn id="102" idx="1"/>
            <a:endCxn id="95" idx="3"/>
          </p:cNvCxnSpPr>
          <p:nvPr/>
        </p:nvCxnSpPr>
        <p:spPr>
          <a:xfrm flipH="1">
            <a:off x="5028631" y="5641673"/>
            <a:ext cx="1339213" cy="214690"/>
          </a:xfrm>
          <a:prstGeom prst="line">
            <a:avLst/>
          </a:prstGeom>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7AA0E8A4-8BFA-5B41-928F-465B0363E875}"/>
              </a:ext>
            </a:extLst>
          </p:cNvPr>
          <p:cNvCxnSpPr>
            <a:cxnSpLocks/>
            <a:stCxn id="104" idx="2"/>
            <a:endCxn id="101"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31" name="Straight Connector 130">
            <a:extLst>
              <a:ext uri="{FF2B5EF4-FFF2-40B4-BE49-F238E27FC236}">
                <a16:creationId xmlns:a16="http://schemas.microsoft.com/office/drawing/2014/main" id="{437232B0-B6B8-4E42-8990-56D942E62902}"/>
              </a:ext>
            </a:extLst>
          </p:cNvPr>
          <p:cNvCxnSpPr>
            <a:cxnSpLocks/>
            <a:stCxn id="105" idx="2"/>
            <a:endCxn id="103" idx="3"/>
          </p:cNvCxnSpPr>
          <p:nvPr/>
        </p:nvCxnSpPr>
        <p:spPr>
          <a:xfrm flipH="1">
            <a:off x="8014804" y="4616163"/>
            <a:ext cx="759639" cy="821267"/>
          </a:xfrm>
          <a:prstGeom prst="line">
            <a:avLst/>
          </a:prstGeom>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7F8CF038-2C9A-144C-89A0-1BF45C8D778F}"/>
              </a:ext>
            </a:extLst>
          </p:cNvPr>
          <p:cNvCxnSpPr>
            <a:cxnSpLocks/>
            <a:stCxn id="98" idx="2"/>
          </p:cNvCxnSpPr>
          <p:nvPr/>
        </p:nvCxnSpPr>
        <p:spPr>
          <a:xfrm flipH="1">
            <a:off x="4987656" y="4932126"/>
            <a:ext cx="456980" cy="856916"/>
          </a:xfrm>
          <a:prstGeom prst="line">
            <a:avLst/>
          </a:prstGeom>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5FF21B84-3EA6-804F-B669-6E7E6F50098C}"/>
              </a:ext>
            </a:extLst>
          </p:cNvPr>
          <p:cNvCxnSpPr>
            <a:cxnSpLocks/>
            <a:stCxn id="100" idx="3"/>
            <a:endCxn id="104" idx="1"/>
          </p:cNvCxnSpPr>
          <p:nvPr/>
        </p:nvCxnSpPr>
        <p:spPr>
          <a:xfrm flipV="1">
            <a:off x="7130206" y="4128067"/>
            <a:ext cx="373603" cy="786636"/>
          </a:xfrm>
          <a:prstGeom prst="line">
            <a:avLst/>
          </a:prstGeom>
          <a:ln/>
        </p:spPr>
        <p:style>
          <a:lnRef idx="1">
            <a:schemeClr val="dk1"/>
          </a:lnRef>
          <a:fillRef idx="0">
            <a:schemeClr val="dk1"/>
          </a:fillRef>
          <a:effectRef idx="0">
            <a:schemeClr val="dk1"/>
          </a:effectRef>
          <a:fontRef idx="minor">
            <a:schemeClr val="tx1"/>
          </a:fontRef>
        </p:style>
      </p:cxnSp>
      <p:pic>
        <p:nvPicPr>
          <p:cNvPr id="134" name="Picture 2" descr="Front And Back Of Envelope Clipart - White Envelope Icon Png - 2400x1545  PNG Download - PNGkit">
            <a:extLst>
              <a:ext uri="{FF2B5EF4-FFF2-40B4-BE49-F238E27FC236}">
                <a16:creationId xmlns:a16="http://schemas.microsoft.com/office/drawing/2014/main" id="{64973F7F-A999-D447-BCC3-EA8B950FF3E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Front And Back Of Envelope Clipart - White Envelope Icon Png - 2400x1545  PNG Download - PNGkit">
            <a:extLst>
              <a:ext uri="{FF2B5EF4-FFF2-40B4-BE49-F238E27FC236}">
                <a16:creationId xmlns:a16="http://schemas.microsoft.com/office/drawing/2014/main" id="{90A6AE67-7FF6-3C46-A211-32C51B2E0E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36" name="TextBox 135">
            <a:extLst>
              <a:ext uri="{FF2B5EF4-FFF2-40B4-BE49-F238E27FC236}">
                <a16:creationId xmlns:a16="http://schemas.microsoft.com/office/drawing/2014/main" id="{BFC531C8-514F-0841-8D8A-EBE11322A96A}"/>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137" name="Rectangle 136">
            <a:extLst>
              <a:ext uri="{FF2B5EF4-FFF2-40B4-BE49-F238E27FC236}">
                <a16:creationId xmlns:a16="http://schemas.microsoft.com/office/drawing/2014/main" id="{D8573C3B-39F1-9448-A911-8773FC1352A6}"/>
              </a:ext>
            </a:extLst>
          </p:cNvPr>
          <p:cNvSpPr/>
          <p:nvPr/>
        </p:nvSpPr>
        <p:spPr>
          <a:xfrm>
            <a:off x="932366" y="6352284"/>
            <a:ext cx="7735330" cy="369332"/>
          </a:xfrm>
          <a:prstGeom prst="rect">
            <a:avLst/>
          </a:prstGeom>
        </p:spPr>
        <p:txBody>
          <a:bodyPr wrap="square">
            <a:spAutoFit/>
          </a:bodyPr>
          <a:lstStyle/>
          <a:p>
            <a:r>
              <a:rPr lang="en-US" dirty="0"/>
              <a:t>[2] </a:t>
            </a:r>
            <a:r>
              <a:rPr lang="en-US" dirty="0">
                <a:hlinkClick r:id="rId5"/>
              </a:rPr>
              <a:t>https://github.com/libp2p/specs/tree/master/pubsub/gossipsub</a:t>
            </a:r>
            <a:endParaRPr lang="en-US" dirty="0"/>
          </a:p>
        </p:txBody>
      </p:sp>
      <p:sp>
        <p:nvSpPr>
          <p:cNvPr id="138" name="Slide Number Placeholder 137">
            <a:extLst>
              <a:ext uri="{FF2B5EF4-FFF2-40B4-BE49-F238E27FC236}">
                <a16:creationId xmlns:a16="http://schemas.microsoft.com/office/drawing/2014/main" id="{BA07EB6D-E619-9447-94BA-CB87816CF0CA}"/>
              </a:ext>
            </a:extLst>
          </p:cNvPr>
          <p:cNvSpPr>
            <a:spLocks noGrp="1"/>
          </p:cNvSpPr>
          <p:nvPr>
            <p:ph type="sldNum" sz="quarter" idx="12"/>
          </p:nvPr>
        </p:nvSpPr>
        <p:spPr/>
        <p:txBody>
          <a:bodyPr/>
          <a:lstStyle/>
          <a:p>
            <a:fld id="{EE1939C1-24D7-49E9-A58A-7960365209F5}" type="slidenum">
              <a:rPr lang="en-US" smtClean="0"/>
              <a:t>5</a:t>
            </a:fld>
            <a:endParaRPr lang="en-US"/>
          </a:p>
        </p:txBody>
      </p:sp>
    </p:spTree>
    <p:extLst>
      <p:ext uri="{BB962C8B-B14F-4D97-AF65-F5344CB8AC3E}">
        <p14:creationId xmlns:p14="http://schemas.microsoft.com/office/powerpoint/2010/main" val="413579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dissolve">
                                      <p:cBhvr>
                                        <p:cTn id="7" dur="500"/>
                                        <p:tgtEl>
                                          <p:spTgt spid="134"/>
                                        </p:tgtEl>
                                      </p:cBhvr>
                                    </p:animEffect>
                                  </p:childTnLst>
                                </p:cTn>
                              </p:par>
                              <p:par>
                                <p:cTn id="8" presetID="9" presetClass="entr" presetSubtype="0" fill="hold" nodeType="withEffect">
                                  <p:stCondLst>
                                    <p:cond delay="0"/>
                                  </p:stCondLst>
                                  <p:childTnLst>
                                    <p:set>
                                      <p:cBhvr>
                                        <p:cTn id="9" dur="1" fill="hold">
                                          <p:stCondLst>
                                            <p:cond delay="0"/>
                                          </p:stCondLst>
                                        </p:cTn>
                                        <p:tgtEl>
                                          <p:spTgt spid="126"/>
                                        </p:tgtEl>
                                        <p:attrNameLst>
                                          <p:attrName>style.visibility</p:attrName>
                                        </p:attrNameLst>
                                      </p:cBhvr>
                                      <p:to>
                                        <p:strVal val="visible"/>
                                      </p:to>
                                    </p:set>
                                    <p:animEffect transition="in" filter="dissolve">
                                      <p:cBhvr>
                                        <p:cTn id="10" dur="500"/>
                                        <p:tgtEl>
                                          <p:spTgt spid="126"/>
                                        </p:tgtEl>
                                      </p:cBhvr>
                                    </p:animEffect>
                                  </p:childTnLst>
                                </p:cTn>
                              </p:par>
                              <p:par>
                                <p:cTn id="11" presetID="9" presetClass="entr" presetSubtype="0" fill="hold"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dissolve">
                                      <p:cBhvr>
                                        <p:cTn id="13" dur="500"/>
                                        <p:tgtEl>
                                          <p:spTgt spid="108"/>
                                        </p:tgtEl>
                                      </p:cBhvr>
                                    </p:animEffect>
                                  </p:childTnLst>
                                </p:cTn>
                              </p:par>
                              <p:par>
                                <p:cTn id="14" presetID="9" presetClass="entr" presetSubtype="0" fill="hold" nodeType="with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dissolve">
                                      <p:cBhvr>
                                        <p:cTn id="1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pPr marL="0" indent="0">
              <a:buNone/>
            </a:pPr>
            <a:endParaRPr lang="en-US" dirty="0"/>
          </a:p>
          <a:p>
            <a:endParaRPr lang="en-US" dirty="0"/>
          </a:p>
        </p:txBody>
      </p:sp>
      <p:grpSp>
        <p:nvGrpSpPr>
          <p:cNvPr id="137" name="Group 136">
            <a:extLst>
              <a:ext uri="{FF2B5EF4-FFF2-40B4-BE49-F238E27FC236}">
                <a16:creationId xmlns:a16="http://schemas.microsoft.com/office/drawing/2014/main" id="{23D853B1-2FAB-7F4F-A374-18D983B7EB5B}"/>
              </a:ext>
            </a:extLst>
          </p:cNvPr>
          <p:cNvGrpSpPr/>
          <p:nvPr/>
        </p:nvGrpSpPr>
        <p:grpSpPr>
          <a:xfrm>
            <a:off x="2330305" y="4013767"/>
            <a:ext cx="7079614" cy="2231204"/>
            <a:chOff x="2330305" y="4013767"/>
            <a:chExt cx="7079614" cy="2231204"/>
          </a:xfrm>
        </p:grpSpPr>
        <p:pic>
          <p:nvPicPr>
            <p:cNvPr id="138" name="Picture 137">
              <a:extLst>
                <a:ext uri="{FF2B5EF4-FFF2-40B4-BE49-F238E27FC236}">
                  <a16:creationId xmlns:a16="http://schemas.microsoft.com/office/drawing/2014/main" id="{C90CCD36-9C73-3C4F-A9E9-5B8758A2630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39" name="Picture 138">
              <a:extLst>
                <a:ext uri="{FF2B5EF4-FFF2-40B4-BE49-F238E27FC236}">
                  <a16:creationId xmlns:a16="http://schemas.microsoft.com/office/drawing/2014/main" id="{2A7ED63B-3B52-9D44-9743-469F4838013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40" name="Picture 139">
              <a:extLst>
                <a:ext uri="{FF2B5EF4-FFF2-40B4-BE49-F238E27FC236}">
                  <a16:creationId xmlns:a16="http://schemas.microsoft.com/office/drawing/2014/main" id="{B1C0B13D-5784-AA4E-9759-959BB8F12992}"/>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41" name="Picture 140">
              <a:extLst>
                <a:ext uri="{FF2B5EF4-FFF2-40B4-BE49-F238E27FC236}">
                  <a16:creationId xmlns:a16="http://schemas.microsoft.com/office/drawing/2014/main" id="{2600AFEF-1F15-C443-90C8-4898CBD184C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42" name="Picture 141">
              <a:extLst>
                <a:ext uri="{FF2B5EF4-FFF2-40B4-BE49-F238E27FC236}">
                  <a16:creationId xmlns:a16="http://schemas.microsoft.com/office/drawing/2014/main" id="{703AA18F-FB86-AE49-B507-55F972BC1417}"/>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43" name="Picture 142">
              <a:extLst>
                <a:ext uri="{FF2B5EF4-FFF2-40B4-BE49-F238E27FC236}">
                  <a16:creationId xmlns:a16="http://schemas.microsoft.com/office/drawing/2014/main" id="{380C050F-0F41-AD4D-BD26-548A20EE3629}"/>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44" name="Picture 143">
              <a:extLst>
                <a:ext uri="{FF2B5EF4-FFF2-40B4-BE49-F238E27FC236}">
                  <a16:creationId xmlns:a16="http://schemas.microsoft.com/office/drawing/2014/main" id="{AD51CE40-9155-754B-A8A9-7140597133DA}"/>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45" name="Picture 144">
              <a:extLst>
                <a:ext uri="{FF2B5EF4-FFF2-40B4-BE49-F238E27FC236}">
                  <a16:creationId xmlns:a16="http://schemas.microsoft.com/office/drawing/2014/main" id="{F8EC542C-E3F5-4049-999D-C1B630915D31}"/>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46" name="Picture 145">
              <a:extLst>
                <a:ext uri="{FF2B5EF4-FFF2-40B4-BE49-F238E27FC236}">
                  <a16:creationId xmlns:a16="http://schemas.microsoft.com/office/drawing/2014/main" id="{7D73C69A-1FBA-4E4E-94B3-1ED9AB5DF3C5}"/>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7" name="Picture 146">
              <a:extLst>
                <a:ext uri="{FF2B5EF4-FFF2-40B4-BE49-F238E27FC236}">
                  <a16:creationId xmlns:a16="http://schemas.microsoft.com/office/drawing/2014/main" id="{A07E3019-8D65-1344-811E-91766271CD5C}"/>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48" name="Picture 147">
              <a:extLst>
                <a:ext uri="{FF2B5EF4-FFF2-40B4-BE49-F238E27FC236}">
                  <a16:creationId xmlns:a16="http://schemas.microsoft.com/office/drawing/2014/main" id="{0D9BD033-0607-B444-BC43-A9F8C15243A3}"/>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49" name="Picture 148">
              <a:extLst>
                <a:ext uri="{FF2B5EF4-FFF2-40B4-BE49-F238E27FC236}">
                  <a16:creationId xmlns:a16="http://schemas.microsoft.com/office/drawing/2014/main" id="{105240D5-E652-274D-BF80-A97CDCD31682}"/>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50" name="Picture 149">
              <a:extLst>
                <a:ext uri="{FF2B5EF4-FFF2-40B4-BE49-F238E27FC236}">
                  <a16:creationId xmlns:a16="http://schemas.microsoft.com/office/drawing/2014/main" id="{81CE24AB-DF91-7D48-B913-4A7D04935D6E}"/>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51" name="Picture 150">
              <a:extLst>
                <a:ext uri="{FF2B5EF4-FFF2-40B4-BE49-F238E27FC236}">
                  <a16:creationId xmlns:a16="http://schemas.microsoft.com/office/drawing/2014/main" id="{84EB4782-2FAE-CC42-97BE-C42140808AA4}"/>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52" name="Straight Connector 151">
              <a:extLst>
                <a:ext uri="{FF2B5EF4-FFF2-40B4-BE49-F238E27FC236}">
                  <a16:creationId xmlns:a16="http://schemas.microsoft.com/office/drawing/2014/main" id="{4EF20422-9226-834B-A79C-E5D3BBF48887}"/>
                </a:ext>
              </a:extLst>
            </p:cNvPr>
            <p:cNvCxnSpPr>
              <a:cxnSpLocks/>
              <a:stCxn id="138" idx="2"/>
              <a:endCxn id="139"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98ED3990-BB66-0E43-9B80-B4B722EA2BCE}"/>
                </a:ext>
              </a:extLst>
            </p:cNvPr>
            <p:cNvCxnSpPr>
              <a:cxnSpLocks/>
              <a:stCxn id="140" idx="1"/>
              <a:endCxn id="139"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F9F9D615-469F-814E-905A-C4A8C4299490}"/>
                </a:ext>
              </a:extLst>
            </p:cNvPr>
            <p:cNvCxnSpPr>
              <a:cxnSpLocks/>
              <a:stCxn id="140" idx="0"/>
              <a:endCxn id="142"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E12B438C-0BD0-3B42-B153-B11305645834}"/>
                </a:ext>
              </a:extLst>
            </p:cNvPr>
            <p:cNvCxnSpPr>
              <a:cxnSpLocks/>
              <a:stCxn id="143" idx="1"/>
              <a:endCxn id="140"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96ABEECF-46A9-9342-8EAF-4BD8063933A5}"/>
                </a:ext>
              </a:extLst>
            </p:cNvPr>
            <p:cNvCxnSpPr>
              <a:cxnSpLocks/>
              <a:stCxn id="141" idx="0"/>
              <a:endCxn id="140"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7932A506-A22E-7543-9280-2586375F7A4B}"/>
                </a:ext>
              </a:extLst>
            </p:cNvPr>
            <p:cNvCxnSpPr>
              <a:cxnSpLocks/>
              <a:stCxn id="146" idx="1"/>
              <a:endCxn id="143"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7212A0BD-529E-B74A-96BE-84D5D51F5C25}"/>
                </a:ext>
              </a:extLst>
            </p:cNvPr>
            <p:cNvCxnSpPr>
              <a:cxnSpLocks/>
              <a:stCxn id="159" idx="1"/>
              <a:endCxn id="149"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59" name="Picture 158">
              <a:extLst>
                <a:ext uri="{FF2B5EF4-FFF2-40B4-BE49-F238E27FC236}">
                  <a16:creationId xmlns:a16="http://schemas.microsoft.com/office/drawing/2014/main" id="{B8EEE049-1336-0B43-8824-1338C961A06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60" name="Straight Connector 159">
              <a:extLst>
                <a:ext uri="{FF2B5EF4-FFF2-40B4-BE49-F238E27FC236}">
                  <a16:creationId xmlns:a16="http://schemas.microsoft.com/office/drawing/2014/main" id="{77301B19-465A-974C-9234-640ADFCA7B97}"/>
                </a:ext>
              </a:extLst>
            </p:cNvPr>
            <p:cNvCxnSpPr>
              <a:cxnSpLocks/>
              <a:stCxn id="146" idx="3"/>
              <a:endCxn id="149"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a16="http://schemas.microsoft.com/office/drawing/2014/main" id="{FD6201FF-14E9-8048-8651-4A0CFA5B7F28}"/>
                </a:ext>
              </a:extLst>
            </p:cNvPr>
            <p:cNvCxnSpPr>
              <a:cxnSpLocks/>
              <a:stCxn id="146" idx="2"/>
              <a:endCxn id="147"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62" name="Straight Connector 161">
              <a:extLst>
                <a:ext uri="{FF2B5EF4-FFF2-40B4-BE49-F238E27FC236}">
                  <a16:creationId xmlns:a16="http://schemas.microsoft.com/office/drawing/2014/main" id="{5D7FB6C7-A997-A84C-8883-CFEBD4A803F1}"/>
                </a:ext>
              </a:extLst>
            </p:cNvPr>
            <p:cNvCxnSpPr>
              <a:cxnSpLocks/>
              <a:stCxn id="148" idx="2"/>
              <a:endCxn id="147"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63" name="Straight Connector 162">
              <a:extLst>
                <a:ext uri="{FF2B5EF4-FFF2-40B4-BE49-F238E27FC236}">
                  <a16:creationId xmlns:a16="http://schemas.microsoft.com/office/drawing/2014/main" id="{3CBB5251-FAAC-564A-AD74-4372901E1E64}"/>
                </a:ext>
              </a:extLst>
            </p:cNvPr>
            <p:cNvCxnSpPr>
              <a:cxnSpLocks/>
              <a:stCxn id="144" idx="0"/>
              <a:endCxn id="145"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7E1C637A-A951-A943-B24A-58B9A4707FA7}"/>
                </a:ext>
              </a:extLst>
            </p:cNvPr>
            <p:cNvCxnSpPr>
              <a:cxnSpLocks/>
              <a:stCxn id="146" idx="0"/>
              <a:endCxn id="145"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1A5A2D67-577F-3C4A-BE45-F88C987B9234}"/>
                </a:ext>
              </a:extLst>
            </p:cNvPr>
            <p:cNvCxnSpPr>
              <a:cxnSpLocks/>
              <a:stCxn id="149" idx="0"/>
              <a:endCxn id="150"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66" name="Straight Connector 165">
              <a:extLst>
                <a:ext uri="{FF2B5EF4-FFF2-40B4-BE49-F238E27FC236}">
                  <a16:creationId xmlns:a16="http://schemas.microsoft.com/office/drawing/2014/main" id="{51490DA7-CCA4-7C40-B96C-771380196934}"/>
                </a:ext>
              </a:extLst>
            </p:cNvPr>
            <p:cNvCxnSpPr>
              <a:cxnSpLocks/>
              <a:stCxn id="151" idx="1"/>
              <a:endCxn id="150"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DBDC09B7-8FBA-7E44-868A-7CCF6B4C51F0}"/>
                </a:ext>
              </a:extLst>
            </p:cNvPr>
            <p:cNvCxnSpPr>
              <a:cxnSpLocks/>
              <a:stCxn id="159" idx="2"/>
              <a:endCxn id="147"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D250AC18-2772-D043-8308-34D78E53DA94}"/>
                </a:ext>
              </a:extLst>
            </p:cNvPr>
            <p:cNvCxnSpPr>
              <a:cxnSpLocks/>
              <a:stCxn id="138" idx="3"/>
              <a:endCxn id="140"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3BDB131F-9F87-0844-AE37-E1D641B0F07E}"/>
                </a:ext>
              </a:extLst>
            </p:cNvPr>
            <p:cNvCxnSpPr>
              <a:cxnSpLocks/>
              <a:stCxn id="143" idx="0"/>
              <a:endCxn id="144"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472A4D01-8D95-7340-9DB5-3FCAA6F73D59}"/>
                </a:ext>
              </a:extLst>
            </p:cNvPr>
            <p:cNvCxnSpPr>
              <a:cxnSpLocks/>
              <a:stCxn id="143" idx="3"/>
              <a:endCxn id="145"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171" name="Straight Connector 170">
              <a:extLst>
                <a:ext uri="{FF2B5EF4-FFF2-40B4-BE49-F238E27FC236}">
                  <a16:creationId xmlns:a16="http://schemas.microsoft.com/office/drawing/2014/main" id="{496C20C3-E692-734C-9187-86CAD5475524}"/>
                </a:ext>
              </a:extLst>
            </p:cNvPr>
            <p:cNvCxnSpPr>
              <a:cxnSpLocks/>
              <a:stCxn id="138" idx="0"/>
              <a:endCxn id="142"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3E0EAB66-AF0C-1F49-A5F9-BF4EDECE69E9}"/>
                </a:ext>
              </a:extLst>
            </p:cNvPr>
            <p:cNvCxnSpPr>
              <a:cxnSpLocks/>
              <a:stCxn id="144" idx="1"/>
              <a:endCxn id="142"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31E753F0-D231-AC47-8C12-957B9D345A54}"/>
                </a:ext>
              </a:extLst>
            </p:cNvPr>
            <p:cNvCxnSpPr>
              <a:cxnSpLocks/>
              <a:stCxn id="148" idx="0"/>
              <a:endCxn id="144"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6E944363-9EC9-894E-BF22-094C0A051078}"/>
                </a:ext>
              </a:extLst>
            </p:cNvPr>
            <p:cNvCxnSpPr>
              <a:cxnSpLocks/>
              <a:stCxn id="148" idx="1"/>
              <a:endCxn id="141"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a:extLst>
                <a:ext uri="{FF2B5EF4-FFF2-40B4-BE49-F238E27FC236}">
                  <a16:creationId xmlns:a16="http://schemas.microsoft.com/office/drawing/2014/main" id="{2F6E63C5-E3BC-0949-8951-EEF73D75DE0F}"/>
                </a:ext>
              </a:extLst>
            </p:cNvPr>
            <p:cNvCxnSpPr>
              <a:cxnSpLocks/>
              <a:stCxn id="150" idx="2"/>
              <a:endCxn id="147"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176" name="Straight Connector 175">
              <a:extLst>
                <a:ext uri="{FF2B5EF4-FFF2-40B4-BE49-F238E27FC236}">
                  <a16:creationId xmlns:a16="http://schemas.microsoft.com/office/drawing/2014/main" id="{229ACF7D-EBEE-D740-BDD2-AFE0AA8F73EE}"/>
                </a:ext>
              </a:extLst>
            </p:cNvPr>
            <p:cNvCxnSpPr>
              <a:cxnSpLocks/>
              <a:stCxn id="151" idx="2"/>
              <a:endCxn id="149"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a:extLst>
                <a:ext uri="{FF2B5EF4-FFF2-40B4-BE49-F238E27FC236}">
                  <a16:creationId xmlns:a16="http://schemas.microsoft.com/office/drawing/2014/main" id="{67E019DD-8B65-ED48-B35E-8CC3DA65F6F3}"/>
                </a:ext>
              </a:extLst>
            </p:cNvPr>
            <p:cNvCxnSpPr>
              <a:cxnSpLocks/>
              <a:stCxn id="144"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2ABB72A8-021D-E549-A2BC-92E326CEEA92}"/>
                </a:ext>
              </a:extLst>
            </p:cNvPr>
            <p:cNvCxnSpPr>
              <a:cxnSpLocks/>
              <a:stCxn id="146" idx="3"/>
              <a:endCxn id="150"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179" name="Picture 2" descr="Front And Back Of Envelope Clipart - White Envelope Icon Png - 2400x1545  PNG Download - PNGkit">
              <a:extLst>
                <a:ext uri="{FF2B5EF4-FFF2-40B4-BE49-F238E27FC236}">
                  <a16:creationId xmlns:a16="http://schemas.microsoft.com/office/drawing/2014/main" id="{C16897AC-208B-594A-AFFA-504954697B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180" name="Picture 179">
            <a:extLst>
              <a:ext uri="{FF2B5EF4-FFF2-40B4-BE49-F238E27FC236}">
                <a16:creationId xmlns:a16="http://schemas.microsoft.com/office/drawing/2014/main" id="{50EB212C-7767-EB43-B24D-76EB3117849C}"/>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81" name="Picture 180">
            <a:extLst>
              <a:ext uri="{FF2B5EF4-FFF2-40B4-BE49-F238E27FC236}">
                <a16:creationId xmlns:a16="http://schemas.microsoft.com/office/drawing/2014/main" id="{B9A97F98-E569-2B49-A2EF-F3CD492EA8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82" name="Picture 181">
            <a:extLst>
              <a:ext uri="{FF2B5EF4-FFF2-40B4-BE49-F238E27FC236}">
                <a16:creationId xmlns:a16="http://schemas.microsoft.com/office/drawing/2014/main" id="{B662FD20-47EB-4640-B05B-F3F82C7B1621}"/>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83" name="Picture 182">
            <a:extLst>
              <a:ext uri="{FF2B5EF4-FFF2-40B4-BE49-F238E27FC236}">
                <a16:creationId xmlns:a16="http://schemas.microsoft.com/office/drawing/2014/main" id="{BDBAC593-5036-D849-979F-8C9EC88D8173}"/>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84" name="Picture 183">
            <a:extLst>
              <a:ext uri="{FF2B5EF4-FFF2-40B4-BE49-F238E27FC236}">
                <a16:creationId xmlns:a16="http://schemas.microsoft.com/office/drawing/2014/main" id="{973110FE-15BA-1D45-8407-D6BF92EB2F2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85" name="Picture 184">
            <a:extLst>
              <a:ext uri="{FF2B5EF4-FFF2-40B4-BE49-F238E27FC236}">
                <a16:creationId xmlns:a16="http://schemas.microsoft.com/office/drawing/2014/main" id="{EC80F06C-3309-854E-9F7C-7754DC48D035}"/>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86" name="Picture 185">
            <a:extLst>
              <a:ext uri="{FF2B5EF4-FFF2-40B4-BE49-F238E27FC236}">
                <a16:creationId xmlns:a16="http://schemas.microsoft.com/office/drawing/2014/main" id="{0497B138-5AF5-814B-A8C5-12B668E0FE09}"/>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87" name="Picture 186">
            <a:extLst>
              <a:ext uri="{FF2B5EF4-FFF2-40B4-BE49-F238E27FC236}">
                <a16:creationId xmlns:a16="http://schemas.microsoft.com/office/drawing/2014/main" id="{B2F95BE2-8244-C046-84E1-2C36D906C79C}"/>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88" name="Picture 187">
            <a:extLst>
              <a:ext uri="{FF2B5EF4-FFF2-40B4-BE49-F238E27FC236}">
                <a16:creationId xmlns:a16="http://schemas.microsoft.com/office/drawing/2014/main" id="{F58DB876-9FC3-C14E-BCB0-AB38EB44B34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89" name="Picture 188">
            <a:extLst>
              <a:ext uri="{FF2B5EF4-FFF2-40B4-BE49-F238E27FC236}">
                <a16:creationId xmlns:a16="http://schemas.microsoft.com/office/drawing/2014/main" id="{24F91D3E-454F-114A-9A69-F6373E453A3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90" name="Picture 189">
            <a:extLst>
              <a:ext uri="{FF2B5EF4-FFF2-40B4-BE49-F238E27FC236}">
                <a16:creationId xmlns:a16="http://schemas.microsoft.com/office/drawing/2014/main" id="{1D2ECBDE-CA8C-7444-9289-D77039E121C6}"/>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91" name="Picture 190">
            <a:extLst>
              <a:ext uri="{FF2B5EF4-FFF2-40B4-BE49-F238E27FC236}">
                <a16:creationId xmlns:a16="http://schemas.microsoft.com/office/drawing/2014/main" id="{474D1A82-3C31-BC4E-989F-E7AF673E25FE}"/>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92" name="Picture 191">
            <a:extLst>
              <a:ext uri="{FF2B5EF4-FFF2-40B4-BE49-F238E27FC236}">
                <a16:creationId xmlns:a16="http://schemas.microsoft.com/office/drawing/2014/main" id="{1311B6A3-264D-1D43-8BEE-6AA920F7846B}"/>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93" name="Picture 192">
            <a:extLst>
              <a:ext uri="{FF2B5EF4-FFF2-40B4-BE49-F238E27FC236}">
                <a16:creationId xmlns:a16="http://schemas.microsoft.com/office/drawing/2014/main" id="{536E30EF-84D0-5646-82AF-9392AA1B7EB8}"/>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4" name="Straight Connector 193">
            <a:extLst>
              <a:ext uri="{FF2B5EF4-FFF2-40B4-BE49-F238E27FC236}">
                <a16:creationId xmlns:a16="http://schemas.microsoft.com/office/drawing/2014/main" id="{7132491C-DD1B-FB43-98E2-8890ADF4BB65}"/>
              </a:ext>
            </a:extLst>
          </p:cNvPr>
          <p:cNvCxnSpPr>
            <a:cxnSpLocks/>
            <a:stCxn id="180" idx="2"/>
            <a:endCxn id="181"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5" name="Straight Connector 194">
            <a:extLst>
              <a:ext uri="{FF2B5EF4-FFF2-40B4-BE49-F238E27FC236}">
                <a16:creationId xmlns:a16="http://schemas.microsoft.com/office/drawing/2014/main" id="{CB7A93F2-3526-0845-B69E-F59CA08965B1}"/>
              </a:ext>
            </a:extLst>
          </p:cNvPr>
          <p:cNvCxnSpPr>
            <a:cxnSpLocks/>
            <a:stCxn id="182" idx="1"/>
            <a:endCxn id="181"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196" name="Straight Connector 195">
            <a:extLst>
              <a:ext uri="{FF2B5EF4-FFF2-40B4-BE49-F238E27FC236}">
                <a16:creationId xmlns:a16="http://schemas.microsoft.com/office/drawing/2014/main" id="{5A71671D-0FC2-0948-A53D-CFDC38E7CD44}"/>
              </a:ext>
            </a:extLst>
          </p:cNvPr>
          <p:cNvCxnSpPr>
            <a:cxnSpLocks/>
            <a:stCxn id="182" idx="0"/>
            <a:endCxn id="184"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7" name="Straight Connector 196">
            <a:extLst>
              <a:ext uri="{FF2B5EF4-FFF2-40B4-BE49-F238E27FC236}">
                <a16:creationId xmlns:a16="http://schemas.microsoft.com/office/drawing/2014/main" id="{80464A84-B641-FF4B-A0A6-913BF7299737}"/>
              </a:ext>
            </a:extLst>
          </p:cNvPr>
          <p:cNvCxnSpPr>
            <a:cxnSpLocks/>
            <a:stCxn id="185" idx="1"/>
            <a:endCxn id="182"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8" name="Straight Connector 197">
            <a:extLst>
              <a:ext uri="{FF2B5EF4-FFF2-40B4-BE49-F238E27FC236}">
                <a16:creationId xmlns:a16="http://schemas.microsoft.com/office/drawing/2014/main" id="{AB4B7CB1-E4CA-B148-9CED-AD0F244F3F06}"/>
              </a:ext>
            </a:extLst>
          </p:cNvPr>
          <p:cNvCxnSpPr>
            <a:cxnSpLocks/>
            <a:stCxn id="183" idx="0"/>
            <a:endCxn id="182"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99" name="Straight Connector 198">
            <a:extLst>
              <a:ext uri="{FF2B5EF4-FFF2-40B4-BE49-F238E27FC236}">
                <a16:creationId xmlns:a16="http://schemas.microsoft.com/office/drawing/2014/main" id="{513CC288-3175-AB42-BAE3-4021B76933F5}"/>
              </a:ext>
            </a:extLst>
          </p:cNvPr>
          <p:cNvCxnSpPr>
            <a:cxnSpLocks/>
            <a:stCxn id="188" idx="1"/>
            <a:endCxn id="185"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0" name="Straight Connector 199">
            <a:extLst>
              <a:ext uri="{FF2B5EF4-FFF2-40B4-BE49-F238E27FC236}">
                <a16:creationId xmlns:a16="http://schemas.microsoft.com/office/drawing/2014/main" id="{B5E78715-0E47-424C-92E1-9C47682F9A94}"/>
              </a:ext>
            </a:extLst>
          </p:cNvPr>
          <p:cNvCxnSpPr>
            <a:cxnSpLocks/>
            <a:stCxn id="201" idx="1"/>
            <a:endCxn id="191"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01" name="Picture 200">
            <a:extLst>
              <a:ext uri="{FF2B5EF4-FFF2-40B4-BE49-F238E27FC236}">
                <a16:creationId xmlns:a16="http://schemas.microsoft.com/office/drawing/2014/main" id="{0841779F-5B32-BB47-BBB1-9F59A5F44126}"/>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02" name="Straight Connector 201">
            <a:extLst>
              <a:ext uri="{FF2B5EF4-FFF2-40B4-BE49-F238E27FC236}">
                <a16:creationId xmlns:a16="http://schemas.microsoft.com/office/drawing/2014/main" id="{639B6649-2AA4-934B-B01D-6CF870634730}"/>
              </a:ext>
            </a:extLst>
          </p:cNvPr>
          <p:cNvCxnSpPr>
            <a:cxnSpLocks/>
            <a:stCxn id="188" idx="3"/>
            <a:endCxn id="191"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3" name="Straight Connector 202">
            <a:extLst>
              <a:ext uri="{FF2B5EF4-FFF2-40B4-BE49-F238E27FC236}">
                <a16:creationId xmlns:a16="http://schemas.microsoft.com/office/drawing/2014/main" id="{CDE6441C-9AEF-5C4E-B09F-C84D460D7ED7}"/>
              </a:ext>
            </a:extLst>
          </p:cNvPr>
          <p:cNvCxnSpPr>
            <a:cxnSpLocks/>
            <a:stCxn id="188" idx="2"/>
            <a:endCxn id="189"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4" name="Straight Connector 203">
            <a:extLst>
              <a:ext uri="{FF2B5EF4-FFF2-40B4-BE49-F238E27FC236}">
                <a16:creationId xmlns:a16="http://schemas.microsoft.com/office/drawing/2014/main" id="{CCA20599-A390-A941-A620-44709389028E}"/>
              </a:ext>
            </a:extLst>
          </p:cNvPr>
          <p:cNvCxnSpPr>
            <a:cxnSpLocks/>
            <a:stCxn id="190" idx="2"/>
            <a:endCxn id="189"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5" name="Straight Connector 204">
            <a:extLst>
              <a:ext uri="{FF2B5EF4-FFF2-40B4-BE49-F238E27FC236}">
                <a16:creationId xmlns:a16="http://schemas.microsoft.com/office/drawing/2014/main" id="{A5B4F18F-AE5D-ED44-A5ED-FB8A061031E0}"/>
              </a:ext>
            </a:extLst>
          </p:cNvPr>
          <p:cNvCxnSpPr>
            <a:cxnSpLocks/>
            <a:stCxn id="186" idx="0"/>
            <a:endCxn id="187"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6" name="Straight Connector 205">
            <a:extLst>
              <a:ext uri="{FF2B5EF4-FFF2-40B4-BE49-F238E27FC236}">
                <a16:creationId xmlns:a16="http://schemas.microsoft.com/office/drawing/2014/main" id="{5821EC35-7AE3-E445-BB30-0DA08C6E1C81}"/>
              </a:ext>
            </a:extLst>
          </p:cNvPr>
          <p:cNvCxnSpPr>
            <a:cxnSpLocks/>
            <a:stCxn id="188" idx="0"/>
            <a:endCxn id="187"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07" name="Straight Connector 206">
            <a:extLst>
              <a:ext uri="{FF2B5EF4-FFF2-40B4-BE49-F238E27FC236}">
                <a16:creationId xmlns:a16="http://schemas.microsoft.com/office/drawing/2014/main" id="{C6D46E03-E92A-8748-9E7D-29D108447D11}"/>
              </a:ext>
            </a:extLst>
          </p:cNvPr>
          <p:cNvCxnSpPr>
            <a:cxnSpLocks/>
            <a:stCxn id="191" idx="0"/>
            <a:endCxn id="192"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8" name="Straight Connector 207">
            <a:extLst>
              <a:ext uri="{FF2B5EF4-FFF2-40B4-BE49-F238E27FC236}">
                <a16:creationId xmlns:a16="http://schemas.microsoft.com/office/drawing/2014/main" id="{5C88B2A3-B7AF-7442-94BC-B408F49D5858}"/>
              </a:ext>
            </a:extLst>
          </p:cNvPr>
          <p:cNvCxnSpPr>
            <a:cxnSpLocks/>
            <a:stCxn id="193" idx="1"/>
            <a:endCxn id="192"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09" name="Straight Connector 208">
            <a:extLst>
              <a:ext uri="{FF2B5EF4-FFF2-40B4-BE49-F238E27FC236}">
                <a16:creationId xmlns:a16="http://schemas.microsoft.com/office/drawing/2014/main" id="{A6A43AAA-8A55-8B4F-BFA9-DF62BDFC2E4F}"/>
              </a:ext>
            </a:extLst>
          </p:cNvPr>
          <p:cNvCxnSpPr>
            <a:cxnSpLocks/>
            <a:stCxn id="201" idx="2"/>
            <a:endCxn id="189"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0" name="Straight Connector 209">
            <a:extLst>
              <a:ext uri="{FF2B5EF4-FFF2-40B4-BE49-F238E27FC236}">
                <a16:creationId xmlns:a16="http://schemas.microsoft.com/office/drawing/2014/main" id="{6797B21B-3920-A044-92A0-584A9AF429FF}"/>
              </a:ext>
            </a:extLst>
          </p:cNvPr>
          <p:cNvCxnSpPr>
            <a:cxnSpLocks/>
            <a:stCxn id="180" idx="3"/>
            <a:endCxn id="182"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1" name="Straight Connector 210">
            <a:extLst>
              <a:ext uri="{FF2B5EF4-FFF2-40B4-BE49-F238E27FC236}">
                <a16:creationId xmlns:a16="http://schemas.microsoft.com/office/drawing/2014/main" id="{2C8C5567-41BC-C046-92B2-8C05910538EE}"/>
              </a:ext>
            </a:extLst>
          </p:cNvPr>
          <p:cNvCxnSpPr>
            <a:cxnSpLocks/>
            <a:stCxn id="185" idx="0"/>
            <a:endCxn id="186"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2" name="Straight Connector 211">
            <a:extLst>
              <a:ext uri="{FF2B5EF4-FFF2-40B4-BE49-F238E27FC236}">
                <a16:creationId xmlns:a16="http://schemas.microsoft.com/office/drawing/2014/main" id="{4F06A852-EEE4-F243-9838-C7533E0AEF4B}"/>
              </a:ext>
            </a:extLst>
          </p:cNvPr>
          <p:cNvCxnSpPr>
            <a:cxnSpLocks/>
            <a:stCxn id="185" idx="3"/>
            <a:endCxn id="187"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13" name="Picture 2" descr="Front And Back Of Envelope Clipart - White Envelope Icon Png - 2400x1545  PNG Download - PNGkit">
            <a:extLst>
              <a:ext uri="{FF2B5EF4-FFF2-40B4-BE49-F238E27FC236}">
                <a16:creationId xmlns:a16="http://schemas.microsoft.com/office/drawing/2014/main" id="{1B0FEDE2-9C37-5547-9323-3C6141167D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14" name="Straight Connector 213">
            <a:extLst>
              <a:ext uri="{FF2B5EF4-FFF2-40B4-BE49-F238E27FC236}">
                <a16:creationId xmlns:a16="http://schemas.microsoft.com/office/drawing/2014/main" id="{1D235553-DA66-1744-835A-DBBABBFFD1F1}"/>
              </a:ext>
            </a:extLst>
          </p:cNvPr>
          <p:cNvCxnSpPr>
            <a:cxnSpLocks/>
            <a:stCxn id="180" idx="0"/>
            <a:endCxn id="184"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5" name="Straight Connector 214">
            <a:extLst>
              <a:ext uri="{FF2B5EF4-FFF2-40B4-BE49-F238E27FC236}">
                <a16:creationId xmlns:a16="http://schemas.microsoft.com/office/drawing/2014/main" id="{58D3ED71-062A-AA4F-BA4D-27BA588E036B}"/>
              </a:ext>
            </a:extLst>
          </p:cNvPr>
          <p:cNvCxnSpPr>
            <a:cxnSpLocks/>
            <a:stCxn id="186" idx="1"/>
            <a:endCxn id="184"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6" name="Straight Connector 215">
            <a:extLst>
              <a:ext uri="{FF2B5EF4-FFF2-40B4-BE49-F238E27FC236}">
                <a16:creationId xmlns:a16="http://schemas.microsoft.com/office/drawing/2014/main" id="{2E917E2E-DC00-DB4E-A533-C438FDD3670C}"/>
              </a:ext>
            </a:extLst>
          </p:cNvPr>
          <p:cNvCxnSpPr>
            <a:cxnSpLocks/>
            <a:stCxn id="190" idx="0"/>
            <a:endCxn id="186"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7" name="Straight Connector 216">
            <a:extLst>
              <a:ext uri="{FF2B5EF4-FFF2-40B4-BE49-F238E27FC236}">
                <a16:creationId xmlns:a16="http://schemas.microsoft.com/office/drawing/2014/main" id="{6D534DDE-3120-5849-93D9-EEDB0612FDBA}"/>
              </a:ext>
            </a:extLst>
          </p:cNvPr>
          <p:cNvCxnSpPr>
            <a:cxnSpLocks/>
            <a:stCxn id="190" idx="1"/>
            <a:endCxn id="183"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18" name="Straight Connector 217">
            <a:extLst>
              <a:ext uri="{FF2B5EF4-FFF2-40B4-BE49-F238E27FC236}">
                <a16:creationId xmlns:a16="http://schemas.microsoft.com/office/drawing/2014/main" id="{C75C9D55-E5C0-DF42-B513-D55ADBCB8570}"/>
              </a:ext>
            </a:extLst>
          </p:cNvPr>
          <p:cNvCxnSpPr>
            <a:cxnSpLocks/>
            <a:stCxn id="192" idx="2"/>
            <a:endCxn id="189"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19" name="Straight Connector 218">
            <a:extLst>
              <a:ext uri="{FF2B5EF4-FFF2-40B4-BE49-F238E27FC236}">
                <a16:creationId xmlns:a16="http://schemas.microsoft.com/office/drawing/2014/main" id="{4BE2E1AD-2E18-654B-9A0B-A2499A13F3B7}"/>
              </a:ext>
            </a:extLst>
          </p:cNvPr>
          <p:cNvCxnSpPr>
            <a:cxnSpLocks/>
            <a:stCxn id="193" idx="2"/>
            <a:endCxn id="191"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0" name="Straight Connector 219">
            <a:extLst>
              <a:ext uri="{FF2B5EF4-FFF2-40B4-BE49-F238E27FC236}">
                <a16:creationId xmlns:a16="http://schemas.microsoft.com/office/drawing/2014/main" id="{BBD9D10A-DDA9-2040-A765-9881DEEC0841}"/>
              </a:ext>
            </a:extLst>
          </p:cNvPr>
          <p:cNvCxnSpPr>
            <a:cxnSpLocks/>
            <a:stCxn id="186"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21" name="Straight Connector 220">
            <a:extLst>
              <a:ext uri="{FF2B5EF4-FFF2-40B4-BE49-F238E27FC236}">
                <a16:creationId xmlns:a16="http://schemas.microsoft.com/office/drawing/2014/main" id="{3C109348-4997-6845-A7DE-0E8D033DFD05}"/>
              </a:ext>
            </a:extLst>
          </p:cNvPr>
          <p:cNvCxnSpPr>
            <a:cxnSpLocks/>
            <a:stCxn id="188" idx="3"/>
            <a:endCxn id="192"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22" name="Picture 2" descr="Front And Back Of Envelope Clipart - White Envelope Icon Png - 2400x1545  PNG Download - PNGkit">
            <a:extLst>
              <a:ext uri="{FF2B5EF4-FFF2-40B4-BE49-F238E27FC236}">
                <a16:creationId xmlns:a16="http://schemas.microsoft.com/office/drawing/2014/main" id="{241D4251-721E-494D-9D6A-3AFB267A392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 descr="Front And Back Of Envelope Clipart - White Envelope Icon Png - 2400x1545  PNG Download - PNGkit">
            <a:extLst>
              <a:ext uri="{FF2B5EF4-FFF2-40B4-BE49-F238E27FC236}">
                <a16:creationId xmlns:a16="http://schemas.microsoft.com/office/drawing/2014/main" id="{9ACAC772-B03D-0F4B-B376-CF43D9CA5F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 descr="Front And Back Of Envelope Clipart - White Envelope Icon Png - 2400x1545  PNG Download - PNGkit">
            <a:extLst>
              <a:ext uri="{FF2B5EF4-FFF2-40B4-BE49-F238E27FC236}">
                <a16:creationId xmlns:a16="http://schemas.microsoft.com/office/drawing/2014/main" id="{029C46A0-4B16-F147-95C2-A566FF1428A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 descr="Front And Back Of Envelope Clipart - White Envelope Icon Png - 2400x1545  PNG Download - PNGkit">
            <a:extLst>
              <a:ext uri="{FF2B5EF4-FFF2-40B4-BE49-F238E27FC236}">
                <a16:creationId xmlns:a16="http://schemas.microsoft.com/office/drawing/2014/main" id="{2E684FFA-27D3-C44D-85BF-B4F781576BF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6" name="Picture 2" descr="Front And Back Of Envelope Clipart - White Envelope Icon Png - 2400x1545  PNG Download - PNGkit">
            <a:extLst>
              <a:ext uri="{FF2B5EF4-FFF2-40B4-BE49-F238E27FC236}">
                <a16:creationId xmlns:a16="http://schemas.microsoft.com/office/drawing/2014/main" id="{277CD758-41EB-F24A-AF93-1691C9F993E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7" name="Picture 2" descr="Front And Back Of Envelope Clipart - White Envelope Icon Png - 2400x1545  PNG Download - PNGkit">
            <a:extLst>
              <a:ext uri="{FF2B5EF4-FFF2-40B4-BE49-F238E27FC236}">
                <a16:creationId xmlns:a16="http://schemas.microsoft.com/office/drawing/2014/main" id="{07291C14-5DC7-C44F-831E-75C9D5E8BAEF}"/>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8" name="Picture 2" descr="Front And Back Of Envelope Clipart - White Envelope Icon Png - 2400x1545  PNG Download - PNGkit">
            <a:extLst>
              <a:ext uri="{FF2B5EF4-FFF2-40B4-BE49-F238E27FC236}">
                <a16:creationId xmlns:a16="http://schemas.microsoft.com/office/drawing/2014/main" id="{2130C8F1-97C4-A84E-961C-642624E41EA9}"/>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29" name="Picture 2" descr="Front And Back Of Envelope Clipart - White Envelope Icon Png - 2400x1545  PNG Download - PNGkit">
            <a:extLst>
              <a:ext uri="{FF2B5EF4-FFF2-40B4-BE49-F238E27FC236}">
                <a16:creationId xmlns:a16="http://schemas.microsoft.com/office/drawing/2014/main" id="{083A8467-D6D0-6E42-8000-96966498E2C2}"/>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0" name="Picture 2" descr="Front And Back Of Envelope Clipart - White Envelope Icon Png - 2400x1545  PNG Download - PNGkit">
            <a:extLst>
              <a:ext uri="{FF2B5EF4-FFF2-40B4-BE49-F238E27FC236}">
                <a16:creationId xmlns:a16="http://schemas.microsoft.com/office/drawing/2014/main" id="{3FEDA58F-4877-F848-95D4-6DE46A6F470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1" name="Picture 2" descr="Front And Back Of Envelope Clipart - White Envelope Icon Png - 2400x1545  PNG Download - PNGkit">
            <a:extLst>
              <a:ext uri="{FF2B5EF4-FFF2-40B4-BE49-F238E27FC236}">
                <a16:creationId xmlns:a16="http://schemas.microsoft.com/office/drawing/2014/main" id="{26CA2C6A-25A4-AE46-82F7-BFD2F5EAFBD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2" name="Picture 2" descr="Front And Back Of Envelope Clipart - White Envelope Icon Png - 2400x1545  PNG Download - PNGkit">
            <a:extLst>
              <a:ext uri="{FF2B5EF4-FFF2-40B4-BE49-F238E27FC236}">
                <a16:creationId xmlns:a16="http://schemas.microsoft.com/office/drawing/2014/main" id="{6D457C99-2E51-6B4A-9B25-F7A4732935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3" name="Picture 2" descr="Front And Back Of Envelope Clipart - White Envelope Icon Png - 2400x1545  PNG Download - PNGkit">
            <a:extLst>
              <a:ext uri="{FF2B5EF4-FFF2-40B4-BE49-F238E27FC236}">
                <a16:creationId xmlns:a16="http://schemas.microsoft.com/office/drawing/2014/main" id="{22A4C721-EC3A-E44E-A41D-25473FE1E6A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4" name="Picture 2" descr="Front And Back Of Envelope Clipart - White Envelope Icon Png - 2400x1545  PNG Download - PNGkit">
            <a:extLst>
              <a:ext uri="{FF2B5EF4-FFF2-40B4-BE49-F238E27FC236}">
                <a16:creationId xmlns:a16="http://schemas.microsoft.com/office/drawing/2014/main" id="{01780BF5-620B-C34C-94D0-2B3704067D3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5" name="Picture 2" descr="Front And Back Of Envelope Clipart - White Envelope Icon Png - 2400x1545  PNG Download - PNGkit">
            <a:extLst>
              <a:ext uri="{FF2B5EF4-FFF2-40B4-BE49-F238E27FC236}">
                <a16:creationId xmlns:a16="http://schemas.microsoft.com/office/drawing/2014/main" id="{C8F4F4A7-7AF6-D149-BC90-CE81215D1A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2" descr="Front And Back Of Envelope Clipart - White Envelope Icon Png - 2400x1545  PNG Download - PNGkit">
            <a:extLst>
              <a:ext uri="{FF2B5EF4-FFF2-40B4-BE49-F238E27FC236}">
                <a16:creationId xmlns:a16="http://schemas.microsoft.com/office/drawing/2014/main" id="{0AF98A66-88E5-9F49-8F3B-43B80341DA65}"/>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 descr="Front And Back Of Envelope Clipart - White Envelope Icon Png - 2400x1545  PNG Download - PNGkit">
            <a:extLst>
              <a:ext uri="{FF2B5EF4-FFF2-40B4-BE49-F238E27FC236}">
                <a16:creationId xmlns:a16="http://schemas.microsoft.com/office/drawing/2014/main" id="{F4BF9EA1-C6B9-1148-807B-D2C75BDA5B2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238" name="TextBox 237">
            <a:extLst>
              <a:ext uri="{FF2B5EF4-FFF2-40B4-BE49-F238E27FC236}">
                <a16:creationId xmlns:a16="http://schemas.microsoft.com/office/drawing/2014/main" id="{85D556F7-246C-9044-B8A5-BAD319CA76AC}"/>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4" name="Slide Number Placeholder 3">
            <a:extLst>
              <a:ext uri="{FF2B5EF4-FFF2-40B4-BE49-F238E27FC236}">
                <a16:creationId xmlns:a16="http://schemas.microsoft.com/office/drawing/2014/main" id="{AEC6C173-EC9F-9142-A81E-4121FE3F10DB}"/>
              </a:ext>
            </a:extLst>
          </p:cNvPr>
          <p:cNvSpPr>
            <a:spLocks noGrp="1"/>
          </p:cNvSpPr>
          <p:nvPr>
            <p:ph type="sldNum" sz="quarter" idx="12"/>
          </p:nvPr>
        </p:nvSpPr>
        <p:spPr/>
        <p:txBody>
          <a:bodyPr/>
          <a:lstStyle/>
          <a:p>
            <a:fld id="{EE1939C1-24D7-49E9-A58A-7960365209F5}" type="slidenum">
              <a:rPr lang="en-US" smtClean="0"/>
              <a:t>6</a:t>
            </a:fld>
            <a:endParaRPr lang="en-US"/>
          </a:p>
        </p:txBody>
      </p:sp>
    </p:spTree>
    <p:extLst>
      <p:ext uri="{BB962C8B-B14F-4D97-AF65-F5344CB8AC3E}">
        <p14:creationId xmlns:p14="http://schemas.microsoft.com/office/powerpoint/2010/main" val="117277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nodeType="withEffect">
                                  <p:stCondLst>
                                    <p:cond delay="0"/>
                                  </p:stCondLst>
                                  <p:childTnLst>
                                    <p:set>
                                      <p:cBhvr>
                                        <p:cTn id="9" dur="1" fill="hold">
                                          <p:stCondLst>
                                            <p:cond delay="0"/>
                                          </p:stCondLst>
                                        </p:cTn>
                                        <p:tgtEl>
                                          <p:spTgt spid="223"/>
                                        </p:tgtEl>
                                        <p:attrNameLst>
                                          <p:attrName>style.visibility</p:attrName>
                                        </p:attrNameLst>
                                      </p:cBhvr>
                                      <p:to>
                                        <p:strVal val="visible"/>
                                      </p:to>
                                    </p:set>
                                    <p:animEffect transition="in" filter="dissolve">
                                      <p:cBhvr>
                                        <p:cTn id="10" dur="500"/>
                                        <p:tgtEl>
                                          <p:spTgt spid="223"/>
                                        </p:tgtEl>
                                      </p:cBhvr>
                                    </p:animEffect>
                                  </p:childTnLst>
                                </p:cTn>
                              </p:par>
                              <p:par>
                                <p:cTn id="11" presetID="5" presetClass="entr" presetSubtype="10" fill="hold" nodeType="with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checkerboard(across)">
                                      <p:cBhvr>
                                        <p:cTn id="13" dur="500"/>
                                        <p:tgtEl>
                                          <p:spTgt spid="225"/>
                                        </p:tgtEl>
                                      </p:cBhvr>
                                    </p:animEffect>
                                  </p:childTnLst>
                                </p:cTn>
                              </p:par>
                              <p:par>
                                <p:cTn id="14" presetID="5" presetClass="entr" presetSubtype="10" fill="hold" nodeType="withEffect">
                                  <p:stCondLst>
                                    <p:cond delay="0"/>
                                  </p:stCondLst>
                                  <p:childTnLst>
                                    <p:set>
                                      <p:cBhvr>
                                        <p:cTn id="15" dur="1" fill="hold">
                                          <p:stCondLst>
                                            <p:cond delay="0"/>
                                          </p:stCondLst>
                                        </p:cTn>
                                        <p:tgtEl>
                                          <p:spTgt spid="224"/>
                                        </p:tgtEl>
                                        <p:attrNameLst>
                                          <p:attrName>style.visibility</p:attrName>
                                        </p:attrNameLst>
                                      </p:cBhvr>
                                      <p:to>
                                        <p:strVal val="visible"/>
                                      </p:to>
                                    </p:set>
                                    <p:animEffect transition="in" filter="checkerboard(across)">
                                      <p:cBhvr>
                                        <p:cTn id="16" dur="500"/>
                                        <p:tgtEl>
                                          <p:spTgt spid="224"/>
                                        </p:tgtEl>
                                      </p:cBhvr>
                                    </p:animEffect>
                                  </p:childTnLst>
                                </p:cTn>
                              </p:par>
                              <p:par>
                                <p:cTn id="17" presetID="5" presetClass="entr" presetSubtype="10" fill="hold" nodeType="withEffect">
                                  <p:stCondLst>
                                    <p:cond delay="0"/>
                                  </p:stCondLst>
                                  <p:childTnLst>
                                    <p:set>
                                      <p:cBhvr>
                                        <p:cTn id="18" dur="1" fill="hold">
                                          <p:stCondLst>
                                            <p:cond delay="0"/>
                                          </p:stCondLst>
                                        </p:cTn>
                                        <p:tgtEl>
                                          <p:spTgt spid="198"/>
                                        </p:tgtEl>
                                        <p:attrNameLst>
                                          <p:attrName>style.visibility</p:attrName>
                                        </p:attrNameLst>
                                      </p:cBhvr>
                                      <p:to>
                                        <p:strVal val="visible"/>
                                      </p:to>
                                    </p:set>
                                    <p:animEffect transition="in" filter="checkerboard(across)">
                                      <p:cBhvr>
                                        <p:cTn id="19" dur="500"/>
                                        <p:tgtEl>
                                          <p:spTgt spid="198"/>
                                        </p:tgtEl>
                                      </p:cBhvr>
                                    </p:animEffect>
                                  </p:childTnLst>
                                </p:cTn>
                              </p:par>
                              <p:par>
                                <p:cTn id="20" presetID="5" presetClass="entr" presetSubtype="10" fill="hold" nodeType="withEffect">
                                  <p:stCondLst>
                                    <p:cond delay="0"/>
                                  </p:stCondLst>
                                  <p:childTnLst>
                                    <p:set>
                                      <p:cBhvr>
                                        <p:cTn id="21" dur="1" fill="hold">
                                          <p:stCondLst>
                                            <p:cond delay="0"/>
                                          </p:stCondLst>
                                        </p:cTn>
                                        <p:tgtEl>
                                          <p:spTgt spid="197"/>
                                        </p:tgtEl>
                                        <p:attrNameLst>
                                          <p:attrName>style.visibility</p:attrName>
                                        </p:attrNameLst>
                                      </p:cBhvr>
                                      <p:to>
                                        <p:strVal val="visible"/>
                                      </p:to>
                                    </p:set>
                                    <p:animEffect transition="in" filter="checkerboard(across)">
                                      <p:cBhvr>
                                        <p:cTn id="22" dur="500"/>
                                        <p:tgtEl>
                                          <p:spTgt spid="197"/>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237"/>
                                        </p:tgtEl>
                                        <p:attrNameLst>
                                          <p:attrName>style.visibility</p:attrName>
                                        </p:attrNameLst>
                                      </p:cBhvr>
                                      <p:to>
                                        <p:strVal val="visible"/>
                                      </p:to>
                                    </p:set>
                                    <p:animEffect transition="in" filter="dissolve">
                                      <p:cBhvr>
                                        <p:cTn id="26" dur="500"/>
                                        <p:tgtEl>
                                          <p:spTgt spid="237"/>
                                        </p:tgtEl>
                                      </p:cBhvr>
                                    </p:animEffect>
                                  </p:childTnLst>
                                </p:cTn>
                              </p:par>
                              <p:par>
                                <p:cTn id="27" presetID="9" presetClass="entr" presetSubtype="0" fill="hold" nodeType="withEffect">
                                  <p:stCondLst>
                                    <p:cond delay="0"/>
                                  </p:stCondLst>
                                  <p:childTnLst>
                                    <p:set>
                                      <p:cBhvr>
                                        <p:cTn id="28" dur="1" fill="hold">
                                          <p:stCondLst>
                                            <p:cond delay="0"/>
                                          </p:stCondLst>
                                        </p:cTn>
                                        <p:tgtEl>
                                          <p:spTgt spid="212"/>
                                        </p:tgtEl>
                                        <p:attrNameLst>
                                          <p:attrName>style.visibility</p:attrName>
                                        </p:attrNameLst>
                                      </p:cBhvr>
                                      <p:to>
                                        <p:strVal val="visible"/>
                                      </p:to>
                                    </p:set>
                                    <p:animEffect transition="in" filter="dissolve">
                                      <p:cBhvr>
                                        <p:cTn id="29" dur="500"/>
                                        <p:tgtEl>
                                          <p:spTgt spid="212"/>
                                        </p:tgtEl>
                                      </p:cBhvr>
                                    </p:animEffect>
                                  </p:childTnLst>
                                </p:cTn>
                              </p:par>
                              <p:par>
                                <p:cTn id="30" presetID="9" presetClass="entr" presetSubtype="0" fill="hold" nodeType="withEffect">
                                  <p:stCondLst>
                                    <p:cond delay="0"/>
                                  </p:stCondLst>
                                  <p:childTnLst>
                                    <p:set>
                                      <p:cBhvr>
                                        <p:cTn id="31" dur="1" fill="hold">
                                          <p:stCondLst>
                                            <p:cond delay="0"/>
                                          </p:stCondLst>
                                        </p:cTn>
                                        <p:tgtEl>
                                          <p:spTgt spid="220"/>
                                        </p:tgtEl>
                                        <p:attrNameLst>
                                          <p:attrName>style.visibility</p:attrName>
                                        </p:attrNameLst>
                                      </p:cBhvr>
                                      <p:to>
                                        <p:strVal val="visible"/>
                                      </p:to>
                                    </p:set>
                                    <p:animEffect transition="in" filter="dissolve">
                                      <p:cBhvr>
                                        <p:cTn id="32" dur="500"/>
                                        <p:tgtEl>
                                          <p:spTgt spid="220"/>
                                        </p:tgtEl>
                                      </p:cBhvr>
                                    </p:animEffect>
                                  </p:childTnLst>
                                </p:cTn>
                              </p:par>
                              <p:par>
                                <p:cTn id="33" presetID="9" presetClass="entr" presetSubtype="0" fill="hold" nodeType="withEffect">
                                  <p:stCondLst>
                                    <p:cond delay="0"/>
                                  </p:stCondLst>
                                  <p:childTnLst>
                                    <p:set>
                                      <p:cBhvr>
                                        <p:cTn id="34" dur="1" fill="hold">
                                          <p:stCondLst>
                                            <p:cond delay="0"/>
                                          </p:stCondLst>
                                        </p:cTn>
                                        <p:tgtEl>
                                          <p:spTgt spid="226"/>
                                        </p:tgtEl>
                                        <p:attrNameLst>
                                          <p:attrName>style.visibility</p:attrName>
                                        </p:attrNameLst>
                                      </p:cBhvr>
                                      <p:to>
                                        <p:strVal val="visible"/>
                                      </p:to>
                                    </p:set>
                                    <p:animEffect transition="in" filter="dissolve">
                                      <p:cBhvr>
                                        <p:cTn id="35" dur="500"/>
                                        <p:tgtEl>
                                          <p:spTgt spid="226"/>
                                        </p:tgtEl>
                                      </p:cBhvr>
                                    </p:animEffect>
                                  </p:childTnLst>
                                </p:cTn>
                              </p:par>
                              <p:par>
                                <p:cTn id="36" presetID="9" presetClass="entr" presetSubtype="0" fill="hold" nodeType="withEffect">
                                  <p:stCondLst>
                                    <p:cond delay="0"/>
                                  </p:stCondLst>
                                  <p:childTnLst>
                                    <p:set>
                                      <p:cBhvr>
                                        <p:cTn id="37" dur="1" fill="hold">
                                          <p:stCondLst>
                                            <p:cond delay="0"/>
                                          </p:stCondLst>
                                        </p:cTn>
                                        <p:tgtEl>
                                          <p:spTgt spid="217"/>
                                        </p:tgtEl>
                                        <p:attrNameLst>
                                          <p:attrName>style.visibility</p:attrName>
                                        </p:attrNameLst>
                                      </p:cBhvr>
                                      <p:to>
                                        <p:strVal val="visible"/>
                                      </p:to>
                                    </p:set>
                                    <p:animEffect transition="in" filter="dissolve">
                                      <p:cBhvr>
                                        <p:cTn id="38" dur="500"/>
                                        <p:tgtEl>
                                          <p:spTgt spid="217"/>
                                        </p:tgtEl>
                                      </p:cBhvr>
                                    </p:animEffect>
                                  </p:childTnLst>
                                </p:cTn>
                              </p:par>
                              <p:par>
                                <p:cTn id="39" presetID="9" presetClass="entr" presetSubtype="0" fill="hold" nodeType="withEffect">
                                  <p:stCondLst>
                                    <p:cond delay="0"/>
                                  </p:stCondLst>
                                  <p:childTnLst>
                                    <p:set>
                                      <p:cBhvr>
                                        <p:cTn id="40" dur="1" fill="hold">
                                          <p:stCondLst>
                                            <p:cond delay="0"/>
                                          </p:stCondLst>
                                        </p:cTn>
                                        <p:tgtEl>
                                          <p:spTgt spid="227"/>
                                        </p:tgtEl>
                                        <p:attrNameLst>
                                          <p:attrName>style.visibility</p:attrName>
                                        </p:attrNameLst>
                                      </p:cBhvr>
                                      <p:to>
                                        <p:strVal val="visible"/>
                                      </p:to>
                                    </p:set>
                                    <p:animEffect transition="in" filter="dissolve">
                                      <p:cBhvr>
                                        <p:cTn id="41" dur="500"/>
                                        <p:tgtEl>
                                          <p:spTgt spid="227"/>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216"/>
                                        </p:tgtEl>
                                        <p:attrNameLst>
                                          <p:attrName>style.visibility</p:attrName>
                                        </p:attrNameLst>
                                      </p:cBhvr>
                                      <p:to>
                                        <p:strVal val="visible"/>
                                      </p:to>
                                    </p:set>
                                    <p:animEffect transition="in" filter="dissolve">
                                      <p:cBhvr>
                                        <p:cTn id="45" dur="500"/>
                                        <p:tgtEl>
                                          <p:spTgt spid="216"/>
                                        </p:tgtEl>
                                      </p:cBhvr>
                                    </p:animEffect>
                                  </p:childTnLst>
                                </p:cTn>
                              </p:par>
                              <p:par>
                                <p:cTn id="46" presetID="9" presetClass="entr" presetSubtype="0" fill="hold" nodeType="withEffect">
                                  <p:stCondLst>
                                    <p:cond delay="0"/>
                                  </p:stCondLst>
                                  <p:childTnLst>
                                    <p:set>
                                      <p:cBhvr>
                                        <p:cTn id="47" dur="1" fill="hold">
                                          <p:stCondLst>
                                            <p:cond delay="0"/>
                                          </p:stCondLst>
                                        </p:cTn>
                                        <p:tgtEl>
                                          <p:spTgt spid="228"/>
                                        </p:tgtEl>
                                        <p:attrNameLst>
                                          <p:attrName>style.visibility</p:attrName>
                                        </p:attrNameLst>
                                      </p:cBhvr>
                                      <p:to>
                                        <p:strVal val="visible"/>
                                      </p:to>
                                    </p:set>
                                    <p:animEffect transition="in" filter="dissolve">
                                      <p:cBhvr>
                                        <p:cTn id="48" dur="500"/>
                                        <p:tgtEl>
                                          <p:spTgt spid="228"/>
                                        </p:tgtEl>
                                      </p:cBhvr>
                                    </p:animEffect>
                                  </p:childTnLst>
                                </p:cTn>
                              </p:par>
                              <p:par>
                                <p:cTn id="49" presetID="9" presetClass="entr" presetSubtype="0" fill="hold" nodeType="withEffect">
                                  <p:stCondLst>
                                    <p:cond delay="0"/>
                                  </p:stCondLst>
                                  <p:childTnLst>
                                    <p:set>
                                      <p:cBhvr>
                                        <p:cTn id="50" dur="1" fill="hold">
                                          <p:stCondLst>
                                            <p:cond delay="0"/>
                                          </p:stCondLst>
                                        </p:cTn>
                                        <p:tgtEl>
                                          <p:spTgt spid="229"/>
                                        </p:tgtEl>
                                        <p:attrNameLst>
                                          <p:attrName>style.visibility</p:attrName>
                                        </p:attrNameLst>
                                      </p:cBhvr>
                                      <p:to>
                                        <p:strVal val="visible"/>
                                      </p:to>
                                    </p:set>
                                    <p:animEffect transition="in" filter="dissolve">
                                      <p:cBhvr>
                                        <p:cTn id="51" dur="500"/>
                                        <p:tgtEl>
                                          <p:spTgt spid="229"/>
                                        </p:tgtEl>
                                      </p:cBhvr>
                                    </p:animEffect>
                                  </p:childTnLst>
                                </p:cTn>
                              </p:par>
                              <p:par>
                                <p:cTn id="52" presetID="9" presetClass="entr" presetSubtype="0" fill="hold" nodeType="withEffect">
                                  <p:stCondLst>
                                    <p:cond delay="0"/>
                                  </p:stCondLst>
                                  <p:childTnLst>
                                    <p:set>
                                      <p:cBhvr>
                                        <p:cTn id="53" dur="1" fill="hold">
                                          <p:stCondLst>
                                            <p:cond delay="0"/>
                                          </p:stCondLst>
                                        </p:cTn>
                                        <p:tgtEl>
                                          <p:spTgt spid="205"/>
                                        </p:tgtEl>
                                        <p:attrNameLst>
                                          <p:attrName>style.visibility</p:attrName>
                                        </p:attrNameLst>
                                      </p:cBhvr>
                                      <p:to>
                                        <p:strVal val="visible"/>
                                      </p:to>
                                    </p:set>
                                    <p:animEffect transition="in" filter="dissolve">
                                      <p:cBhvr>
                                        <p:cTn id="54" dur="500"/>
                                        <p:tgtEl>
                                          <p:spTgt spid="205"/>
                                        </p:tgtEl>
                                      </p:cBhvr>
                                    </p:animEffect>
                                  </p:childTnLst>
                                </p:cTn>
                              </p:par>
                            </p:childTnLst>
                          </p:cTn>
                        </p:par>
                        <p:par>
                          <p:cTn id="55" fill="hold">
                            <p:stCondLst>
                              <p:cond delay="1500"/>
                            </p:stCondLst>
                            <p:childTnLst>
                              <p:par>
                                <p:cTn id="56" presetID="9" presetClass="entr" presetSubtype="0" fill="hold" nodeType="afterEffect">
                                  <p:stCondLst>
                                    <p:cond delay="0"/>
                                  </p:stCondLst>
                                  <p:childTnLst>
                                    <p:set>
                                      <p:cBhvr>
                                        <p:cTn id="57" dur="1" fill="hold">
                                          <p:stCondLst>
                                            <p:cond delay="0"/>
                                          </p:stCondLst>
                                        </p:cTn>
                                        <p:tgtEl>
                                          <p:spTgt spid="206"/>
                                        </p:tgtEl>
                                        <p:attrNameLst>
                                          <p:attrName>style.visibility</p:attrName>
                                        </p:attrNameLst>
                                      </p:cBhvr>
                                      <p:to>
                                        <p:strVal val="visible"/>
                                      </p:to>
                                    </p:set>
                                    <p:animEffect transition="in" filter="dissolve">
                                      <p:cBhvr>
                                        <p:cTn id="58" dur="500"/>
                                        <p:tgtEl>
                                          <p:spTgt spid="206"/>
                                        </p:tgtEl>
                                      </p:cBhvr>
                                    </p:animEffect>
                                  </p:childTnLst>
                                </p:cTn>
                              </p:par>
                              <p:par>
                                <p:cTn id="59" presetID="9" presetClass="entr" presetSubtype="0" fill="hold" nodeType="withEffect">
                                  <p:stCondLst>
                                    <p:cond delay="0"/>
                                  </p:stCondLst>
                                  <p:childTnLst>
                                    <p:set>
                                      <p:cBhvr>
                                        <p:cTn id="60" dur="1" fill="hold">
                                          <p:stCondLst>
                                            <p:cond delay="0"/>
                                          </p:stCondLst>
                                        </p:cTn>
                                        <p:tgtEl>
                                          <p:spTgt spid="230"/>
                                        </p:tgtEl>
                                        <p:attrNameLst>
                                          <p:attrName>style.visibility</p:attrName>
                                        </p:attrNameLst>
                                      </p:cBhvr>
                                      <p:to>
                                        <p:strVal val="visible"/>
                                      </p:to>
                                    </p:set>
                                    <p:animEffect transition="in" filter="dissolve">
                                      <p:cBhvr>
                                        <p:cTn id="61" dur="500"/>
                                        <p:tgtEl>
                                          <p:spTgt spid="230"/>
                                        </p:tgtEl>
                                      </p:cBhvr>
                                    </p:animEffect>
                                  </p:childTnLst>
                                </p:cTn>
                              </p:par>
                              <p:par>
                                <p:cTn id="62" presetID="9" presetClass="entr" presetSubtype="0" fill="hold" nodeType="withEffect">
                                  <p:stCondLst>
                                    <p:cond delay="0"/>
                                  </p:stCondLst>
                                  <p:childTnLst>
                                    <p:set>
                                      <p:cBhvr>
                                        <p:cTn id="63" dur="1" fill="hold">
                                          <p:stCondLst>
                                            <p:cond delay="0"/>
                                          </p:stCondLst>
                                        </p:cTn>
                                        <p:tgtEl>
                                          <p:spTgt spid="204"/>
                                        </p:tgtEl>
                                        <p:attrNameLst>
                                          <p:attrName>style.visibility</p:attrName>
                                        </p:attrNameLst>
                                      </p:cBhvr>
                                      <p:to>
                                        <p:strVal val="visible"/>
                                      </p:to>
                                    </p:set>
                                    <p:animEffect transition="in" filter="dissolve">
                                      <p:cBhvr>
                                        <p:cTn id="64" dur="500"/>
                                        <p:tgtEl>
                                          <p:spTgt spid="204"/>
                                        </p:tgtEl>
                                      </p:cBhvr>
                                    </p:animEffect>
                                  </p:childTnLst>
                                </p:cTn>
                              </p:par>
                              <p:par>
                                <p:cTn id="65" presetID="9"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animEffect transition="in" filter="dissolve">
                                      <p:cBhvr>
                                        <p:cTn id="67" dur="500"/>
                                        <p:tgtEl>
                                          <p:spTgt spid="233"/>
                                        </p:tgtEl>
                                      </p:cBhvr>
                                    </p:animEffect>
                                  </p:childTnLst>
                                </p:cTn>
                              </p:par>
                            </p:childTnLst>
                          </p:cTn>
                        </p:par>
                        <p:par>
                          <p:cTn id="68" fill="hold">
                            <p:stCondLst>
                              <p:cond delay="2000"/>
                            </p:stCondLst>
                            <p:childTnLst>
                              <p:par>
                                <p:cTn id="69" presetID="9" presetClass="entr" presetSubtype="0" fill="hold" nodeType="afterEffect">
                                  <p:stCondLst>
                                    <p:cond delay="0"/>
                                  </p:stCondLst>
                                  <p:childTnLst>
                                    <p:set>
                                      <p:cBhvr>
                                        <p:cTn id="70" dur="1" fill="hold">
                                          <p:stCondLst>
                                            <p:cond delay="0"/>
                                          </p:stCondLst>
                                        </p:cTn>
                                        <p:tgtEl>
                                          <p:spTgt spid="221"/>
                                        </p:tgtEl>
                                        <p:attrNameLst>
                                          <p:attrName>style.visibility</p:attrName>
                                        </p:attrNameLst>
                                      </p:cBhvr>
                                      <p:to>
                                        <p:strVal val="visible"/>
                                      </p:to>
                                    </p:set>
                                    <p:animEffect transition="in" filter="dissolve">
                                      <p:cBhvr>
                                        <p:cTn id="71" dur="500"/>
                                        <p:tgtEl>
                                          <p:spTgt spid="221"/>
                                        </p:tgtEl>
                                      </p:cBhvr>
                                    </p:animEffect>
                                  </p:childTnLst>
                                </p:cTn>
                              </p:par>
                              <p:par>
                                <p:cTn id="72" presetID="9" presetClass="entr" presetSubtype="0" fill="hold" nodeType="withEffect">
                                  <p:stCondLst>
                                    <p:cond delay="0"/>
                                  </p:stCondLst>
                                  <p:childTnLst>
                                    <p:set>
                                      <p:cBhvr>
                                        <p:cTn id="73" dur="1" fill="hold">
                                          <p:stCondLst>
                                            <p:cond delay="0"/>
                                          </p:stCondLst>
                                        </p:cTn>
                                        <p:tgtEl>
                                          <p:spTgt spid="231"/>
                                        </p:tgtEl>
                                        <p:attrNameLst>
                                          <p:attrName>style.visibility</p:attrName>
                                        </p:attrNameLst>
                                      </p:cBhvr>
                                      <p:to>
                                        <p:strVal val="visible"/>
                                      </p:to>
                                    </p:set>
                                    <p:animEffect transition="in" filter="dissolve">
                                      <p:cBhvr>
                                        <p:cTn id="74" dur="500"/>
                                        <p:tgtEl>
                                          <p:spTgt spid="231"/>
                                        </p:tgtEl>
                                      </p:cBhvr>
                                    </p:animEffect>
                                  </p:childTnLst>
                                </p:cTn>
                              </p:par>
                              <p:par>
                                <p:cTn id="75" presetID="9" presetClass="entr" presetSubtype="0" fill="hold" nodeType="withEffect">
                                  <p:stCondLst>
                                    <p:cond delay="0"/>
                                  </p:stCondLst>
                                  <p:childTnLst>
                                    <p:set>
                                      <p:cBhvr>
                                        <p:cTn id="76" dur="1" fill="hold">
                                          <p:stCondLst>
                                            <p:cond delay="0"/>
                                          </p:stCondLst>
                                        </p:cTn>
                                        <p:tgtEl>
                                          <p:spTgt spid="202"/>
                                        </p:tgtEl>
                                        <p:attrNameLst>
                                          <p:attrName>style.visibility</p:attrName>
                                        </p:attrNameLst>
                                      </p:cBhvr>
                                      <p:to>
                                        <p:strVal val="visible"/>
                                      </p:to>
                                    </p:set>
                                    <p:animEffect transition="in" filter="dissolve">
                                      <p:cBhvr>
                                        <p:cTn id="77" dur="500"/>
                                        <p:tgtEl>
                                          <p:spTgt spid="202"/>
                                        </p:tgtEl>
                                      </p:cBhvr>
                                    </p:animEffect>
                                  </p:childTnLst>
                                </p:cTn>
                              </p:par>
                              <p:par>
                                <p:cTn id="78" presetID="9" presetClass="entr" presetSubtype="0" fill="hold" nodeType="withEffect">
                                  <p:stCondLst>
                                    <p:cond delay="0"/>
                                  </p:stCondLst>
                                  <p:childTnLst>
                                    <p:set>
                                      <p:cBhvr>
                                        <p:cTn id="79" dur="1" fill="hold">
                                          <p:stCondLst>
                                            <p:cond delay="0"/>
                                          </p:stCondLst>
                                        </p:cTn>
                                        <p:tgtEl>
                                          <p:spTgt spid="232"/>
                                        </p:tgtEl>
                                        <p:attrNameLst>
                                          <p:attrName>style.visibility</p:attrName>
                                        </p:attrNameLst>
                                      </p:cBhvr>
                                      <p:to>
                                        <p:strVal val="visible"/>
                                      </p:to>
                                    </p:set>
                                    <p:animEffect transition="in" filter="dissolve">
                                      <p:cBhvr>
                                        <p:cTn id="80" dur="500"/>
                                        <p:tgtEl>
                                          <p:spTgt spid="232"/>
                                        </p:tgtEl>
                                      </p:cBhvr>
                                    </p:animEffect>
                                  </p:childTnLst>
                                </p:cTn>
                              </p:par>
                              <p:par>
                                <p:cTn id="81" presetID="9" presetClass="entr" presetSubtype="0" fill="hold" nodeType="withEffect">
                                  <p:stCondLst>
                                    <p:cond delay="0"/>
                                  </p:stCondLst>
                                  <p:childTnLst>
                                    <p:set>
                                      <p:cBhvr>
                                        <p:cTn id="82" dur="1" fill="hold">
                                          <p:stCondLst>
                                            <p:cond delay="0"/>
                                          </p:stCondLst>
                                        </p:cTn>
                                        <p:tgtEl>
                                          <p:spTgt spid="209"/>
                                        </p:tgtEl>
                                        <p:attrNameLst>
                                          <p:attrName>style.visibility</p:attrName>
                                        </p:attrNameLst>
                                      </p:cBhvr>
                                      <p:to>
                                        <p:strVal val="visible"/>
                                      </p:to>
                                    </p:set>
                                    <p:animEffect transition="in" filter="dissolve">
                                      <p:cBhvr>
                                        <p:cTn id="83" dur="500"/>
                                        <p:tgtEl>
                                          <p:spTgt spid="209"/>
                                        </p:tgtEl>
                                      </p:cBhvr>
                                    </p:animEffect>
                                  </p:childTnLst>
                                </p:cTn>
                              </p:par>
                              <p:par>
                                <p:cTn id="84" presetID="9" presetClass="entr" presetSubtype="0" fill="hold" nodeType="withEffect">
                                  <p:stCondLst>
                                    <p:cond delay="0"/>
                                  </p:stCondLst>
                                  <p:childTnLst>
                                    <p:set>
                                      <p:cBhvr>
                                        <p:cTn id="85" dur="1" fill="hold">
                                          <p:stCondLst>
                                            <p:cond delay="0"/>
                                          </p:stCondLst>
                                        </p:cTn>
                                        <p:tgtEl>
                                          <p:spTgt spid="234"/>
                                        </p:tgtEl>
                                        <p:attrNameLst>
                                          <p:attrName>style.visibility</p:attrName>
                                        </p:attrNameLst>
                                      </p:cBhvr>
                                      <p:to>
                                        <p:strVal val="visible"/>
                                      </p:to>
                                    </p:set>
                                    <p:animEffect transition="in" filter="dissolve">
                                      <p:cBhvr>
                                        <p:cTn id="86" dur="500"/>
                                        <p:tgtEl>
                                          <p:spTgt spid="234"/>
                                        </p:tgtEl>
                                      </p:cBhvr>
                                    </p:animEffect>
                                  </p:childTnLst>
                                </p:cTn>
                              </p:par>
                            </p:childTnLst>
                          </p:cTn>
                        </p:par>
                        <p:par>
                          <p:cTn id="87" fill="hold">
                            <p:stCondLst>
                              <p:cond delay="2500"/>
                            </p:stCondLst>
                            <p:childTnLst>
                              <p:par>
                                <p:cTn id="88" presetID="9" presetClass="entr" presetSubtype="0" fill="hold" nodeType="afterEffect">
                                  <p:stCondLst>
                                    <p:cond delay="0"/>
                                  </p:stCondLst>
                                  <p:childTnLst>
                                    <p:set>
                                      <p:cBhvr>
                                        <p:cTn id="89" dur="1" fill="hold">
                                          <p:stCondLst>
                                            <p:cond delay="0"/>
                                          </p:stCondLst>
                                        </p:cTn>
                                        <p:tgtEl>
                                          <p:spTgt spid="219"/>
                                        </p:tgtEl>
                                        <p:attrNameLst>
                                          <p:attrName>style.visibility</p:attrName>
                                        </p:attrNameLst>
                                      </p:cBhvr>
                                      <p:to>
                                        <p:strVal val="visible"/>
                                      </p:to>
                                    </p:set>
                                    <p:animEffect transition="in" filter="dissolve">
                                      <p:cBhvr>
                                        <p:cTn id="90" dur="500"/>
                                        <p:tgtEl>
                                          <p:spTgt spid="219"/>
                                        </p:tgtEl>
                                      </p:cBhvr>
                                    </p:animEffect>
                                  </p:childTnLst>
                                </p:cTn>
                              </p:par>
                              <p:par>
                                <p:cTn id="91" presetID="9" presetClass="entr" presetSubtype="0" fill="hold" nodeType="withEffect">
                                  <p:stCondLst>
                                    <p:cond delay="0"/>
                                  </p:stCondLst>
                                  <p:childTnLst>
                                    <p:set>
                                      <p:cBhvr>
                                        <p:cTn id="92" dur="1" fill="hold">
                                          <p:stCondLst>
                                            <p:cond delay="0"/>
                                          </p:stCondLst>
                                        </p:cTn>
                                        <p:tgtEl>
                                          <p:spTgt spid="235"/>
                                        </p:tgtEl>
                                        <p:attrNameLst>
                                          <p:attrName>style.visibility</p:attrName>
                                        </p:attrNameLst>
                                      </p:cBhvr>
                                      <p:to>
                                        <p:strVal val="visible"/>
                                      </p:to>
                                    </p:set>
                                    <p:animEffect transition="in" filter="dissolve">
                                      <p:cBhvr>
                                        <p:cTn id="93"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a:xfrm>
            <a:off x="838200" y="1825625"/>
            <a:ext cx="10779642" cy="4351338"/>
          </a:xfrm>
        </p:spPr>
        <p:txBody>
          <a:bodyPr/>
          <a:lstStyle/>
          <a:p>
            <a:r>
              <a:rPr lang="en-US" dirty="0"/>
              <a:t>Publisher-Subscriber Model</a:t>
            </a:r>
          </a:p>
          <a:p>
            <a:r>
              <a:rPr lang="en-US" dirty="0"/>
              <a:t>Gossip-based Routing (extension of libp2p GossipSub-v1.1 [2])</a:t>
            </a:r>
          </a:p>
          <a:p>
            <a:r>
              <a:rPr lang="en-US" dirty="0"/>
              <a:t>Messages are anonymous [1]</a:t>
            </a:r>
          </a:p>
          <a:p>
            <a:pPr marL="0" indent="0">
              <a:buNone/>
            </a:pPr>
            <a:endParaRPr lang="en-US" dirty="0"/>
          </a:p>
          <a:p>
            <a:pPr marL="0" indent="0">
              <a:buNone/>
            </a:pPr>
            <a:endParaRPr lang="en-US" dirty="0"/>
          </a:p>
          <a:p>
            <a:endParaRPr lang="en-US" dirty="0"/>
          </a:p>
        </p:txBody>
      </p:sp>
      <p:grpSp>
        <p:nvGrpSpPr>
          <p:cNvPr id="106" name="Group 105">
            <a:extLst>
              <a:ext uri="{FF2B5EF4-FFF2-40B4-BE49-F238E27FC236}">
                <a16:creationId xmlns:a16="http://schemas.microsoft.com/office/drawing/2014/main" id="{8B7AA709-A76B-DD42-8091-55FC8215B5C0}"/>
              </a:ext>
            </a:extLst>
          </p:cNvPr>
          <p:cNvGrpSpPr/>
          <p:nvPr/>
        </p:nvGrpSpPr>
        <p:grpSpPr>
          <a:xfrm>
            <a:off x="2330305" y="4013767"/>
            <a:ext cx="7079614" cy="2231204"/>
            <a:chOff x="2330305" y="4013767"/>
            <a:chExt cx="7079614" cy="2231204"/>
          </a:xfrm>
        </p:grpSpPr>
        <p:pic>
          <p:nvPicPr>
            <p:cNvPr id="107" name="Picture 106">
              <a:extLst>
                <a:ext uri="{FF2B5EF4-FFF2-40B4-BE49-F238E27FC236}">
                  <a16:creationId xmlns:a16="http://schemas.microsoft.com/office/drawing/2014/main" id="{676C9187-02B4-BD4E-B61F-FCE7009A098A}"/>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108" name="Picture 107">
              <a:extLst>
                <a:ext uri="{FF2B5EF4-FFF2-40B4-BE49-F238E27FC236}">
                  <a16:creationId xmlns:a16="http://schemas.microsoft.com/office/drawing/2014/main" id="{C3B93D27-69ED-F246-A599-645C146E4B7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109" name="Picture 108">
              <a:extLst>
                <a:ext uri="{FF2B5EF4-FFF2-40B4-BE49-F238E27FC236}">
                  <a16:creationId xmlns:a16="http://schemas.microsoft.com/office/drawing/2014/main" id="{4F2A50CF-C4F7-634F-A0BC-84DE7FAC953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110" name="Picture 109">
              <a:extLst>
                <a:ext uri="{FF2B5EF4-FFF2-40B4-BE49-F238E27FC236}">
                  <a16:creationId xmlns:a16="http://schemas.microsoft.com/office/drawing/2014/main" id="{97BD3C56-7C2D-AC4F-9BC8-7962B58C9978}"/>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111" name="Picture 110">
              <a:extLst>
                <a:ext uri="{FF2B5EF4-FFF2-40B4-BE49-F238E27FC236}">
                  <a16:creationId xmlns:a16="http://schemas.microsoft.com/office/drawing/2014/main" id="{D3D74EC8-80E8-2040-BB32-D066FA4DB851}"/>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12" name="Picture 111">
              <a:extLst>
                <a:ext uri="{FF2B5EF4-FFF2-40B4-BE49-F238E27FC236}">
                  <a16:creationId xmlns:a16="http://schemas.microsoft.com/office/drawing/2014/main" id="{F7FEF203-62BE-3249-85A8-D0E944D4F3E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3" name="Picture 112">
              <a:extLst>
                <a:ext uri="{FF2B5EF4-FFF2-40B4-BE49-F238E27FC236}">
                  <a16:creationId xmlns:a16="http://schemas.microsoft.com/office/drawing/2014/main" id="{F557AE0F-1C3E-F243-AF26-E9A4C322908D}"/>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14" name="Picture 113">
              <a:extLst>
                <a:ext uri="{FF2B5EF4-FFF2-40B4-BE49-F238E27FC236}">
                  <a16:creationId xmlns:a16="http://schemas.microsoft.com/office/drawing/2014/main" id="{B0F3F2BA-72EF-CB49-A3D7-1F0BC0C56CC0}"/>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15" name="Picture 114">
              <a:extLst>
                <a:ext uri="{FF2B5EF4-FFF2-40B4-BE49-F238E27FC236}">
                  <a16:creationId xmlns:a16="http://schemas.microsoft.com/office/drawing/2014/main" id="{F92D5EBB-A6FF-CE43-B446-1FBFD6414BF1}"/>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16" name="Picture 115">
              <a:extLst>
                <a:ext uri="{FF2B5EF4-FFF2-40B4-BE49-F238E27FC236}">
                  <a16:creationId xmlns:a16="http://schemas.microsoft.com/office/drawing/2014/main" id="{8E2FB718-43AC-494F-B488-008690795ADF}"/>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17" name="Picture 116">
              <a:extLst>
                <a:ext uri="{FF2B5EF4-FFF2-40B4-BE49-F238E27FC236}">
                  <a16:creationId xmlns:a16="http://schemas.microsoft.com/office/drawing/2014/main" id="{5EBB2973-FE37-A045-B674-3E5EE82E49DE}"/>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18" name="Picture 117">
              <a:extLst>
                <a:ext uri="{FF2B5EF4-FFF2-40B4-BE49-F238E27FC236}">
                  <a16:creationId xmlns:a16="http://schemas.microsoft.com/office/drawing/2014/main" id="{05BDBC88-4077-714B-B277-ED7E7EDE21BA}"/>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19" name="Picture 118">
              <a:extLst>
                <a:ext uri="{FF2B5EF4-FFF2-40B4-BE49-F238E27FC236}">
                  <a16:creationId xmlns:a16="http://schemas.microsoft.com/office/drawing/2014/main" id="{E6B75893-AA18-2B4F-AAB4-87AB3D2E2323}"/>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20" name="Picture 119">
              <a:extLst>
                <a:ext uri="{FF2B5EF4-FFF2-40B4-BE49-F238E27FC236}">
                  <a16:creationId xmlns:a16="http://schemas.microsoft.com/office/drawing/2014/main" id="{75560220-0F5A-FA45-94F7-A3A7F2DE930B}"/>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21" name="Straight Connector 120">
              <a:extLst>
                <a:ext uri="{FF2B5EF4-FFF2-40B4-BE49-F238E27FC236}">
                  <a16:creationId xmlns:a16="http://schemas.microsoft.com/office/drawing/2014/main" id="{5BB53012-4455-AD4C-9B29-4950D8970EED}"/>
                </a:ext>
              </a:extLst>
            </p:cNvPr>
            <p:cNvCxnSpPr>
              <a:cxnSpLocks/>
              <a:stCxn id="107" idx="2"/>
              <a:endCxn id="108"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646672D1-62FE-B148-8EE5-27E724C3CC33}"/>
                </a:ext>
              </a:extLst>
            </p:cNvPr>
            <p:cNvCxnSpPr>
              <a:cxnSpLocks/>
              <a:stCxn id="109" idx="1"/>
              <a:endCxn id="108"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1E3E25B6-DAE7-6F47-BCD4-D6348C7EC568}"/>
                </a:ext>
              </a:extLst>
            </p:cNvPr>
            <p:cNvCxnSpPr>
              <a:cxnSpLocks/>
              <a:stCxn id="109" idx="0"/>
              <a:endCxn id="111"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2ACAC512-9629-3843-99B8-55F52DB7A43D}"/>
                </a:ext>
              </a:extLst>
            </p:cNvPr>
            <p:cNvCxnSpPr>
              <a:cxnSpLocks/>
              <a:stCxn id="112" idx="1"/>
              <a:endCxn id="109"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066C21F2-941D-084E-91FD-5EFA35DB9EFE}"/>
                </a:ext>
              </a:extLst>
            </p:cNvPr>
            <p:cNvCxnSpPr>
              <a:cxnSpLocks/>
              <a:stCxn id="110" idx="0"/>
              <a:endCxn id="109"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BA658EE1-13AF-0F40-AB40-B955E38ADC16}"/>
                </a:ext>
              </a:extLst>
            </p:cNvPr>
            <p:cNvCxnSpPr>
              <a:cxnSpLocks/>
              <a:stCxn id="115" idx="1"/>
              <a:endCxn id="112"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4957F607-0324-0641-A216-98933DBE555E}"/>
                </a:ext>
              </a:extLst>
            </p:cNvPr>
            <p:cNvCxnSpPr>
              <a:cxnSpLocks/>
              <a:stCxn id="128" idx="1"/>
              <a:endCxn id="118"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128" name="Picture 127">
              <a:extLst>
                <a:ext uri="{FF2B5EF4-FFF2-40B4-BE49-F238E27FC236}">
                  <a16:creationId xmlns:a16="http://schemas.microsoft.com/office/drawing/2014/main" id="{EEED9EDB-40BC-F045-9B2D-5DCE43FCF943}"/>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129" name="Straight Connector 128">
              <a:extLst>
                <a:ext uri="{FF2B5EF4-FFF2-40B4-BE49-F238E27FC236}">
                  <a16:creationId xmlns:a16="http://schemas.microsoft.com/office/drawing/2014/main" id="{063EA56F-C1BE-204E-8D93-33B16F864626}"/>
                </a:ext>
              </a:extLst>
            </p:cNvPr>
            <p:cNvCxnSpPr>
              <a:cxnSpLocks/>
              <a:stCxn id="115" idx="3"/>
              <a:endCxn id="118"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CA11A65-78AE-DC4B-9F6C-7FE6698C49DE}"/>
                </a:ext>
              </a:extLst>
            </p:cNvPr>
            <p:cNvCxnSpPr>
              <a:cxnSpLocks/>
              <a:stCxn id="115" idx="2"/>
              <a:endCxn id="116"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54143D7-BA55-E349-9093-64CF46E42FD9}"/>
                </a:ext>
              </a:extLst>
            </p:cNvPr>
            <p:cNvCxnSpPr>
              <a:cxnSpLocks/>
              <a:stCxn id="117" idx="2"/>
              <a:endCxn id="116"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0F7725F0-9E23-FC4E-9391-091801FF5F0C}"/>
                </a:ext>
              </a:extLst>
            </p:cNvPr>
            <p:cNvCxnSpPr>
              <a:cxnSpLocks/>
              <a:stCxn id="113" idx="0"/>
              <a:endCxn id="114"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0F866F3A-9108-404E-AC87-B60B9AD4FD37}"/>
                </a:ext>
              </a:extLst>
            </p:cNvPr>
            <p:cNvCxnSpPr>
              <a:cxnSpLocks/>
              <a:stCxn id="115" idx="0"/>
              <a:endCxn id="114"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A7D61510-D0A6-F44D-8C18-0C483BCD3ED4}"/>
                </a:ext>
              </a:extLst>
            </p:cNvPr>
            <p:cNvCxnSpPr>
              <a:cxnSpLocks/>
              <a:stCxn id="118" idx="0"/>
              <a:endCxn id="119"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E369CD92-4B5D-224A-BE78-B1C85010F0B6}"/>
                </a:ext>
              </a:extLst>
            </p:cNvPr>
            <p:cNvCxnSpPr>
              <a:cxnSpLocks/>
              <a:stCxn id="120" idx="1"/>
              <a:endCxn id="119"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E90771C9-5257-8645-978A-D9C29B379EE2}"/>
                </a:ext>
              </a:extLst>
            </p:cNvPr>
            <p:cNvCxnSpPr>
              <a:cxnSpLocks/>
              <a:stCxn id="128" idx="2"/>
              <a:endCxn id="116"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B0268CED-6745-A547-B8FE-35A7D084BB44}"/>
                </a:ext>
              </a:extLst>
            </p:cNvPr>
            <p:cNvCxnSpPr>
              <a:cxnSpLocks/>
              <a:stCxn id="107" idx="3"/>
              <a:endCxn id="109"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5625D562-6F1C-DE43-9807-87B72F83E6C5}"/>
                </a:ext>
              </a:extLst>
            </p:cNvPr>
            <p:cNvCxnSpPr>
              <a:cxnSpLocks/>
              <a:stCxn id="112" idx="0"/>
              <a:endCxn id="113"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41CDAAC6-A363-8241-994D-7C94862C30D5}"/>
                </a:ext>
              </a:extLst>
            </p:cNvPr>
            <p:cNvCxnSpPr>
              <a:cxnSpLocks/>
              <a:stCxn id="112" idx="3"/>
              <a:endCxn id="114"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242" name="Straight Connector 241">
              <a:extLst>
                <a:ext uri="{FF2B5EF4-FFF2-40B4-BE49-F238E27FC236}">
                  <a16:creationId xmlns:a16="http://schemas.microsoft.com/office/drawing/2014/main" id="{D1FE85B4-4971-654A-944C-9CCFA6E2198B}"/>
                </a:ext>
              </a:extLst>
            </p:cNvPr>
            <p:cNvCxnSpPr>
              <a:cxnSpLocks/>
              <a:stCxn id="107" idx="0"/>
              <a:endCxn id="111"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10B6A3C0-330D-5C4F-AC3B-1F3B2B6CF1DD}"/>
                </a:ext>
              </a:extLst>
            </p:cNvPr>
            <p:cNvCxnSpPr>
              <a:cxnSpLocks/>
              <a:stCxn id="113" idx="1"/>
              <a:endCxn id="111"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244" name="Straight Connector 243">
              <a:extLst>
                <a:ext uri="{FF2B5EF4-FFF2-40B4-BE49-F238E27FC236}">
                  <a16:creationId xmlns:a16="http://schemas.microsoft.com/office/drawing/2014/main" id="{64527E46-A2AB-9149-A47B-7D544B64302D}"/>
                </a:ext>
              </a:extLst>
            </p:cNvPr>
            <p:cNvCxnSpPr>
              <a:cxnSpLocks/>
              <a:stCxn id="117" idx="0"/>
              <a:endCxn id="113"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3D03B89B-B758-A24E-AAB5-1F695E811C71}"/>
                </a:ext>
              </a:extLst>
            </p:cNvPr>
            <p:cNvCxnSpPr>
              <a:cxnSpLocks/>
              <a:stCxn id="117" idx="1"/>
              <a:endCxn id="110"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073ABF93-2F9C-AB4E-B114-EDE4EF030004}"/>
                </a:ext>
              </a:extLst>
            </p:cNvPr>
            <p:cNvCxnSpPr>
              <a:cxnSpLocks/>
              <a:stCxn id="119" idx="2"/>
              <a:endCxn id="116"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247" name="Straight Connector 246">
              <a:extLst>
                <a:ext uri="{FF2B5EF4-FFF2-40B4-BE49-F238E27FC236}">
                  <a16:creationId xmlns:a16="http://schemas.microsoft.com/office/drawing/2014/main" id="{EF234F80-985D-4A44-A2F7-060297414C54}"/>
                </a:ext>
              </a:extLst>
            </p:cNvPr>
            <p:cNvCxnSpPr>
              <a:cxnSpLocks/>
              <a:stCxn id="120" idx="2"/>
              <a:endCxn id="118"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54C514AB-FCEA-2E42-B84C-0968764E77C7}"/>
                </a:ext>
              </a:extLst>
            </p:cNvPr>
            <p:cNvCxnSpPr>
              <a:cxnSpLocks/>
              <a:stCxn id="113"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6C4A8EFD-2BE4-1A4F-B557-09DD2656601B}"/>
                </a:ext>
              </a:extLst>
            </p:cNvPr>
            <p:cNvCxnSpPr>
              <a:cxnSpLocks/>
              <a:stCxn id="115" idx="3"/>
              <a:endCxn id="119"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pic>
          <p:nvPicPr>
            <p:cNvPr id="250" name="Picture 2" descr="Front And Back Of Envelope Clipart - White Envelope Icon Png - 2400x1545  PNG Download - PNGkit">
              <a:extLst>
                <a:ext uri="{FF2B5EF4-FFF2-40B4-BE49-F238E27FC236}">
                  <a16:creationId xmlns:a16="http://schemas.microsoft.com/office/drawing/2014/main" id="{48C4270A-370F-9C4C-8471-0EE4A38F5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251" name="Picture 250">
            <a:extLst>
              <a:ext uri="{FF2B5EF4-FFF2-40B4-BE49-F238E27FC236}">
                <a16:creationId xmlns:a16="http://schemas.microsoft.com/office/drawing/2014/main" id="{DBEF323A-8FD0-924A-8475-A2213DDFD80B}"/>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252" name="Picture 251">
            <a:extLst>
              <a:ext uri="{FF2B5EF4-FFF2-40B4-BE49-F238E27FC236}">
                <a16:creationId xmlns:a16="http://schemas.microsoft.com/office/drawing/2014/main" id="{28C28F31-98F0-0E47-B0FD-7AEF1DE32697}"/>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253" name="Picture 252">
            <a:extLst>
              <a:ext uri="{FF2B5EF4-FFF2-40B4-BE49-F238E27FC236}">
                <a16:creationId xmlns:a16="http://schemas.microsoft.com/office/drawing/2014/main" id="{34580666-F5E9-9542-AF69-093F0A3DC58C}"/>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254" name="Picture 253">
            <a:extLst>
              <a:ext uri="{FF2B5EF4-FFF2-40B4-BE49-F238E27FC236}">
                <a16:creationId xmlns:a16="http://schemas.microsoft.com/office/drawing/2014/main" id="{754D5252-91A4-B541-A929-3C5AD6B0CF70}"/>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255" name="Picture 254">
            <a:extLst>
              <a:ext uri="{FF2B5EF4-FFF2-40B4-BE49-F238E27FC236}">
                <a16:creationId xmlns:a16="http://schemas.microsoft.com/office/drawing/2014/main" id="{0CD69830-73AE-4645-9599-95F6E322213D}"/>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256" name="Picture 255">
            <a:extLst>
              <a:ext uri="{FF2B5EF4-FFF2-40B4-BE49-F238E27FC236}">
                <a16:creationId xmlns:a16="http://schemas.microsoft.com/office/drawing/2014/main" id="{9665275C-F029-1348-8D95-F16564BAF8B8}"/>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257" name="Picture 256">
            <a:extLst>
              <a:ext uri="{FF2B5EF4-FFF2-40B4-BE49-F238E27FC236}">
                <a16:creationId xmlns:a16="http://schemas.microsoft.com/office/drawing/2014/main" id="{1B285520-BC0C-794C-93B4-2AF03692E238}"/>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258" name="Picture 257">
            <a:extLst>
              <a:ext uri="{FF2B5EF4-FFF2-40B4-BE49-F238E27FC236}">
                <a16:creationId xmlns:a16="http://schemas.microsoft.com/office/drawing/2014/main" id="{CCCB487C-243B-9D47-96A1-4A2C54A98899}"/>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259" name="Picture 258">
            <a:extLst>
              <a:ext uri="{FF2B5EF4-FFF2-40B4-BE49-F238E27FC236}">
                <a16:creationId xmlns:a16="http://schemas.microsoft.com/office/drawing/2014/main" id="{B26BD8E6-FE7A-A144-828E-59FB30B56ECA}"/>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260" name="Picture 259">
            <a:extLst>
              <a:ext uri="{FF2B5EF4-FFF2-40B4-BE49-F238E27FC236}">
                <a16:creationId xmlns:a16="http://schemas.microsoft.com/office/drawing/2014/main" id="{B73D3949-5EE2-1343-BF42-ADFDCD603887}"/>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261" name="Picture 260">
            <a:extLst>
              <a:ext uri="{FF2B5EF4-FFF2-40B4-BE49-F238E27FC236}">
                <a16:creationId xmlns:a16="http://schemas.microsoft.com/office/drawing/2014/main" id="{51127F9A-08E6-BD48-9136-C9A901CCE50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262" name="Picture 261">
            <a:extLst>
              <a:ext uri="{FF2B5EF4-FFF2-40B4-BE49-F238E27FC236}">
                <a16:creationId xmlns:a16="http://schemas.microsoft.com/office/drawing/2014/main" id="{2669929A-01A9-D240-AD52-F9824FB76A91}"/>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263" name="Picture 262">
            <a:extLst>
              <a:ext uri="{FF2B5EF4-FFF2-40B4-BE49-F238E27FC236}">
                <a16:creationId xmlns:a16="http://schemas.microsoft.com/office/drawing/2014/main" id="{A28A6201-F62C-344F-B442-4498DF155F7D}"/>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264" name="Picture 263">
            <a:extLst>
              <a:ext uri="{FF2B5EF4-FFF2-40B4-BE49-F238E27FC236}">
                <a16:creationId xmlns:a16="http://schemas.microsoft.com/office/drawing/2014/main" id="{5806F3D3-1B75-F64F-9E10-E65A7B64F456}"/>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265" name="Straight Connector 264">
            <a:extLst>
              <a:ext uri="{FF2B5EF4-FFF2-40B4-BE49-F238E27FC236}">
                <a16:creationId xmlns:a16="http://schemas.microsoft.com/office/drawing/2014/main" id="{28F5353D-7B3D-D941-B1F1-D40FE4B59C7E}"/>
              </a:ext>
            </a:extLst>
          </p:cNvPr>
          <p:cNvCxnSpPr>
            <a:cxnSpLocks/>
            <a:stCxn id="251" idx="2"/>
            <a:endCxn id="252" idx="1"/>
          </p:cNvCxnSpPr>
          <p:nvPr/>
        </p:nvCxnSpPr>
        <p:spPr>
          <a:xfrm>
            <a:off x="2444605" y="5243623"/>
            <a:ext cx="881617" cy="470491"/>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6" name="Straight Connector 265">
            <a:extLst>
              <a:ext uri="{FF2B5EF4-FFF2-40B4-BE49-F238E27FC236}">
                <a16:creationId xmlns:a16="http://schemas.microsoft.com/office/drawing/2014/main" id="{F34EC1D1-75FA-6143-B034-95ED455D0061}"/>
              </a:ext>
            </a:extLst>
          </p:cNvPr>
          <p:cNvCxnSpPr>
            <a:cxnSpLocks/>
            <a:stCxn id="253" idx="1"/>
            <a:endCxn id="252" idx="3"/>
          </p:cNvCxnSpPr>
          <p:nvPr/>
        </p:nvCxnSpPr>
        <p:spPr>
          <a:xfrm flipH="1">
            <a:off x="3554822" y="5160747"/>
            <a:ext cx="819189" cy="553367"/>
          </a:xfrm>
          <a:prstGeom prst="line">
            <a:avLst/>
          </a:prstGeom>
          <a:ln w="3175">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67" name="Straight Connector 266">
            <a:extLst>
              <a:ext uri="{FF2B5EF4-FFF2-40B4-BE49-F238E27FC236}">
                <a16:creationId xmlns:a16="http://schemas.microsoft.com/office/drawing/2014/main" id="{E22B699D-5053-9D46-A7F2-11EDF7B25D65}"/>
              </a:ext>
            </a:extLst>
          </p:cNvPr>
          <p:cNvCxnSpPr>
            <a:cxnSpLocks/>
            <a:stCxn id="253" idx="0"/>
            <a:endCxn id="255" idx="3"/>
          </p:cNvCxnSpPr>
          <p:nvPr/>
        </p:nvCxnSpPr>
        <p:spPr>
          <a:xfrm flipH="1" flipV="1">
            <a:off x="3639855" y="4458765"/>
            <a:ext cx="765559" cy="54341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8" name="Straight Connector 267">
            <a:extLst>
              <a:ext uri="{FF2B5EF4-FFF2-40B4-BE49-F238E27FC236}">
                <a16:creationId xmlns:a16="http://schemas.microsoft.com/office/drawing/2014/main" id="{A75B9FAA-21F9-F347-B613-B98B5091758B}"/>
              </a:ext>
            </a:extLst>
          </p:cNvPr>
          <p:cNvCxnSpPr>
            <a:cxnSpLocks/>
            <a:stCxn id="256" idx="1"/>
            <a:endCxn id="253" idx="3"/>
          </p:cNvCxnSpPr>
          <p:nvPr/>
        </p:nvCxnSpPr>
        <p:spPr>
          <a:xfrm flipH="1" flipV="1">
            <a:off x="4563979" y="5033585"/>
            <a:ext cx="837566" cy="55161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69" name="Straight Connector 268">
            <a:extLst>
              <a:ext uri="{FF2B5EF4-FFF2-40B4-BE49-F238E27FC236}">
                <a16:creationId xmlns:a16="http://schemas.microsoft.com/office/drawing/2014/main" id="{3C09680E-5ED7-A14E-82D3-630E095C9797}"/>
              </a:ext>
            </a:extLst>
          </p:cNvPr>
          <p:cNvCxnSpPr>
            <a:cxnSpLocks/>
            <a:stCxn id="254" idx="0"/>
            <a:endCxn id="253" idx="2"/>
          </p:cNvCxnSpPr>
          <p:nvPr/>
        </p:nvCxnSpPr>
        <p:spPr>
          <a:xfrm flipH="1" flipV="1">
            <a:off x="4532576" y="5192150"/>
            <a:ext cx="381755" cy="549913"/>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0" name="Straight Connector 269">
            <a:extLst>
              <a:ext uri="{FF2B5EF4-FFF2-40B4-BE49-F238E27FC236}">
                <a16:creationId xmlns:a16="http://schemas.microsoft.com/office/drawing/2014/main" id="{CA23B949-2EB2-BA4A-A2E9-542337CDC02B}"/>
              </a:ext>
            </a:extLst>
          </p:cNvPr>
          <p:cNvCxnSpPr>
            <a:cxnSpLocks/>
            <a:stCxn id="259" idx="1"/>
            <a:endCxn id="256" idx="3"/>
          </p:cNvCxnSpPr>
          <p:nvPr/>
        </p:nvCxnSpPr>
        <p:spPr>
          <a:xfrm flipH="1">
            <a:off x="5630145" y="4989085"/>
            <a:ext cx="1283901" cy="596114"/>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1" name="Straight Connector 270">
            <a:extLst>
              <a:ext uri="{FF2B5EF4-FFF2-40B4-BE49-F238E27FC236}">
                <a16:creationId xmlns:a16="http://schemas.microsoft.com/office/drawing/2014/main" id="{F3C6FF7A-5589-634B-85FA-EE85C2937F25}"/>
              </a:ext>
            </a:extLst>
          </p:cNvPr>
          <p:cNvCxnSpPr>
            <a:cxnSpLocks/>
            <a:stCxn id="272" idx="1"/>
            <a:endCxn id="262" idx="3"/>
          </p:cNvCxnSpPr>
          <p:nvPr/>
        </p:nvCxnSpPr>
        <p:spPr>
          <a:xfrm flipH="1">
            <a:off x="8014804" y="5052901"/>
            <a:ext cx="1166515" cy="384529"/>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272" name="Picture 271">
            <a:extLst>
              <a:ext uri="{FF2B5EF4-FFF2-40B4-BE49-F238E27FC236}">
                <a16:creationId xmlns:a16="http://schemas.microsoft.com/office/drawing/2014/main" id="{C8FE4250-2994-B547-903A-C4C1D821EDDC}"/>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3" name="Straight Connector 272">
            <a:extLst>
              <a:ext uri="{FF2B5EF4-FFF2-40B4-BE49-F238E27FC236}">
                <a16:creationId xmlns:a16="http://schemas.microsoft.com/office/drawing/2014/main" id="{A009E22D-4A6C-244C-897B-8DCA9322D2A7}"/>
              </a:ext>
            </a:extLst>
          </p:cNvPr>
          <p:cNvCxnSpPr>
            <a:cxnSpLocks/>
            <a:stCxn id="259" idx="3"/>
            <a:endCxn id="262" idx="1"/>
          </p:cNvCxnSpPr>
          <p:nvPr/>
        </p:nvCxnSpPr>
        <p:spPr>
          <a:xfrm>
            <a:off x="7130206" y="4914703"/>
            <a:ext cx="655998" cy="52272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4" name="Straight Connector 273">
            <a:extLst>
              <a:ext uri="{FF2B5EF4-FFF2-40B4-BE49-F238E27FC236}">
                <a16:creationId xmlns:a16="http://schemas.microsoft.com/office/drawing/2014/main" id="{BDF986B5-3CE2-6A4B-AE46-109B202311BE}"/>
              </a:ext>
            </a:extLst>
          </p:cNvPr>
          <p:cNvCxnSpPr>
            <a:cxnSpLocks/>
            <a:stCxn id="259" idx="2"/>
            <a:endCxn id="260" idx="0"/>
          </p:cNvCxnSpPr>
          <p:nvPr/>
        </p:nvCxnSpPr>
        <p:spPr>
          <a:xfrm flipH="1">
            <a:off x="6971135" y="5059974"/>
            <a:ext cx="88182" cy="96840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5" name="Straight Connector 274">
            <a:extLst>
              <a:ext uri="{FF2B5EF4-FFF2-40B4-BE49-F238E27FC236}">
                <a16:creationId xmlns:a16="http://schemas.microsoft.com/office/drawing/2014/main" id="{35FFE622-28D5-CA43-9E3B-91C4C5B37CD7}"/>
              </a:ext>
            </a:extLst>
          </p:cNvPr>
          <p:cNvCxnSpPr>
            <a:cxnSpLocks/>
            <a:stCxn id="261" idx="2"/>
            <a:endCxn id="260" idx="1"/>
          </p:cNvCxnSpPr>
          <p:nvPr/>
        </p:nvCxnSpPr>
        <p:spPr>
          <a:xfrm>
            <a:off x="6527477" y="5667094"/>
            <a:ext cx="392353" cy="514568"/>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6" name="Straight Connector 275">
            <a:extLst>
              <a:ext uri="{FF2B5EF4-FFF2-40B4-BE49-F238E27FC236}">
                <a16:creationId xmlns:a16="http://schemas.microsoft.com/office/drawing/2014/main" id="{CF77EF28-3136-8847-8CCF-61F63CDFFA2C}"/>
              </a:ext>
            </a:extLst>
          </p:cNvPr>
          <p:cNvCxnSpPr>
            <a:cxnSpLocks/>
            <a:stCxn id="257" idx="0"/>
            <a:endCxn id="258" idx="1"/>
          </p:cNvCxnSpPr>
          <p:nvPr/>
        </p:nvCxnSpPr>
        <p:spPr>
          <a:xfrm flipV="1">
            <a:off x="5571794" y="4335272"/>
            <a:ext cx="407567" cy="406884"/>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7" name="Straight Connector 276">
            <a:extLst>
              <a:ext uri="{FF2B5EF4-FFF2-40B4-BE49-F238E27FC236}">
                <a16:creationId xmlns:a16="http://schemas.microsoft.com/office/drawing/2014/main" id="{26FE3AA7-907E-E94D-B816-6935738B0083}"/>
              </a:ext>
            </a:extLst>
          </p:cNvPr>
          <p:cNvCxnSpPr>
            <a:cxnSpLocks/>
            <a:stCxn id="259" idx="0"/>
            <a:endCxn id="258" idx="3"/>
          </p:cNvCxnSpPr>
          <p:nvPr/>
        </p:nvCxnSpPr>
        <p:spPr>
          <a:xfrm flipH="1" flipV="1">
            <a:off x="6207961" y="4335272"/>
            <a:ext cx="776974" cy="508542"/>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78" name="Straight Connector 277">
            <a:extLst>
              <a:ext uri="{FF2B5EF4-FFF2-40B4-BE49-F238E27FC236}">
                <a16:creationId xmlns:a16="http://schemas.microsoft.com/office/drawing/2014/main" id="{A2188345-B6F9-FE44-8BC1-68C68762B884}"/>
              </a:ext>
            </a:extLst>
          </p:cNvPr>
          <p:cNvCxnSpPr>
            <a:cxnSpLocks/>
            <a:stCxn id="262" idx="0"/>
            <a:endCxn id="263" idx="2"/>
          </p:cNvCxnSpPr>
          <p:nvPr/>
        </p:nvCxnSpPr>
        <p:spPr>
          <a:xfrm flipH="1" flipV="1">
            <a:off x="7618109" y="4242367"/>
            <a:ext cx="282395" cy="108076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79" name="Straight Connector 278">
            <a:extLst>
              <a:ext uri="{FF2B5EF4-FFF2-40B4-BE49-F238E27FC236}">
                <a16:creationId xmlns:a16="http://schemas.microsoft.com/office/drawing/2014/main" id="{DBAD04C1-B739-9748-88CF-747E0BCFFAD7}"/>
              </a:ext>
            </a:extLst>
          </p:cNvPr>
          <p:cNvCxnSpPr>
            <a:cxnSpLocks/>
            <a:stCxn id="264" idx="1"/>
            <a:endCxn id="263" idx="3"/>
          </p:cNvCxnSpPr>
          <p:nvPr/>
        </p:nvCxnSpPr>
        <p:spPr>
          <a:xfrm flipH="1" flipV="1">
            <a:off x="7732409" y="4128067"/>
            <a:ext cx="927734" cy="373796"/>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0" name="Straight Connector 279">
            <a:extLst>
              <a:ext uri="{FF2B5EF4-FFF2-40B4-BE49-F238E27FC236}">
                <a16:creationId xmlns:a16="http://schemas.microsoft.com/office/drawing/2014/main" id="{B75E337E-8F43-AB42-A518-17E9E660BA55}"/>
              </a:ext>
            </a:extLst>
          </p:cNvPr>
          <p:cNvCxnSpPr>
            <a:cxnSpLocks/>
            <a:stCxn id="272" idx="2"/>
            <a:endCxn id="260" idx="2"/>
          </p:cNvCxnSpPr>
          <p:nvPr/>
        </p:nvCxnSpPr>
        <p:spPr>
          <a:xfrm flipH="1">
            <a:off x="7073117" y="5167201"/>
            <a:ext cx="2222502" cy="106576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1" name="Straight Connector 280">
            <a:extLst>
              <a:ext uri="{FF2B5EF4-FFF2-40B4-BE49-F238E27FC236}">
                <a16:creationId xmlns:a16="http://schemas.microsoft.com/office/drawing/2014/main" id="{585DE811-DA45-A04E-9375-24F79C66BB49}"/>
              </a:ext>
            </a:extLst>
          </p:cNvPr>
          <p:cNvCxnSpPr>
            <a:cxnSpLocks/>
            <a:stCxn id="251" idx="3"/>
            <a:endCxn id="253" idx="0"/>
          </p:cNvCxnSpPr>
          <p:nvPr/>
        </p:nvCxnSpPr>
        <p:spPr>
          <a:xfrm flipV="1">
            <a:off x="2558905" y="5002182"/>
            <a:ext cx="1846509" cy="127141"/>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2" name="Straight Connector 281">
            <a:extLst>
              <a:ext uri="{FF2B5EF4-FFF2-40B4-BE49-F238E27FC236}">
                <a16:creationId xmlns:a16="http://schemas.microsoft.com/office/drawing/2014/main" id="{7BB5D6C2-CDDB-EB4D-B43B-48066B11A72D}"/>
              </a:ext>
            </a:extLst>
          </p:cNvPr>
          <p:cNvCxnSpPr>
            <a:cxnSpLocks/>
            <a:stCxn id="256" idx="0"/>
            <a:endCxn id="257" idx="2"/>
          </p:cNvCxnSpPr>
          <p:nvPr/>
        </p:nvCxnSpPr>
        <p:spPr>
          <a:xfrm flipH="1" flipV="1">
            <a:off x="5444636" y="4932126"/>
            <a:ext cx="71209" cy="53877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3" name="Straight Connector 282">
            <a:extLst>
              <a:ext uri="{FF2B5EF4-FFF2-40B4-BE49-F238E27FC236}">
                <a16:creationId xmlns:a16="http://schemas.microsoft.com/office/drawing/2014/main" id="{280C9613-5F80-1C4B-A2D0-FF7F48EBF9C9}"/>
              </a:ext>
            </a:extLst>
          </p:cNvPr>
          <p:cNvCxnSpPr>
            <a:cxnSpLocks/>
            <a:stCxn id="256" idx="3"/>
            <a:endCxn id="258" idx="2"/>
          </p:cNvCxnSpPr>
          <p:nvPr/>
        </p:nvCxnSpPr>
        <p:spPr>
          <a:xfrm flipV="1">
            <a:off x="5630145" y="4449572"/>
            <a:ext cx="463516" cy="1135627"/>
          </a:xfrm>
          <a:prstGeom prst="line">
            <a:avLst/>
          </a:prstGeom>
          <a:ln w="28575">
            <a:solidFill>
              <a:schemeClr val="tx1"/>
            </a:solidFill>
          </a:ln>
        </p:spPr>
        <p:style>
          <a:lnRef idx="1">
            <a:schemeClr val="accent3"/>
          </a:lnRef>
          <a:fillRef idx="0">
            <a:schemeClr val="accent3"/>
          </a:fillRef>
          <a:effectRef idx="0">
            <a:schemeClr val="accent3"/>
          </a:effectRef>
          <a:fontRef idx="minor">
            <a:schemeClr val="tx1"/>
          </a:fontRef>
        </p:style>
      </p:cxnSp>
      <p:pic>
        <p:nvPicPr>
          <p:cNvPr id="284" name="Picture 2" descr="Front And Back Of Envelope Clipart - White Envelope Icon Png - 2400x1545  PNG Download - PNGkit">
            <a:extLst>
              <a:ext uri="{FF2B5EF4-FFF2-40B4-BE49-F238E27FC236}">
                <a16:creationId xmlns:a16="http://schemas.microsoft.com/office/drawing/2014/main" id="{1C981006-DA92-3B4D-9286-DC282F9E8C9D}"/>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03973" y="4547071"/>
            <a:ext cx="290930" cy="201866"/>
          </a:xfrm>
          <a:prstGeom prst="rect">
            <a:avLst/>
          </a:prstGeom>
          <a:noFill/>
          <a:extLst>
            <a:ext uri="{909E8E84-426E-40DD-AFC4-6F175D3DCCD1}">
              <a14:hiddenFill xmlns:a14="http://schemas.microsoft.com/office/drawing/2010/main">
                <a:solidFill>
                  <a:srgbClr val="FFFFFF"/>
                </a:solidFill>
              </a14:hiddenFill>
            </a:ext>
          </a:extLst>
        </p:spPr>
      </p:pic>
      <p:cxnSp>
        <p:nvCxnSpPr>
          <p:cNvPr id="285" name="Straight Connector 284">
            <a:extLst>
              <a:ext uri="{FF2B5EF4-FFF2-40B4-BE49-F238E27FC236}">
                <a16:creationId xmlns:a16="http://schemas.microsoft.com/office/drawing/2014/main" id="{59651A37-1D14-E94E-B930-A88A1A095968}"/>
              </a:ext>
            </a:extLst>
          </p:cNvPr>
          <p:cNvCxnSpPr>
            <a:cxnSpLocks/>
            <a:stCxn id="251" idx="0"/>
            <a:endCxn id="255" idx="2"/>
          </p:cNvCxnSpPr>
          <p:nvPr/>
        </p:nvCxnSpPr>
        <p:spPr>
          <a:xfrm flipV="1">
            <a:off x="2444605" y="4467418"/>
            <a:ext cx="1033837" cy="547605"/>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6" name="Straight Connector 285">
            <a:extLst>
              <a:ext uri="{FF2B5EF4-FFF2-40B4-BE49-F238E27FC236}">
                <a16:creationId xmlns:a16="http://schemas.microsoft.com/office/drawing/2014/main" id="{21456530-476E-4740-91F4-B705FAC26A0A}"/>
              </a:ext>
            </a:extLst>
          </p:cNvPr>
          <p:cNvCxnSpPr>
            <a:cxnSpLocks/>
            <a:stCxn id="257" idx="1"/>
            <a:endCxn id="255" idx="3"/>
          </p:cNvCxnSpPr>
          <p:nvPr/>
        </p:nvCxnSpPr>
        <p:spPr>
          <a:xfrm flipH="1" flipV="1">
            <a:off x="3639855" y="4458765"/>
            <a:ext cx="1773375" cy="314797"/>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87" name="Straight Connector 286">
            <a:extLst>
              <a:ext uri="{FF2B5EF4-FFF2-40B4-BE49-F238E27FC236}">
                <a16:creationId xmlns:a16="http://schemas.microsoft.com/office/drawing/2014/main" id="{2C6B19EF-4938-214E-B8E6-5F538836A50D}"/>
              </a:ext>
            </a:extLst>
          </p:cNvPr>
          <p:cNvCxnSpPr>
            <a:cxnSpLocks/>
            <a:stCxn id="261" idx="0"/>
            <a:endCxn id="257" idx="3"/>
          </p:cNvCxnSpPr>
          <p:nvPr/>
        </p:nvCxnSpPr>
        <p:spPr>
          <a:xfrm flipH="1" flipV="1">
            <a:off x="5603200" y="4900720"/>
            <a:ext cx="790065" cy="58132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8" name="Straight Connector 287">
            <a:extLst>
              <a:ext uri="{FF2B5EF4-FFF2-40B4-BE49-F238E27FC236}">
                <a16:creationId xmlns:a16="http://schemas.microsoft.com/office/drawing/2014/main" id="{1981370F-1A59-CF44-BA52-9313ABCAAE4C}"/>
              </a:ext>
            </a:extLst>
          </p:cNvPr>
          <p:cNvCxnSpPr>
            <a:cxnSpLocks/>
            <a:stCxn id="261" idx="1"/>
            <a:endCxn id="254" idx="3"/>
          </p:cNvCxnSpPr>
          <p:nvPr/>
        </p:nvCxnSpPr>
        <p:spPr>
          <a:xfrm flipH="1">
            <a:off x="5028631" y="5641673"/>
            <a:ext cx="1339213" cy="214690"/>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89" name="Straight Connector 288">
            <a:extLst>
              <a:ext uri="{FF2B5EF4-FFF2-40B4-BE49-F238E27FC236}">
                <a16:creationId xmlns:a16="http://schemas.microsoft.com/office/drawing/2014/main" id="{8E7E54A6-C149-6F4E-B4A2-13352E060B5B}"/>
              </a:ext>
            </a:extLst>
          </p:cNvPr>
          <p:cNvCxnSpPr>
            <a:cxnSpLocks/>
            <a:stCxn id="263" idx="2"/>
            <a:endCxn id="260" idx="3"/>
          </p:cNvCxnSpPr>
          <p:nvPr/>
        </p:nvCxnSpPr>
        <p:spPr>
          <a:xfrm flipH="1">
            <a:off x="7124422" y="4242367"/>
            <a:ext cx="493687" cy="1837313"/>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cxnSp>
        <p:nvCxnSpPr>
          <p:cNvPr id="290" name="Straight Connector 289">
            <a:extLst>
              <a:ext uri="{FF2B5EF4-FFF2-40B4-BE49-F238E27FC236}">
                <a16:creationId xmlns:a16="http://schemas.microsoft.com/office/drawing/2014/main" id="{EA0DDDCB-54A6-EC47-B0B4-8DD357A5A79C}"/>
              </a:ext>
            </a:extLst>
          </p:cNvPr>
          <p:cNvCxnSpPr>
            <a:cxnSpLocks/>
            <a:stCxn id="264" idx="2"/>
            <a:endCxn id="262" idx="3"/>
          </p:cNvCxnSpPr>
          <p:nvPr/>
        </p:nvCxnSpPr>
        <p:spPr>
          <a:xfrm flipH="1">
            <a:off x="8014804" y="4616163"/>
            <a:ext cx="759639" cy="821267"/>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1" name="Straight Connector 290">
            <a:extLst>
              <a:ext uri="{FF2B5EF4-FFF2-40B4-BE49-F238E27FC236}">
                <a16:creationId xmlns:a16="http://schemas.microsoft.com/office/drawing/2014/main" id="{04876844-7896-A147-8511-393DCA3E9B3F}"/>
              </a:ext>
            </a:extLst>
          </p:cNvPr>
          <p:cNvCxnSpPr>
            <a:cxnSpLocks/>
            <a:stCxn id="257" idx="2"/>
          </p:cNvCxnSpPr>
          <p:nvPr/>
        </p:nvCxnSpPr>
        <p:spPr>
          <a:xfrm flipH="1">
            <a:off x="4987656" y="4932126"/>
            <a:ext cx="456980" cy="85691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cxnSp>
        <p:nvCxnSpPr>
          <p:cNvPr id="292" name="Straight Connector 291">
            <a:extLst>
              <a:ext uri="{FF2B5EF4-FFF2-40B4-BE49-F238E27FC236}">
                <a16:creationId xmlns:a16="http://schemas.microsoft.com/office/drawing/2014/main" id="{DE8F4F0F-B90E-F542-9938-0377D382FD84}"/>
              </a:ext>
            </a:extLst>
          </p:cNvPr>
          <p:cNvCxnSpPr>
            <a:cxnSpLocks/>
            <a:stCxn id="259" idx="3"/>
            <a:endCxn id="263" idx="1"/>
          </p:cNvCxnSpPr>
          <p:nvPr/>
        </p:nvCxnSpPr>
        <p:spPr>
          <a:xfrm flipV="1">
            <a:off x="7130206" y="4128067"/>
            <a:ext cx="373603" cy="786636"/>
          </a:xfrm>
          <a:prstGeom prst="line">
            <a:avLst/>
          </a:prstGeom>
          <a:ln w="28575">
            <a:solidFill>
              <a:schemeClr val="tx1"/>
            </a:solidFill>
          </a:ln>
        </p:spPr>
        <p:style>
          <a:lnRef idx="1">
            <a:schemeClr val="accent6"/>
          </a:lnRef>
          <a:fillRef idx="0">
            <a:schemeClr val="accent6"/>
          </a:fillRef>
          <a:effectRef idx="0">
            <a:schemeClr val="accent6"/>
          </a:effectRef>
          <a:fontRef idx="minor">
            <a:schemeClr val="tx1"/>
          </a:fontRef>
        </p:style>
      </p:cxnSp>
      <p:pic>
        <p:nvPicPr>
          <p:cNvPr id="293" name="Picture 2" descr="Front And Back Of Envelope Clipart - White Envelope Icon Png - 2400x1545  PNG Download - PNGkit">
            <a:extLst>
              <a:ext uri="{FF2B5EF4-FFF2-40B4-BE49-F238E27FC236}">
                <a16:creationId xmlns:a16="http://schemas.microsoft.com/office/drawing/2014/main" id="{BFEE9798-5CC5-684C-83C4-BC4AEF0985B0}"/>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24828" y="451049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 descr="Front And Back Of Envelope Clipart - White Envelope Icon Png - 2400x1545  PNG Download - PNGkit">
            <a:extLst>
              <a:ext uri="{FF2B5EF4-FFF2-40B4-BE49-F238E27FC236}">
                <a16:creationId xmlns:a16="http://schemas.microsoft.com/office/drawing/2014/main" id="{E78AA88D-D2BB-E944-AB4D-51778386556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85264" y="52355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2" descr="Front And Back Of Envelope Clipart - White Envelope Icon Png - 2400x1545  PNG Download - PNGkit">
            <a:extLst>
              <a:ext uri="{FF2B5EF4-FFF2-40B4-BE49-F238E27FC236}">
                <a16:creationId xmlns:a16="http://schemas.microsoft.com/office/drawing/2014/main" id="{67157627-90AE-0C4C-AC46-D77AF5C5000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357700" y="540834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 descr="Front And Back Of Envelope Clipart - White Envelope Icon Png - 2400x1545  PNG Download - PNGkit">
            <a:extLst>
              <a:ext uri="{FF2B5EF4-FFF2-40B4-BE49-F238E27FC236}">
                <a16:creationId xmlns:a16="http://schemas.microsoft.com/office/drawing/2014/main" id="{EC328EE7-72DE-0645-AD78-48873164CE56}"/>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36612" y="497889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2" descr="Front And Back Of Envelope Clipart - White Envelope Icon Png - 2400x1545  PNG Download - PNGkit">
            <a:extLst>
              <a:ext uri="{FF2B5EF4-FFF2-40B4-BE49-F238E27FC236}">
                <a16:creationId xmlns:a16="http://schemas.microsoft.com/office/drawing/2014/main" id="{6011A3B9-E546-884A-8523-29D24CF17EA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57276" y="510383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8" name="Picture 2" descr="Front And Back Of Envelope Clipart - White Envelope Icon Png - 2400x1545  PNG Download - PNGkit">
            <a:extLst>
              <a:ext uri="{FF2B5EF4-FFF2-40B4-BE49-F238E27FC236}">
                <a16:creationId xmlns:a16="http://schemas.microsoft.com/office/drawing/2014/main" id="{B84CEE8A-16B6-CF42-9FB7-8A6ADDCD89F4}"/>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66423" y="581059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299" name="Picture 2" descr="Front And Back Of Envelope Clipart - White Envelope Icon Png - 2400x1545  PNG Download - PNGkit">
            <a:extLst>
              <a:ext uri="{FF2B5EF4-FFF2-40B4-BE49-F238E27FC236}">
                <a16:creationId xmlns:a16="http://schemas.microsoft.com/office/drawing/2014/main" id="{43AF557F-5E71-BC47-B94B-B5EC6C523B2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23005" y="497148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0" name="Picture 2" descr="Front And Back Of Envelope Clipart - White Envelope Icon Png - 2400x1545  PNG Download - PNGkit">
            <a:extLst>
              <a:ext uri="{FF2B5EF4-FFF2-40B4-BE49-F238E27FC236}">
                <a16:creationId xmlns:a16="http://schemas.microsoft.com/office/drawing/2014/main" id="{99916DF1-2192-4C47-93DE-BDA2FFB4BECE}"/>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86039" y="429216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1" name="Picture 2" descr="Front And Back Of Envelope Clipart - White Envelope Icon Png - 2400x1545  PNG Download - PNGkit">
            <a:extLst>
              <a:ext uri="{FF2B5EF4-FFF2-40B4-BE49-F238E27FC236}">
                <a16:creationId xmlns:a16="http://schemas.microsoft.com/office/drawing/2014/main" id="{5F9DDCDF-B926-DF4B-8ABE-334B11F617AA}"/>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81564" y="435140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2" name="Picture 2" descr="Front And Back Of Envelope Clipart - White Envelope Icon Png - 2400x1545  PNG Download - PNGkit">
            <a:extLst>
              <a:ext uri="{FF2B5EF4-FFF2-40B4-BE49-F238E27FC236}">
                <a16:creationId xmlns:a16="http://schemas.microsoft.com/office/drawing/2014/main" id="{474DA0FF-2FCA-674D-89DD-43C5FCF7457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78484"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3" name="Picture 2" descr="Front And Back Of Envelope Clipart - White Envelope Icon Png - 2400x1545  PNG Download - PNGkit">
            <a:extLst>
              <a:ext uri="{FF2B5EF4-FFF2-40B4-BE49-F238E27FC236}">
                <a16:creationId xmlns:a16="http://schemas.microsoft.com/office/drawing/2014/main" id="{DE7BF574-285C-8643-B2D1-4FCD3C3ED1EC}"/>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6062" y="518026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4" name="Picture 2" descr="Front And Back Of Envelope Clipart - White Envelope Icon Png - 2400x1545  PNG Download - PNGkit">
            <a:extLst>
              <a:ext uri="{FF2B5EF4-FFF2-40B4-BE49-F238E27FC236}">
                <a16:creationId xmlns:a16="http://schemas.microsoft.com/office/drawing/2014/main" id="{0F60DB8D-5587-C946-AA98-04BD6B88C5C1}"/>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0482" y="560711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5" name="Picture 2" descr="Front And Back Of Envelope Clipart - White Envelope Icon Png - 2400x1545  PNG Download - PNGkit">
            <a:extLst>
              <a:ext uri="{FF2B5EF4-FFF2-40B4-BE49-F238E27FC236}">
                <a16:creationId xmlns:a16="http://schemas.microsoft.com/office/drawing/2014/main" id="{869B4CB9-3F42-BF4A-9CA0-47161472EEC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49158" y="572848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6" name="Picture 2" descr="Front And Back Of Envelope Clipart - White Envelope Icon Png - 2400x1545  PNG Download - PNGkit">
            <a:extLst>
              <a:ext uri="{FF2B5EF4-FFF2-40B4-BE49-F238E27FC236}">
                <a16:creationId xmlns:a16="http://schemas.microsoft.com/office/drawing/2014/main" id="{B63C262F-2F7F-454C-9E88-83C49541EC3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24648" y="50161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7" name="Picture 2" descr="Front And Back Of Envelope Clipart - White Envelope Icon Png - 2400x1545  PNG Download - PNGkit">
            <a:extLst>
              <a:ext uri="{FF2B5EF4-FFF2-40B4-BE49-F238E27FC236}">
                <a16:creationId xmlns:a16="http://schemas.microsoft.com/office/drawing/2014/main" id="{27E46A58-C5E0-9D43-A939-2B94F6DC3158}"/>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85070" y="416496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308" name="Picture 2" descr="Front And Back Of Envelope Clipart - White Envelope Icon Png - 2400x1545  PNG Download - PNGkit">
            <a:extLst>
              <a:ext uri="{FF2B5EF4-FFF2-40B4-BE49-F238E27FC236}">
                <a16:creationId xmlns:a16="http://schemas.microsoft.com/office/drawing/2014/main" id="{15DECA1B-AF7A-7C4E-86F9-9931E63A11F3}"/>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13301" y="4663474"/>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309" name="TextBox 308">
            <a:extLst>
              <a:ext uri="{FF2B5EF4-FFF2-40B4-BE49-F238E27FC236}">
                <a16:creationId xmlns:a16="http://schemas.microsoft.com/office/drawing/2014/main" id="{44EAE864-999C-C04E-AF0F-FDAFC81C2767}"/>
              </a:ext>
            </a:extLst>
          </p:cNvPr>
          <p:cNvSpPr txBox="1"/>
          <p:nvPr/>
        </p:nvSpPr>
        <p:spPr>
          <a:xfrm>
            <a:off x="3273796" y="3991091"/>
            <a:ext cx="317716" cy="369332"/>
          </a:xfrm>
          <a:prstGeom prst="rect">
            <a:avLst/>
          </a:prstGeom>
          <a:noFill/>
        </p:spPr>
        <p:txBody>
          <a:bodyPr wrap="none" rtlCol="0">
            <a:spAutoFit/>
          </a:bodyPr>
          <a:lstStyle/>
          <a:p>
            <a:r>
              <a:rPr lang="en-US" dirty="0"/>
              <a:t>A</a:t>
            </a:r>
          </a:p>
        </p:txBody>
      </p:sp>
      <p:sp>
        <p:nvSpPr>
          <p:cNvPr id="310" name="TextBox 309">
            <a:extLst>
              <a:ext uri="{FF2B5EF4-FFF2-40B4-BE49-F238E27FC236}">
                <a16:creationId xmlns:a16="http://schemas.microsoft.com/office/drawing/2014/main" id="{D4AEFA78-54F1-4642-B876-89752B1CC31F}"/>
              </a:ext>
            </a:extLst>
          </p:cNvPr>
          <p:cNvSpPr txBox="1"/>
          <p:nvPr/>
        </p:nvSpPr>
        <p:spPr>
          <a:xfrm>
            <a:off x="6893070" y="4539793"/>
            <a:ext cx="317716" cy="369332"/>
          </a:xfrm>
          <a:prstGeom prst="rect">
            <a:avLst/>
          </a:prstGeom>
          <a:noFill/>
        </p:spPr>
        <p:txBody>
          <a:bodyPr wrap="none" rtlCol="0">
            <a:spAutoFit/>
          </a:bodyPr>
          <a:lstStyle/>
          <a:p>
            <a:r>
              <a:rPr lang="en-US" dirty="0"/>
              <a:t>B</a:t>
            </a:r>
          </a:p>
        </p:txBody>
      </p:sp>
      <p:sp>
        <p:nvSpPr>
          <p:cNvPr id="311" name="Cloud Callout 310">
            <a:extLst>
              <a:ext uri="{FF2B5EF4-FFF2-40B4-BE49-F238E27FC236}">
                <a16:creationId xmlns:a16="http://schemas.microsoft.com/office/drawing/2014/main" id="{62583B29-D14F-134B-971C-0C3DC33A1756}"/>
              </a:ext>
            </a:extLst>
          </p:cNvPr>
          <p:cNvSpPr/>
          <p:nvPr/>
        </p:nvSpPr>
        <p:spPr>
          <a:xfrm>
            <a:off x="6083925" y="3238369"/>
            <a:ext cx="2690517" cy="950563"/>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Messages carry no personally identifiable information e.g., IP address about the publisher</a:t>
            </a:r>
          </a:p>
        </p:txBody>
      </p:sp>
      <p:sp>
        <p:nvSpPr>
          <p:cNvPr id="312" name="TextBox 311">
            <a:extLst>
              <a:ext uri="{FF2B5EF4-FFF2-40B4-BE49-F238E27FC236}">
                <a16:creationId xmlns:a16="http://schemas.microsoft.com/office/drawing/2014/main" id="{AFB978F1-C417-864E-AAF9-E413166BD6B3}"/>
              </a:ext>
            </a:extLst>
          </p:cNvPr>
          <p:cNvSpPr txBox="1"/>
          <p:nvPr/>
        </p:nvSpPr>
        <p:spPr>
          <a:xfrm>
            <a:off x="1158749" y="6311900"/>
            <a:ext cx="4792146" cy="646331"/>
          </a:xfrm>
          <a:prstGeom prst="rect">
            <a:avLst/>
          </a:prstGeom>
          <a:noFill/>
        </p:spPr>
        <p:txBody>
          <a:bodyPr wrap="none" rtlCol="0">
            <a:spAutoFit/>
          </a:bodyPr>
          <a:lstStyle/>
          <a:p>
            <a:r>
              <a:rPr lang="en-US" dirty="0"/>
              <a:t>[1] </a:t>
            </a:r>
            <a:r>
              <a:rPr lang="en-US" dirty="0">
                <a:hlinkClick r:id="rId5"/>
              </a:rPr>
              <a:t>https://rfc.vac.dev/spec/11/#security-analysis</a:t>
            </a:r>
            <a:endParaRPr lang="en-US" dirty="0"/>
          </a:p>
          <a:p>
            <a:endParaRPr lang="en-US" dirty="0"/>
          </a:p>
        </p:txBody>
      </p:sp>
      <p:sp>
        <p:nvSpPr>
          <p:cNvPr id="4" name="Slide Number Placeholder 3">
            <a:extLst>
              <a:ext uri="{FF2B5EF4-FFF2-40B4-BE49-F238E27FC236}">
                <a16:creationId xmlns:a16="http://schemas.microsoft.com/office/drawing/2014/main" id="{E7DDB009-78CC-AD4C-9E2B-4653D498CD27}"/>
              </a:ext>
            </a:extLst>
          </p:cNvPr>
          <p:cNvSpPr>
            <a:spLocks noGrp="1"/>
          </p:cNvSpPr>
          <p:nvPr>
            <p:ph type="sldNum" sz="quarter" idx="12"/>
          </p:nvPr>
        </p:nvSpPr>
        <p:spPr/>
        <p:txBody>
          <a:bodyPr/>
          <a:lstStyle/>
          <a:p>
            <a:fld id="{EE1939C1-24D7-49E9-A58A-7960365209F5}" type="slidenum">
              <a:rPr lang="en-US" smtClean="0"/>
              <a:t>7</a:t>
            </a:fld>
            <a:endParaRPr lang="en-US"/>
          </a:p>
        </p:txBody>
      </p:sp>
    </p:spTree>
    <p:extLst>
      <p:ext uri="{BB962C8B-B14F-4D97-AF65-F5344CB8AC3E}">
        <p14:creationId xmlns:p14="http://schemas.microsoft.com/office/powerpoint/2010/main" val="185342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sp>
        <p:nvSpPr>
          <p:cNvPr id="65" name="Slide Number Placeholder 64">
            <a:extLst>
              <a:ext uri="{FF2B5EF4-FFF2-40B4-BE49-F238E27FC236}">
                <a16:creationId xmlns:a16="http://schemas.microsoft.com/office/drawing/2014/main" id="{1BC87B95-2DE0-3742-AEF2-355B27E8D3D6}"/>
              </a:ext>
            </a:extLst>
          </p:cNvPr>
          <p:cNvSpPr>
            <a:spLocks noGrp="1"/>
          </p:cNvSpPr>
          <p:nvPr>
            <p:ph type="sldNum" sz="quarter" idx="12"/>
          </p:nvPr>
        </p:nvSpPr>
        <p:spPr/>
        <p:txBody>
          <a:bodyPr/>
          <a:lstStyle/>
          <a:p>
            <a:fld id="{EE1939C1-24D7-49E9-A58A-7960365209F5}" type="slidenum">
              <a:rPr lang="en-US" smtClean="0"/>
              <a:t>8</a:t>
            </a:fld>
            <a:endParaRPr lang="en-US"/>
          </a:p>
        </p:txBody>
      </p:sp>
    </p:spTree>
    <p:extLst>
      <p:ext uri="{BB962C8B-B14F-4D97-AF65-F5344CB8AC3E}">
        <p14:creationId xmlns:p14="http://schemas.microsoft.com/office/powerpoint/2010/main" val="299990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3D19-8B2E-8A4B-AB76-B171FC5D661F}"/>
              </a:ext>
            </a:extLst>
          </p:cNvPr>
          <p:cNvSpPr>
            <a:spLocks noGrp="1"/>
          </p:cNvSpPr>
          <p:nvPr>
            <p:ph type="title"/>
          </p:nvPr>
        </p:nvSpPr>
        <p:spPr/>
        <p:txBody>
          <a:bodyPr/>
          <a:lstStyle/>
          <a:p>
            <a:r>
              <a:rPr lang="en-US" dirty="0"/>
              <a:t>Spam issue in WAKU2-RELAY</a:t>
            </a:r>
          </a:p>
        </p:txBody>
      </p:sp>
      <p:sp>
        <p:nvSpPr>
          <p:cNvPr id="3" name="Content Placeholder 2">
            <a:extLst>
              <a:ext uri="{FF2B5EF4-FFF2-40B4-BE49-F238E27FC236}">
                <a16:creationId xmlns:a16="http://schemas.microsoft.com/office/drawing/2014/main" id="{7CC586F9-D49A-3747-B62D-841029EB2B4E}"/>
              </a:ext>
            </a:extLst>
          </p:cNvPr>
          <p:cNvSpPr>
            <a:spLocks noGrp="1"/>
          </p:cNvSpPr>
          <p:nvPr>
            <p:ph idx="1"/>
          </p:nvPr>
        </p:nvSpPr>
        <p:spPr/>
        <p:txBody>
          <a:bodyPr/>
          <a:lstStyle/>
          <a:p>
            <a:r>
              <a:rPr lang="en-US" dirty="0"/>
              <a:t>We define spammers as entities that publish a large number of messages in a short amount of time, and cause denial-of-service</a:t>
            </a:r>
          </a:p>
          <a:p>
            <a:r>
              <a:rPr lang="en-US" dirty="0"/>
              <a:t>Spam Protection = Controlled Messaging Rate</a:t>
            </a:r>
          </a:p>
          <a:p>
            <a:endParaRPr lang="en-US" dirty="0"/>
          </a:p>
        </p:txBody>
      </p:sp>
      <p:grpSp>
        <p:nvGrpSpPr>
          <p:cNvPr id="4" name="Group 3">
            <a:extLst>
              <a:ext uri="{FF2B5EF4-FFF2-40B4-BE49-F238E27FC236}">
                <a16:creationId xmlns:a16="http://schemas.microsoft.com/office/drawing/2014/main" id="{9FB936CF-AB9E-3949-9199-64E8D34AFF9B}"/>
              </a:ext>
            </a:extLst>
          </p:cNvPr>
          <p:cNvGrpSpPr/>
          <p:nvPr/>
        </p:nvGrpSpPr>
        <p:grpSpPr>
          <a:xfrm>
            <a:off x="2330305" y="4013767"/>
            <a:ext cx="7079614" cy="2231204"/>
            <a:chOff x="2330305" y="4013767"/>
            <a:chExt cx="7079614" cy="2231204"/>
          </a:xfrm>
        </p:grpSpPr>
        <p:pic>
          <p:nvPicPr>
            <p:cNvPr id="5" name="Picture 4">
              <a:extLst>
                <a:ext uri="{FF2B5EF4-FFF2-40B4-BE49-F238E27FC236}">
                  <a16:creationId xmlns:a16="http://schemas.microsoft.com/office/drawing/2014/main" id="{80440C61-E276-DB42-9499-9101BCF245C8}"/>
                </a:ext>
              </a:extLst>
            </p:cNvPr>
            <p:cNvPicPr>
              <a:picLocks noChangeAspect="1"/>
            </p:cNvPicPr>
            <p:nvPr/>
          </p:nvPicPr>
          <p:blipFill>
            <a:blip r:embed="rId3"/>
            <a:stretch>
              <a:fillRect/>
            </a:stretch>
          </p:blipFill>
          <p:spPr>
            <a:xfrm>
              <a:off x="2330305" y="5015023"/>
              <a:ext cx="228600" cy="228600"/>
            </a:xfrm>
            <a:prstGeom prst="rect">
              <a:avLst/>
            </a:prstGeom>
          </p:spPr>
        </p:pic>
        <p:pic>
          <p:nvPicPr>
            <p:cNvPr id="6" name="Picture 5">
              <a:extLst>
                <a:ext uri="{FF2B5EF4-FFF2-40B4-BE49-F238E27FC236}">
                  <a16:creationId xmlns:a16="http://schemas.microsoft.com/office/drawing/2014/main" id="{8D1D1DE1-46B2-C846-9437-87D102B529FB}"/>
                </a:ext>
              </a:extLst>
            </p:cNvPr>
            <p:cNvPicPr>
              <a:picLocks noChangeAspect="1"/>
            </p:cNvPicPr>
            <p:nvPr/>
          </p:nvPicPr>
          <p:blipFill>
            <a:blip r:embed="rId3"/>
            <a:stretch>
              <a:fillRect/>
            </a:stretch>
          </p:blipFill>
          <p:spPr>
            <a:xfrm>
              <a:off x="3326222" y="5599814"/>
              <a:ext cx="228600" cy="228600"/>
            </a:xfrm>
            <a:prstGeom prst="rect">
              <a:avLst/>
            </a:prstGeom>
          </p:spPr>
        </p:pic>
        <p:pic>
          <p:nvPicPr>
            <p:cNvPr id="7" name="Picture 6">
              <a:extLst>
                <a:ext uri="{FF2B5EF4-FFF2-40B4-BE49-F238E27FC236}">
                  <a16:creationId xmlns:a16="http://schemas.microsoft.com/office/drawing/2014/main" id="{AB164832-0EA4-904A-A651-732791F60835}"/>
                </a:ext>
              </a:extLst>
            </p:cNvPr>
            <p:cNvPicPr>
              <a:picLocks noChangeAspect="1"/>
            </p:cNvPicPr>
            <p:nvPr/>
          </p:nvPicPr>
          <p:blipFill>
            <a:blip r:embed="rId3"/>
            <a:stretch>
              <a:fillRect/>
            </a:stretch>
          </p:blipFill>
          <p:spPr>
            <a:xfrm rot="19572122">
              <a:off x="4354695" y="4982866"/>
              <a:ext cx="228600" cy="228600"/>
            </a:xfrm>
            <a:prstGeom prst="rect">
              <a:avLst/>
            </a:prstGeom>
          </p:spPr>
        </p:pic>
        <p:pic>
          <p:nvPicPr>
            <p:cNvPr id="8" name="Picture 7">
              <a:extLst>
                <a:ext uri="{FF2B5EF4-FFF2-40B4-BE49-F238E27FC236}">
                  <a16:creationId xmlns:a16="http://schemas.microsoft.com/office/drawing/2014/main" id="{C6F42D2C-7E66-7E42-8696-274D90E9B80C}"/>
                </a:ext>
              </a:extLst>
            </p:cNvPr>
            <p:cNvPicPr>
              <a:picLocks noChangeAspect="1"/>
            </p:cNvPicPr>
            <p:nvPr/>
          </p:nvPicPr>
          <p:blipFill>
            <a:blip r:embed="rId3"/>
            <a:stretch>
              <a:fillRect/>
            </a:stretch>
          </p:blipFill>
          <p:spPr>
            <a:xfrm>
              <a:off x="4800031" y="5742063"/>
              <a:ext cx="228600" cy="228600"/>
            </a:xfrm>
            <a:prstGeom prst="rect">
              <a:avLst/>
            </a:prstGeom>
          </p:spPr>
        </p:pic>
        <p:pic>
          <p:nvPicPr>
            <p:cNvPr id="9" name="Picture 8">
              <a:extLst>
                <a:ext uri="{FF2B5EF4-FFF2-40B4-BE49-F238E27FC236}">
                  <a16:creationId xmlns:a16="http://schemas.microsoft.com/office/drawing/2014/main" id="{98425A2A-E72D-B245-8F3D-03AE1E3F283F}"/>
                </a:ext>
              </a:extLst>
            </p:cNvPr>
            <p:cNvPicPr>
              <a:picLocks noChangeAspect="1"/>
            </p:cNvPicPr>
            <p:nvPr/>
          </p:nvPicPr>
          <p:blipFill>
            <a:blip r:embed="rId3"/>
            <a:stretch>
              <a:fillRect/>
            </a:stretch>
          </p:blipFill>
          <p:spPr>
            <a:xfrm rot="2515881">
              <a:off x="3440522" y="4268085"/>
              <a:ext cx="228600" cy="228600"/>
            </a:xfrm>
            <a:prstGeom prst="rect">
              <a:avLst/>
            </a:prstGeom>
          </p:spPr>
        </p:pic>
        <p:pic>
          <p:nvPicPr>
            <p:cNvPr id="10" name="Picture 9">
              <a:extLst>
                <a:ext uri="{FF2B5EF4-FFF2-40B4-BE49-F238E27FC236}">
                  <a16:creationId xmlns:a16="http://schemas.microsoft.com/office/drawing/2014/main" id="{74AD94F4-5358-AD41-8A14-A3DAE0B36F64}"/>
                </a:ext>
              </a:extLst>
            </p:cNvPr>
            <p:cNvPicPr>
              <a:picLocks noChangeAspect="1"/>
            </p:cNvPicPr>
            <p:nvPr/>
          </p:nvPicPr>
          <p:blipFill>
            <a:blip r:embed="rId3"/>
            <a:stretch>
              <a:fillRect/>
            </a:stretch>
          </p:blipFill>
          <p:spPr>
            <a:xfrm>
              <a:off x="5401545" y="5470899"/>
              <a:ext cx="228600" cy="228600"/>
            </a:xfrm>
            <a:prstGeom prst="rect">
              <a:avLst/>
            </a:prstGeom>
          </p:spPr>
        </p:pic>
        <p:pic>
          <p:nvPicPr>
            <p:cNvPr id="11" name="Picture 10">
              <a:extLst>
                <a:ext uri="{FF2B5EF4-FFF2-40B4-BE49-F238E27FC236}">
                  <a16:creationId xmlns:a16="http://schemas.microsoft.com/office/drawing/2014/main" id="{0C8BFE20-CB8A-AE41-AD7B-C7884EA32FB3}"/>
                </a:ext>
              </a:extLst>
            </p:cNvPr>
            <p:cNvPicPr>
              <a:picLocks noChangeAspect="1"/>
            </p:cNvPicPr>
            <p:nvPr/>
          </p:nvPicPr>
          <p:blipFill>
            <a:blip r:embed="rId3"/>
            <a:stretch>
              <a:fillRect/>
            </a:stretch>
          </p:blipFill>
          <p:spPr>
            <a:xfrm rot="2027806">
              <a:off x="5393915" y="4722841"/>
              <a:ext cx="228600" cy="228600"/>
            </a:xfrm>
            <a:prstGeom prst="rect">
              <a:avLst/>
            </a:prstGeom>
          </p:spPr>
        </p:pic>
        <p:pic>
          <p:nvPicPr>
            <p:cNvPr id="12" name="Picture 11">
              <a:extLst>
                <a:ext uri="{FF2B5EF4-FFF2-40B4-BE49-F238E27FC236}">
                  <a16:creationId xmlns:a16="http://schemas.microsoft.com/office/drawing/2014/main" id="{C2411A72-6B51-1E4B-9014-382F9C9411BB}"/>
                </a:ext>
              </a:extLst>
            </p:cNvPr>
            <p:cNvPicPr>
              <a:picLocks noChangeAspect="1"/>
            </p:cNvPicPr>
            <p:nvPr/>
          </p:nvPicPr>
          <p:blipFill>
            <a:blip r:embed="rId3"/>
            <a:stretch>
              <a:fillRect/>
            </a:stretch>
          </p:blipFill>
          <p:spPr>
            <a:xfrm>
              <a:off x="5979361" y="4220972"/>
              <a:ext cx="228600" cy="228600"/>
            </a:xfrm>
            <a:prstGeom prst="rect">
              <a:avLst/>
            </a:prstGeom>
          </p:spPr>
        </p:pic>
        <p:pic>
          <p:nvPicPr>
            <p:cNvPr id="13" name="Picture 12">
              <a:extLst>
                <a:ext uri="{FF2B5EF4-FFF2-40B4-BE49-F238E27FC236}">
                  <a16:creationId xmlns:a16="http://schemas.microsoft.com/office/drawing/2014/main" id="{9069B950-AD7C-AB49-906C-53F478EF5057}"/>
                </a:ext>
              </a:extLst>
            </p:cNvPr>
            <p:cNvPicPr>
              <a:picLocks noChangeAspect="1"/>
            </p:cNvPicPr>
            <p:nvPr/>
          </p:nvPicPr>
          <p:blipFill>
            <a:blip r:embed="rId3"/>
            <a:stretch>
              <a:fillRect/>
            </a:stretch>
          </p:blipFill>
          <p:spPr>
            <a:xfrm rot="20460676">
              <a:off x="6907826" y="4837594"/>
              <a:ext cx="228600" cy="228600"/>
            </a:xfrm>
            <a:prstGeom prst="rect">
              <a:avLst/>
            </a:prstGeom>
          </p:spPr>
        </p:pic>
        <p:pic>
          <p:nvPicPr>
            <p:cNvPr id="14" name="Picture 13">
              <a:extLst>
                <a:ext uri="{FF2B5EF4-FFF2-40B4-BE49-F238E27FC236}">
                  <a16:creationId xmlns:a16="http://schemas.microsoft.com/office/drawing/2014/main" id="{D02FA317-576A-1542-9823-F516BDB8E64E}"/>
                </a:ext>
              </a:extLst>
            </p:cNvPr>
            <p:cNvPicPr>
              <a:picLocks noChangeAspect="1"/>
            </p:cNvPicPr>
            <p:nvPr/>
          </p:nvPicPr>
          <p:blipFill>
            <a:blip r:embed="rId3"/>
            <a:stretch>
              <a:fillRect/>
            </a:stretch>
          </p:blipFill>
          <p:spPr>
            <a:xfrm rot="20010305">
              <a:off x="6907826" y="6016371"/>
              <a:ext cx="228600" cy="228600"/>
            </a:xfrm>
            <a:prstGeom prst="rect">
              <a:avLst/>
            </a:prstGeom>
          </p:spPr>
        </p:pic>
        <p:pic>
          <p:nvPicPr>
            <p:cNvPr id="15" name="Picture 14">
              <a:extLst>
                <a:ext uri="{FF2B5EF4-FFF2-40B4-BE49-F238E27FC236}">
                  <a16:creationId xmlns:a16="http://schemas.microsoft.com/office/drawing/2014/main" id="{1F51E798-3FB7-344C-94CC-FF3A35428AF4}"/>
                </a:ext>
              </a:extLst>
            </p:cNvPr>
            <p:cNvPicPr>
              <a:picLocks noChangeAspect="1"/>
            </p:cNvPicPr>
            <p:nvPr/>
          </p:nvPicPr>
          <p:blipFill>
            <a:blip r:embed="rId3"/>
            <a:stretch>
              <a:fillRect/>
            </a:stretch>
          </p:blipFill>
          <p:spPr>
            <a:xfrm rot="19442881">
              <a:off x="6346071" y="5460267"/>
              <a:ext cx="228600" cy="228600"/>
            </a:xfrm>
            <a:prstGeom prst="rect">
              <a:avLst/>
            </a:prstGeom>
          </p:spPr>
        </p:pic>
        <p:pic>
          <p:nvPicPr>
            <p:cNvPr id="16" name="Picture 15">
              <a:extLst>
                <a:ext uri="{FF2B5EF4-FFF2-40B4-BE49-F238E27FC236}">
                  <a16:creationId xmlns:a16="http://schemas.microsoft.com/office/drawing/2014/main" id="{CD9D0173-467D-784F-B90F-E2FC2246E2E8}"/>
                </a:ext>
              </a:extLst>
            </p:cNvPr>
            <p:cNvPicPr>
              <a:picLocks noChangeAspect="1"/>
            </p:cNvPicPr>
            <p:nvPr/>
          </p:nvPicPr>
          <p:blipFill>
            <a:blip r:embed="rId3"/>
            <a:stretch>
              <a:fillRect/>
            </a:stretch>
          </p:blipFill>
          <p:spPr>
            <a:xfrm>
              <a:off x="7786204" y="5323130"/>
              <a:ext cx="228600" cy="228600"/>
            </a:xfrm>
            <a:prstGeom prst="rect">
              <a:avLst/>
            </a:prstGeom>
          </p:spPr>
        </p:pic>
        <p:pic>
          <p:nvPicPr>
            <p:cNvPr id="17" name="Picture 16">
              <a:extLst>
                <a:ext uri="{FF2B5EF4-FFF2-40B4-BE49-F238E27FC236}">
                  <a16:creationId xmlns:a16="http://schemas.microsoft.com/office/drawing/2014/main" id="{2601A366-9AF2-6447-BF33-4FD00997FFD8}"/>
                </a:ext>
              </a:extLst>
            </p:cNvPr>
            <p:cNvPicPr>
              <a:picLocks noChangeAspect="1"/>
            </p:cNvPicPr>
            <p:nvPr/>
          </p:nvPicPr>
          <p:blipFill>
            <a:blip r:embed="rId3"/>
            <a:stretch>
              <a:fillRect/>
            </a:stretch>
          </p:blipFill>
          <p:spPr>
            <a:xfrm>
              <a:off x="7503809" y="4013767"/>
              <a:ext cx="228600" cy="228600"/>
            </a:xfrm>
            <a:prstGeom prst="rect">
              <a:avLst/>
            </a:prstGeom>
          </p:spPr>
        </p:pic>
        <p:pic>
          <p:nvPicPr>
            <p:cNvPr id="18" name="Picture 17">
              <a:extLst>
                <a:ext uri="{FF2B5EF4-FFF2-40B4-BE49-F238E27FC236}">
                  <a16:creationId xmlns:a16="http://schemas.microsoft.com/office/drawing/2014/main" id="{A526A817-B54D-2744-9565-87E16B5FB65A}"/>
                </a:ext>
              </a:extLst>
            </p:cNvPr>
            <p:cNvPicPr>
              <a:picLocks noChangeAspect="1"/>
            </p:cNvPicPr>
            <p:nvPr/>
          </p:nvPicPr>
          <p:blipFill>
            <a:blip r:embed="rId3"/>
            <a:stretch>
              <a:fillRect/>
            </a:stretch>
          </p:blipFill>
          <p:spPr>
            <a:xfrm>
              <a:off x="8660143" y="4387563"/>
              <a:ext cx="228600" cy="228600"/>
            </a:xfrm>
            <a:prstGeom prst="rect">
              <a:avLst/>
            </a:prstGeom>
          </p:spPr>
        </p:pic>
        <p:cxnSp>
          <p:nvCxnSpPr>
            <p:cNvPr id="19" name="Straight Connector 18">
              <a:extLst>
                <a:ext uri="{FF2B5EF4-FFF2-40B4-BE49-F238E27FC236}">
                  <a16:creationId xmlns:a16="http://schemas.microsoft.com/office/drawing/2014/main" id="{CB46E9AC-4905-0846-B18D-AFF848899243}"/>
                </a:ext>
              </a:extLst>
            </p:cNvPr>
            <p:cNvCxnSpPr>
              <a:cxnSpLocks/>
              <a:stCxn id="5" idx="2"/>
              <a:endCxn id="6" idx="1"/>
            </p:cNvCxnSpPr>
            <p:nvPr/>
          </p:nvCxnSpPr>
          <p:spPr>
            <a:xfrm>
              <a:off x="2444605" y="5243623"/>
              <a:ext cx="881617" cy="47049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6F17A73-4A75-CE41-8AEF-732D1EF1075E}"/>
                </a:ext>
              </a:extLst>
            </p:cNvPr>
            <p:cNvCxnSpPr>
              <a:cxnSpLocks/>
              <a:stCxn id="7" idx="1"/>
              <a:endCxn id="6" idx="3"/>
            </p:cNvCxnSpPr>
            <p:nvPr/>
          </p:nvCxnSpPr>
          <p:spPr>
            <a:xfrm flipH="1">
              <a:off x="3554822" y="5160747"/>
              <a:ext cx="819189" cy="55336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9D313C87-1613-DD43-A128-C25F0097C540}"/>
                </a:ext>
              </a:extLst>
            </p:cNvPr>
            <p:cNvCxnSpPr>
              <a:cxnSpLocks/>
              <a:stCxn id="7" idx="0"/>
              <a:endCxn id="9" idx="3"/>
            </p:cNvCxnSpPr>
            <p:nvPr/>
          </p:nvCxnSpPr>
          <p:spPr>
            <a:xfrm flipH="1" flipV="1">
              <a:off x="3639855" y="4458765"/>
              <a:ext cx="765559" cy="543417"/>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216E0AF-992C-424A-A3F2-151E2AA84145}"/>
                </a:ext>
              </a:extLst>
            </p:cNvPr>
            <p:cNvCxnSpPr>
              <a:cxnSpLocks/>
              <a:stCxn id="10" idx="1"/>
              <a:endCxn id="7" idx="3"/>
            </p:cNvCxnSpPr>
            <p:nvPr/>
          </p:nvCxnSpPr>
          <p:spPr>
            <a:xfrm flipH="1" flipV="1">
              <a:off x="4563979" y="5033585"/>
              <a:ext cx="837566" cy="55161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7CD13BDD-552D-7648-A57F-49305ECB2944}"/>
                </a:ext>
              </a:extLst>
            </p:cNvPr>
            <p:cNvCxnSpPr>
              <a:cxnSpLocks/>
              <a:stCxn id="8" idx="0"/>
              <a:endCxn id="7" idx="2"/>
            </p:cNvCxnSpPr>
            <p:nvPr/>
          </p:nvCxnSpPr>
          <p:spPr>
            <a:xfrm flipH="1" flipV="1">
              <a:off x="4532576" y="5192150"/>
              <a:ext cx="381755" cy="54991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C660749-64AE-344D-8FDB-D19EB2C0AB42}"/>
                </a:ext>
              </a:extLst>
            </p:cNvPr>
            <p:cNvCxnSpPr>
              <a:cxnSpLocks/>
              <a:stCxn id="13" idx="1"/>
              <a:endCxn id="10" idx="3"/>
            </p:cNvCxnSpPr>
            <p:nvPr/>
          </p:nvCxnSpPr>
          <p:spPr>
            <a:xfrm flipH="1">
              <a:off x="5630145" y="4989085"/>
              <a:ext cx="1283901" cy="596114"/>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DE285C6B-6011-5045-9F16-B67F663C3172}"/>
                </a:ext>
              </a:extLst>
            </p:cNvPr>
            <p:cNvCxnSpPr>
              <a:cxnSpLocks/>
              <a:stCxn id="26" idx="1"/>
              <a:endCxn id="16" idx="3"/>
            </p:cNvCxnSpPr>
            <p:nvPr/>
          </p:nvCxnSpPr>
          <p:spPr>
            <a:xfrm flipH="1">
              <a:off x="8014804" y="5052901"/>
              <a:ext cx="1166515" cy="384529"/>
            </a:xfrm>
            <a:prstGeom prst="line">
              <a:avLst/>
            </a:prstGeom>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3967CCEE-E96B-4047-A16E-626E162D7FB0}"/>
                </a:ext>
              </a:extLst>
            </p:cNvPr>
            <p:cNvPicPr>
              <a:picLocks noChangeAspect="1"/>
            </p:cNvPicPr>
            <p:nvPr/>
          </p:nvPicPr>
          <p:blipFill>
            <a:blip r:embed="rId3"/>
            <a:stretch>
              <a:fillRect/>
            </a:stretch>
          </p:blipFill>
          <p:spPr>
            <a:xfrm>
              <a:off x="9181319" y="4938601"/>
              <a:ext cx="228600" cy="228600"/>
            </a:xfrm>
            <a:prstGeom prst="rect">
              <a:avLst/>
            </a:prstGeom>
          </p:spPr>
        </p:pic>
        <p:cxnSp>
          <p:nvCxnSpPr>
            <p:cNvPr id="27" name="Straight Connector 26">
              <a:extLst>
                <a:ext uri="{FF2B5EF4-FFF2-40B4-BE49-F238E27FC236}">
                  <a16:creationId xmlns:a16="http://schemas.microsoft.com/office/drawing/2014/main" id="{26CAB6BB-E696-034D-9589-AE56E33E9204}"/>
                </a:ext>
              </a:extLst>
            </p:cNvPr>
            <p:cNvCxnSpPr>
              <a:cxnSpLocks/>
              <a:stCxn id="13" idx="3"/>
              <a:endCxn id="16" idx="1"/>
            </p:cNvCxnSpPr>
            <p:nvPr/>
          </p:nvCxnSpPr>
          <p:spPr>
            <a:xfrm>
              <a:off x="7130206" y="4914703"/>
              <a:ext cx="655998" cy="522727"/>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6F956DE-9680-C04A-80D1-128FE8E4B2FA}"/>
                </a:ext>
              </a:extLst>
            </p:cNvPr>
            <p:cNvCxnSpPr>
              <a:cxnSpLocks/>
              <a:stCxn id="13" idx="2"/>
              <a:endCxn id="14" idx="0"/>
            </p:cNvCxnSpPr>
            <p:nvPr/>
          </p:nvCxnSpPr>
          <p:spPr>
            <a:xfrm flipH="1">
              <a:off x="6971135" y="5059974"/>
              <a:ext cx="88182" cy="96840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49100BBF-ADED-764D-B295-BF2F693FDB74}"/>
                </a:ext>
              </a:extLst>
            </p:cNvPr>
            <p:cNvCxnSpPr>
              <a:cxnSpLocks/>
              <a:stCxn id="15" idx="2"/>
              <a:endCxn id="14" idx="1"/>
            </p:cNvCxnSpPr>
            <p:nvPr/>
          </p:nvCxnSpPr>
          <p:spPr>
            <a:xfrm>
              <a:off x="6527477" y="5667094"/>
              <a:ext cx="392353" cy="514568"/>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77580A8-6154-A846-97AC-409CD6D27B97}"/>
                </a:ext>
              </a:extLst>
            </p:cNvPr>
            <p:cNvCxnSpPr>
              <a:cxnSpLocks/>
              <a:stCxn id="11" idx="0"/>
              <a:endCxn id="12" idx="1"/>
            </p:cNvCxnSpPr>
            <p:nvPr/>
          </p:nvCxnSpPr>
          <p:spPr>
            <a:xfrm flipV="1">
              <a:off x="5571794" y="4335272"/>
              <a:ext cx="407567" cy="40688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3B99443-8419-D548-9794-3D95866393E6}"/>
                </a:ext>
              </a:extLst>
            </p:cNvPr>
            <p:cNvCxnSpPr>
              <a:cxnSpLocks/>
              <a:stCxn id="13" idx="0"/>
              <a:endCxn id="12" idx="3"/>
            </p:cNvCxnSpPr>
            <p:nvPr/>
          </p:nvCxnSpPr>
          <p:spPr>
            <a:xfrm flipH="1" flipV="1">
              <a:off x="6207961" y="4335272"/>
              <a:ext cx="776974" cy="508542"/>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325F88D-D0AC-A04D-B7B6-DBA8DBCEC2DC}"/>
                </a:ext>
              </a:extLst>
            </p:cNvPr>
            <p:cNvCxnSpPr>
              <a:cxnSpLocks/>
              <a:stCxn id="16" idx="0"/>
              <a:endCxn id="17" idx="2"/>
            </p:cNvCxnSpPr>
            <p:nvPr/>
          </p:nvCxnSpPr>
          <p:spPr>
            <a:xfrm flipH="1" flipV="1">
              <a:off x="7618109" y="4242367"/>
              <a:ext cx="282395" cy="1080763"/>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03802844-D79E-004A-B5D3-B7D6F62FB991}"/>
                </a:ext>
              </a:extLst>
            </p:cNvPr>
            <p:cNvCxnSpPr>
              <a:cxnSpLocks/>
              <a:stCxn id="18" idx="1"/>
              <a:endCxn id="17" idx="3"/>
            </p:cNvCxnSpPr>
            <p:nvPr/>
          </p:nvCxnSpPr>
          <p:spPr>
            <a:xfrm flipH="1" flipV="1">
              <a:off x="7732409" y="4128067"/>
              <a:ext cx="927734" cy="373796"/>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415D59F-600B-CE4B-8D61-BBDA8D8DA9CB}"/>
                </a:ext>
              </a:extLst>
            </p:cNvPr>
            <p:cNvCxnSpPr>
              <a:cxnSpLocks/>
              <a:stCxn id="26" idx="2"/>
              <a:endCxn id="14" idx="2"/>
            </p:cNvCxnSpPr>
            <p:nvPr/>
          </p:nvCxnSpPr>
          <p:spPr>
            <a:xfrm flipH="1">
              <a:off x="7073117" y="5167201"/>
              <a:ext cx="2222502" cy="106576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C808D985-9197-EA42-AC8A-437344546481}"/>
                </a:ext>
              </a:extLst>
            </p:cNvPr>
            <p:cNvCxnSpPr>
              <a:cxnSpLocks/>
              <a:stCxn id="5" idx="3"/>
              <a:endCxn id="7" idx="0"/>
            </p:cNvCxnSpPr>
            <p:nvPr/>
          </p:nvCxnSpPr>
          <p:spPr>
            <a:xfrm flipV="1">
              <a:off x="2558905" y="5002182"/>
              <a:ext cx="1846509" cy="12714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4DAAE25F-D4D0-CD43-A1E0-FAABC36BB33A}"/>
                </a:ext>
              </a:extLst>
            </p:cNvPr>
            <p:cNvCxnSpPr>
              <a:cxnSpLocks/>
              <a:stCxn id="10" idx="0"/>
              <a:endCxn id="11" idx="2"/>
            </p:cNvCxnSpPr>
            <p:nvPr/>
          </p:nvCxnSpPr>
          <p:spPr>
            <a:xfrm flipH="1" flipV="1">
              <a:off x="5444636" y="4932126"/>
              <a:ext cx="71209" cy="538773"/>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59AE6F3-729C-2C43-A252-FDDD354CCBAA}"/>
                </a:ext>
              </a:extLst>
            </p:cNvPr>
            <p:cNvCxnSpPr>
              <a:cxnSpLocks/>
              <a:stCxn id="10" idx="3"/>
              <a:endCxn id="12" idx="2"/>
            </p:cNvCxnSpPr>
            <p:nvPr/>
          </p:nvCxnSpPr>
          <p:spPr>
            <a:xfrm flipV="1">
              <a:off x="5630145" y="4449572"/>
              <a:ext cx="463516" cy="1135627"/>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5BC3B1A-9CC6-7844-95F1-635FEC2D899F}"/>
                </a:ext>
              </a:extLst>
            </p:cNvPr>
            <p:cNvCxnSpPr>
              <a:cxnSpLocks/>
              <a:stCxn id="5" idx="0"/>
              <a:endCxn id="9" idx="2"/>
            </p:cNvCxnSpPr>
            <p:nvPr/>
          </p:nvCxnSpPr>
          <p:spPr>
            <a:xfrm flipV="1">
              <a:off x="2444605" y="4467418"/>
              <a:ext cx="1033837" cy="54760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487BB01-F534-7F42-AF83-9CF70B354BD1}"/>
                </a:ext>
              </a:extLst>
            </p:cNvPr>
            <p:cNvCxnSpPr>
              <a:cxnSpLocks/>
              <a:stCxn id="11" idx="1"/>
              <a:endCxn id="9" idx="3"/>
            </p:cNvCxnSpPr>
            <p:nvPr/>
          </p:nvCxnSpPr>
          <p:spPr>
            <a:xfrm flipH="1" flipV="1">
              <a:off x="3639855" y="4458765"/>
              <a:ext cx="1773375" cy="314797"/>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D58BD048-4989-9140-A595-AEDE055FFC4F}"/>
                </a:ext>
              </a:extLst>
            </p:cNvPr>
            <p:cNvCxnSpPr>
              <a:cxnSpLocks/>
              <a:stCxn id="15" idx="0"/>
              <a:endCxn id="11" idx="3"/>
            </p:cNvCxnSpPr>
            <p:nvPr/>
          </p:nvCxnSpPr>
          <p:spPr>
            <a:xfrm flipH="1" flipV="1">
              <a:off x="5603200" y="4900720"/>
              <a:ext cx="790065" cy="58132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3AA0E456-DAD8-794D-AA7D-1ABFA3C147C7}"/>
                </a:ext>
              </a:extLst>
            </p:cNvPr>
            <p:cNvCxnSpPr>
              <a:cxnSpLocks/>
              <a:stCxn id="15" idx="1"/>
              <a:endCxn id="8" idx="3"/>
            </p:cNvCxnSpPr>
            <p:nvPr/>
          </p:nvCxnSpPr>
          <p:spPr>
            <a:xfrm flipH="1">
              <a:off x="5028631" y="5641673"/>
              <a:ext cx="1339213" cy="21469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CA47804-516B-944C-8BBA-664AD23863D8}"/>
                </a:ext>
              </a:extLst>
            </p:cNvPr>
            <p:cNvCxnSpPr>
              <a:cxnSpLocks/>
              <a:stCxn id="17" idx="2"/>
              <a:endCxn id="14" idx="3"/>
            </p:cNvCxnSpPr>
            <p:nvPr/>
          </p:nvCxnSpPr>
          <p:spPr>
            <a:xfrm flipH="1">
              <a:off x="7124422" y="4242367"/>
              <a:ext cx="493687" cy="1837313"/>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F55AFB6-D29E-6141-BF6C-A9F4C3407984}"/>
                </a:ext>
              </a:extLst>
            </p:cNvPr>
            <p:cNvCxnSpPr>
              <a:cxnSpLocks/>
              <a:stCxn id="18" idx="2"/>
              <a:endCxn id="16" idx="3"/>
            </p:cNvCxnSpPr>
            <p:nvPr/>
          </p:nvCxnSpPr>
          <p:spPr>
            <a:xfrm flipH="1">
              <a:off x="8014804" y="4616163"/>
              <a:ext cx="759639" cy="821267"/>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95BCD76-97DE-014C-BCC0-929392F70684}"/>
                </a:ext>
              </a:extLst>
            </p:cNvPr>
            <p:cNvCxnSpPr>
              <a:cxnSpLocks/>
              <a:stCxn id="11" idx="2"/>
            </p:cNvCxnSpPr>
            <p:nvPr/>
          </p:nvCxnSpPr>
          <p:spPr>
            <a:xfrm flipH="1">
              <a:off x="4987656" y="4932126"/>
              <a:ext cx="456980" cy="856916"/>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2C5D102-AD8D-1A46-B7CF-5DD5A88F313A}"/>
                </a:ext>
              </a:extLst>
            </p:cNvPr>
            <p:cNvCxnSpPr>
              <a:cxnSpLocks/>
              <a:stCxn id="13" idx="3"/>
              <a:endCxn id="17" idx="1"/>
            </p:cNvCxnSpPr>
            <p:nvPr/>
          </p:nvCxnSpPr>
          <p:spPr>
            <a:xfrm flipV="1">
              <a:off x="7130206" y="4128067"/>
              <a:ext cx="373603" cy="786636"/>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a:extLst>
              <a:ext uri="{FF2B5EF4-FFF2-40B4-BE49-F238E27FC236}">
                <a16:creationId xmlns:a16="http://schemas.microsoft.com/office/drawing/2014/main" id="{28DDA44A-3C6E-1341-8C36-9BD3B2195DED}"/>
              </a:ext>
            </a:extLst>
          </p:cNvPr>
          <p:cNvPicPr>
            <a:picLocks noChangeAspect="1"/>
          </p:cNvPicPr>
          <p:nvPr/>
        </p:nvPicPr>
        <p:blipFill>
          <a:blip r:embed="rId4"/>
          <a:stretch>
            <a:fillRect/>
          </a:stretch>
        </p:blipFill>
        <p:spPr>
          <a:xfrm>
            <a:off x="1822427" y="4773562"/>
            <a:ext cx="577913" cy="577913"/>
          </a:xfrm>
          <a:prstGeom prst="rect">
            <a:avLst/>
          </a:prstGeom>
        </p:spPr>
      </p:pic>
      <p:pic>
        <p:nvPicPr>
          <p:cNvPr id="47" name="Picture 2" descr="Front And Back Of Envelope Clipart - White Envelope Icon Png - 2400x1545  PNG Download - PNGkit">
            <a:extLst>
              <a:ext uri="{FF2B5EF4-FFF2-40B4-BE49-F238E27FC236}">
                <a16:creationId xmlns:a16="http://schemas.microsoft.com/office/drawing/2014/main" id="{748B3B7A-D42F-9F4F-98C6-C0672306120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17901" y="46047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Front And Back Of Envelope Clipart - White Envelope Icon Png - 2400x1545  PNG Download - PNGkit">
            <a:extLst>
              <a:ext uri="{FF2B5EF4-FFF2-40B4-BE49-F238E27FC236}">
                <a16:creationId xmlns:a16="http://schemas.microsoft.com/office/drawing/2014/main" id="{BF1C88B6-6E8C-7B47-8DD6-344B20144F5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40623" y="4984607"/>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Front And Back Of Envelope Clipart - White Envelope Icon Png - 2400x1545  PNG Download - PNGkit">
            <a:extLst>
              <a:ext uri="{FF2B5EF4-FFF2-40B4-BE49-F238E27FC236}">
                <a16:creationId xmlns:a16="http://schemas.microsoft.com/office/drawing/2014/main" id="{86E93644-A775-C14B-933C-7C4DF64CEA2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72391" y="534230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Front And Back Of Envelope Clipart - White Envelope Icon Png - 2400x1545  PNG Download - PNGkit">
            <a:extLst>
              <a:ext uri="{FF2B5EF4-FFF2-40B4-BE49-F238E27FC236}">
                <a16:creationId xmlns:a16="http://schemas.microsoft.com/office/drawing/2014/main" id="{094BF635-9548-0445-AE36-2D3B19065F3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7183" y="45531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Front And Back Of Envelope Clipart - White Envelope Icon Png - 2400x1545  PNG Download - PNGkit">
            <a:extLst>
              <a:ext uri="{FF2B5EF4-FFF2-40B4-BE49-F238E27FC236}">
                <a16:creationId xmlns:a16="http://schemas.microsoft.com/office/drawing/2014/main" id="{5EB3592C-EEAC-1D42-9929-6D4B4C0DF97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87207" y="4488610"/>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Front And Back Of Envelope Clipart - White Envelope Icon Png - 2400x1545  PNG Download - PNGkit">
            <a:extLst>
              <a:ext uri="{FF2B5EF4-FFF2-40B4-BE49-F238E27FC236}">
                <a16:creationId xmlns:a16="http://schemas.microsoft.com/office/drawing/2014/main" id="{5FA7B943-8A57-3E4F-9F16-A8677BDE287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63137" y="442906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 descr="Front And Back Of Envelope Clipart - White Envelope Icon Png - 2400x1545  PNG Download - PNGkit">
            <a:extLst>
              <a:ext uri="{FF2B5EF4-FFF2-40B4-BE49-F238E27FC236}">
                <a16:creationId xmlns:a16="http://schemas.microsoft.com/office/drawing/2014/main" id="{AEC9933B-B087-BF45-9BC2-94587E1279E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005" y="436850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Front And Back Of Envelope Clipart - White Envelope Icon Png - 2400x1545  PNG Download - PNGkit">
            <a:extLst>
              <a:ext uri="{FF2B5EF4-FFF2-40B4-BE49-F238E27FC236}">
                <a16:creationId xmlns:a16="http://schemas.microsoft.com/office/drawing/2014/main" id="{77642D51-D754-F94B-9B9D-502E649E04DC}"/>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3977" y="432865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 descr="Front And Back Of Envelope Clipart - White Envelope Icon Png - 2400x1545  PNG Download - PNGkit">
            <a:extLst>
              <a:ext uri="{FF2B5EF4-FFF2-40B4-BE49-F238E27FC236}">
                <a16:creationId xmlns:a16="http://schemas.microsoft.com/office/drawing/2014/main" id="{D93E6137-A308-C048-AD97-77343C4543B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44161" y="497635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Front And Back Of Envelope Clipart - White Envelope Icon Png - 2400x1545  PNG Download - PNGkit">
            <a:extLst>
              <a:ext uri="{FF2B5EF4-FFF2-40B4-BE49-F238E27FC236}">
                <a16:creationId xmlns:a16="http://schemas.microsoft.com/office/drawing/2014/main" id="{04DAB174-F68F-B24E-91AB-9CE9EAB22A0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37430" y="497342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 descr="Front And Back Of Envelope Clipart - White Envelope Icon Png - 2400x1545  PNG Download - PNGkit">
            <a:extLst>
              <a:ext uri="{FF2B5EF4-FFF2-40B4-BE49-F238E27FC236}">
                <a16:creationId xmlns:a16="http://schemas.microsoft.com/office/drawing/2014/main" id="{572B4622-D40C-C044-8F38-B6B07D4013C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33304" y="4969751"/>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Front And Back Of Envelope Clipart - White Envelope Icon Png - 2400x1545  PNG Download - PNGkit">
            <a:extLst>
              <a:ext uri="{FF2B5EF4-FFF2-40B4-BE49-F238E27FC236}">
                <a16:creationId xmlns:a16="http://schemas.microsoft.com/office/drawing/2014/main" id="{3A84F490-9D49-174E-8AF1-9D4366DF38E7}"/>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45264" y="4972686"/>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2" descr="Front And Back Of Envelope Clipart - White Envelope Icon Png - 2400x1545  PNG Download - PNGkit">
            <a:extLst>
              <a:ext uri="{FF2B5EF4-FFF2-40B4-BE49-F238E27FC236}">
                <a16:creationId xmlns:a16="http://schemas.microsoft.com/office/drawing/2014/main" id="{619CCCED-5993-C44A-8136-E7DF274AD8FF}"/>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46687" y="5394874"/>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 descr="Front And Back Of Envelope Clipart - White Envelope Icon Png - 2400x1545  PNG Download - PNGkit">
            <a:extLst>
              <a:ext uri="{FF2B5EF4-FFF2-40B4-BE49-F238E27FC236}">
                <a16:creationId xmlns:a16="http://schemas.microsoft.com/office/drawing/2014/main" id="{04563274-4068-1140-B45B-69A588B33A5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37334" y="5431835"/>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Front And Back Of Envelope Clipart - White Envelope Icon Png - 2400x1545  PNG Download - PNGkit">
            <a:extLst>
              <a:ext uri="{FF2B5EF4-FFF2-40B4-BE49-F238E27FC236}">
                <a16:creationId xmlns:a16="http://schemas.microsoft.com/office/drawing/2014/main" id="{B75F738D-5437-044B-86E0-00FBD375F909}"/>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612285" y="5471043"/>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descr="Front And Back Of Envelope Clipart - White Envelope Icon Png - 2400x1545  PNG Download - PNGkit">
            <a:extLst>
              <a:ext uri="{FF2B5EF4-FFF2-40B4-BE49-F238E27FC236}">
                <a16:creationId xmlns:a16="http://schemas.microsoft.com/office/drawing/2014/main" id="{A68148E7-C54D-B042-8E6C-6C774FAB4FC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9272" y="5514598"/>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descr="Front And Back Of Envelope Clipart - White Envelope Icon Png - 2400x1545  PNG Download - PNGkit">
            <a:extLst>
              <a:ext uri="{FF2B5EF4-FFF2-40B4-BE49-F238E27FC236}">
                <a16:creationId xmlns:a16="http://schemas.microsoft.com/office/drawing/2014/main" id="{E55B6B67-F9F3-784E-9E88-66280C33F9F4}"/>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82293" y="5582579"/>
            <a:ext cx="290930" cy="201866"/>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 descr="Front And Back Of Envelope Clipart - White Envelope Icon Png - 2400x1545  PNG Download - PNGkit">
            <a:extLst>
              <a:ext uri="{FF2B5EF4-FFF2-40B4-BE49-F238E27FC236}">
                <a16:creationId xmlns:a16="http://schemas.microsoft.com/office/drawing/2014/main" id="{A87225F6-76FA-CD4D-A95B-E0554792646A}"/>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40990" y="4968788"/>
            <a:ext cx="290930" cy="201866"/>
          </a:xfrm>
          <a:prstGeom prst="rect">
            <a:avLst/>
          </a:prstGeom>
          <a:noFill/>
          <a:extLst>
            <a:ext uri="{909E8E84-426E-40DD-AFC4-6F175D3DCCD1}">
              <a14:hiddenFill xmlns:a14="http://schemas.microsoft.com/office/drawing/2010/main">
                <a:solidFill>
                  <a:srgbClr val="FFFFFF"/>
                </a:solidFill>
              </a14:hiddenFill>
            </a:ext>
          </a:extLst>
        </p:spPr>
      </p:pic>
      <p:sp>
        <p:nvSpPr>
          <p:cNvPr id="115" name="TextBox 114">
            <a:extLst>
              <a:ext uri="{FF2B5EF4-FFF2-40B4-BE49-F238E27FC236}">
                <a16:creationId xmlns:a16="http://schemas.microsoft.com/office/drawing/2014/main" id="{5752A39D-32CA-AB4D-B384-AE7F72C322E2}"/>
              </a:ext>
            </a:extLst>
          </p:cNvPr>
          <p:cNvSpPr txBox="1"/>
          <p:nvPr/>
        </p:nvSpPr>
        <p:spPr>
          <a:xfrm>
            <a:off x="889432" y="4841923"/>
            <a:ext cx="1087157" cy="369332"/>
          </a:xfrm>
          <a:prstGeom prst="rect">
            <a:avLst/>
          </a:prstGeom>
          <a:noFill/>
        </p:spPr>
        <p:txBody>
          <a:bodyPr wrap="none" rtlCol="0">
            <a:spAutoFit/>
          </a:bodyPr>
          <a:lstStyle/>
          <a:p>
            <a:r>
              <a:rPr lang="en-US" dirty="0"/>
              <a:t>Spammer</a:t>
            </a:r>
          </a:p>
        </p:txBody>
      </p:sp>
      <p:pic>
        <p:nvPicPr>
          <p:cNvPr id="30722" name="Picture 2" descr="Download No Symbol Stop Sign Warning Block Red Clipart PNG Free |  FreePngClipart">
            <a:extLst>
              <a:ext uri="{FF2B5EF4-FFF2-40B4-BE49-F238E27FC236}">
                <a16:creationId xmlns:a16="http://schemas.microsoft.com/office/drawing/2014/main" id="{0A1613E5-A835-9142-B85B-658E991709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18406" y="4450641"/>
            <a:ext cx="1218665" cy="1218665"/>
          </a:xfrm>
          <a:prstGeom prst="rect">
            <a:avLst/>
          </a:prstGeom>
          <a:noFill/>
          <a:extLst>
            <a:ext uri="{909E8E84-426E-40DD-AFC4-6F175D3DCCD1}">
              <a14:hiddenFill xmlns:a14="http://schemas.microsoft.com/office/drawing/2010/main">
                <a:solidFill>
                  <a:srgbClr val="FFFFFF"/>
                </a:solidFill>
              </a14:hiddenFill>
            </a:ext>
          </a:extLst>
        </p:spPr>
      </p:pic>
      <p:sp>
        <p:nvSpPr>
          <p:cNvPr id="65" name="Slide Number Placeholder 64">
            <a:extLst>
              <a:ext uri="{FF2B5EF4-FFF2-40B4-BE49-F238E27FC236}">
                <a16:creationId xmlns:a16="http://schemas.microsoft.com/office/drawing/2014/main" id="{252AFE11-C0C9-D842-A5EC-45DBA3A0B902}"/>
              </a:ext>
            </a:extLst>
          </p:cNvPr>
          <p:cNvSpPr>
            <a:spLocks noGrp="1"/>
          </p:cNvSpPr>
          <p:nvPr>
            <p:ph type="sldNum" sz="quarter" idx="12"/>
          </p:nvPr>
        </p:nvSpPr>
        <p:spPr/>
        <p:txBody>
          <a:bodyPr/>
          <a:lstStyle/>
          <a:p>
            <a:fld id="{EE1939C1-24D7-49E9-A58A-7960365209F5}" type="slidenum">
              <a:rPr lang="en-US" smtClean="0"/>
              <a:t>9</a:t>
            </a:fld>
            <a:endParaRPr lang="en-US"/>
          </a:p>
        </p:txBody>
      </p:sp>
    </p:spTree>
    <p:extLst>
      <p:ext uri="{BB962C8B-B14F-4D97-AF65-F5344CB8AC3E}">
        <p14:creationId xmlns:p14="http://schemas.microsoft.com/office/powerpoint/2010/main" val="1904017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16228</TotalTime>
  <Words>4411</Words>
  <Application>Microsoft Macintosh PowerPoint</Application>
  <PresentationFormat>Widescreen</PresentationFormat>
  <Paragraphs>580</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vt:lpstr>
      <vt:lpstr>Calibri</vt:lpstr>
      <vt:lpstr>Calibri Light</vt:lpstr>
      <vt:lpstr>Helvetica Neue</vt:lpstr>
      <vt:lpstr>Office Theme</vt:lpstr>
      <vt:lpstr> 17/WAKU2-RLN-RELAY: Privacy-Preserving  Peer-to-Peer  Economic  Spam Protection</vt:lpstr>
      <vt:lpstr>Contents</vt:lpstr>
      <vt:lpstr>WAKU2 [1]</vt:lpstr>
      <vt:lpstr>WAKU2-RELAY [1]</vt:lpstr>
      <vt:lpstr>WAKU2-RELAY</vt:lpstr>
      <vt:lpstr>WAKU2-RELAY</vt:lpstr>
      <vt:lpstr>WAKU2-RELAY</vt:lpstr>
      <vt:lpstr>Spam issue in WAKU2-RELAY</vt:lpstr>
      <vt:lpstr>Spam issue in WAKU2-RELAY</vt:lpstr>
      <vt:lpstr>Privacy-Preservation and Spam protection</vt:lpstr>
      <vt:lpstr>Privacy-Preservation and Spam protection</vt:lpstr>
      <vt:lpstr>State-of-the-art p2p spam protections</vt:lpstr>
      <vt:lpstr>WAKU2-RLN-RELAY [1]</vt:lpstr>
      <vt:lpstr>RLN Primitive [1]</vt:lpstr>
      <vt:lpstr>RLN Primitive: Membership Tree</vt:lpstr>
      <vt:lpstr>RLN Primitive: Signaling</vt:lpstr>
      <vt:lpstr>RLN Primitive: Signaling</vt:lpstr>
      <vt:lpstr>RLN Primitive: Signaling</vt:lpstr>
      <vt:lpstr>RLN Primitive: Signaling</vt:lpstr>
      <vt:lpstr>RLN Primitive: Signaling</vt:lpstr>
      <vt:lpstr>RLN Primitive: Detecting double signaling</vt:lpstr>
      <vt:lpstr>RLN Primitive: Slashing</vt:lpstr>
      <vt:lpstr>RLN Primitive: Slashing</vt:lpstr>
      <vt:lpstr>WAKU2-RLN-RELAY: RLN Group</vt:lpstr>
      <vt:lpstr>WAKU2-RLN-RELAY: Registration</vt:lpstr>
      <vt:lpstr>WAKU2-RLNR-ELAY: Registration</vt:lpstr>
      <vt:lpstr>WAKU2-RLN-RELAY: Registration</vt:lpstr>
      <vt:lpstr>WAKU2-RLN-RELAY: Registration</vt:lpstr>
      <vt:lpstr>WAKU2-RLN-RELAY: External Nullifier</vt:lpstr>
      <vt:lpstr>WAKU2-RLN-RELAY: External Nullifier</vt:lpstr>
      <vt:lpstr>WAKU2-RLN-RELAY: Publishing</vt:lpstr>
      <vt:lpstr>WAKU2-RLN-RELAY: Routing</vt:lpstr>
      <vt:lpstr>WAKU2-RLN-RELAY: Routing</vt:lpstr>
      <vt:lpstr>WAKU2-RLN-RELAY: Routing</vt:lpstr>
      <vt:lpstr>WAKU2-RLN-RELAY: Slashing</vt:lpstr>
      <vt:lpstr>WAKU2-RLN-RELAY: Slashing</vt:lpstr>
      <vt:lpstr>WAKU2-RLN-RELAY: Slashing</vt:lpstr>
      <vt:lpstr>WAKU2-RLN-RELAY: Slashing</vt:lpstr>
      <vt:lpstr>WAKU2-RLN-RELAY [1]</vt:lpstr>
      <vt:lpstr>References</vt:lpstr>
      <vt:lpstr>PowerPoint Presentation</vt:lpstr>
      <vt:lpstr>PowerPoint Presentation</vt:lpstr>
      <vt:lpstr>Future work</vt:lpstr>
      <vt:lpstr>Asymptotic Performance</vt:lpstr>
      <vt:lpstr>Asymptotic Performance</vt:lpstr>
      <vt:lpstr>zkSNARK Setup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sanaz taheri</dc:creator>
  <cp:lastModifiedBy>sanaz taheri</cp:lastModifiedBy>
  <cp:revision>347</cp:revision>
  <cp:lastPrinted>2021-11-17T00:07:11Z</cp:lastPrinted>
  <dcterms:created xsi:type="dcterms:W3CDTF">2021-10-27T19:44:51Z</dcterms:created>
  <dcterms:modified xsi:type="dcterms:W3CDTF">2021-11-17T20:50:43Z</dcterms:modified>
</cp:coreProperties>
</file>