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881" r:id="rId2"/>
    <p:sldId id="872" r:id="rId3"/>
    <p:sldId id="874" r:id="rId4"/>
    <p:sldId id="875" r:id="rId5"/>
    <p:sldId id="258" r:id="rId6"/>
    <p:sldId id="877" r:id="rId7"/>
    <p:sldId id="878" r:id="rId8"/>
    <p:sldId id="263" r:id="rId9"/>
    <p:sldId id="858" r:id="rId10"/>
    <p:sldId id="8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977CB1-9928-4C33-8BD3-945668661722}">
          <p14:sldIdLst>
            <p14:sldId id="881"/>
            <p14:sldId id="872"/>
            <p14:sldId id="874"/>
            <p14:sldId id="875"/>
            <p14:sldId id="258"/>
            <p14:sldId id="877"/>
            <p14:sldId id="878"/>
            <p14:sldId id="263"/>
            <p14:sldId id="858"/>
            <p14:sldId id="8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D49"/>
    <a:srgbClr val="478F8C"/>
    <a:srgbClr val="6BB5B1"/>
    <a:srgbClr val="3A7471"/>
    <a:srgbClr val="13D3CA"/>
    <a:srgbClr val="577583"/>
    <a:srgbClr val="3C5059"/>
    <a:srgbClr val="D9D9D9"/>
    <a:srgbClr val="A6A6A6"/>
    <a:srgbClr val="EAC5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5868" autoAdjust="0"/>
  </p:normalViewPr>
  <p:slideViewPr>
    <p:cSldViewPr snapToGrid="0">
      <p:cViewPr varScale="1">
        <p:scale>
          <a:sx n="146" d="100"/>
          <a:sy n="146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77ED0-E5BB-4724-807E-9097F7522C1F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631E8-B5A2-45CB-B8B6-F688BBBBE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6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1" dirty="0">
                <a:solidFill>
                  <a:srgbClr val="546E7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https://github.com/microsoft/Analysis-Services/tree/master/pbidevmode</a:t>
            </a:r>
          </a:p>
          <a:p>
            <a:endParaRPr lang="en-GB" b="0" i="1" dirty="0">
              <a:solidFill>
                <a:srgbClr val="546E7A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endParaRPr lang="en-GB" b="0" i="1" dirty="0">
              <a:solidFill>
                <a:srgbClr val="546E7A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GB" b="0" i="1" dirty="0">
                <a:solidFill>
                  <a:srgbClr val="546E7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# Install-Module </a:t>
            </a:r>
            <a:r>
              <a:rPr lang="en-GB" b="0" i="1" dirty="0" err="1">
                <a:solidFill>
                  <a:srgbClr val="546E7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Az.Accounts</a:t>
            </a:r>
            <a:r>
              <a:rPr lang="en-GB" b="0" i="1" dirty="0">
                <a:solidFill>
                  <a:srgbClr val="546E7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-Scope </a:t>
            </a:r>
            <a:r>
              <a:rPr lang="en-GB" b="0" i="1" dirty="0" err="1">
                <a:solidFill>
                  <a:srgbClr val="546E7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CurrentUser</a:t>
            </a:r>
            <a:r>
              <a:rPr lang="en-GB" b="0" i="1" dirty="0">
                <a:solidFill>
                  <a:srgbClr val="546E7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-Force</a:t>
            </a:r>
            <a:endParaRPr lang="en-GB" b="0" dirty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$</a:t>
            </a:r>
            <a:r>
              <a:rPr lang="en-GB" b="0" dirty="0" err="1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tenantId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2a1d3328-87c0-4f85-90c6-0bb69b1c4978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                 </a:t>
            </a:r>
          </a:p>
          <a:p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</a:t>
            </a:r>
          </a:p>
          <a:p>
            <a:r>
              <a:rPr lang="en-GB" b="0" dirty="0">
                <a:solidFill>
                  <a:srgbClr val="82AA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Import-Module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"$</a:t>
            </a:r>
            <a:r>
              <a:rPr lang="en-GB" b="0" dirty="0" err="1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pwd</a:t>
            </a:r>
            <a:r>
              <a:rPr lang="en-GB" b="0" dirty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FabricPS</a:t>
            </a:r>
            <a:r>
              <a:rPr lang="en-GB" b="0" dirty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-PBIP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Force</a:t>
            </a:r>
          </a:p>
          <a:p>
            <a:r>
              <a:rPr lang="en-GB" b="0" dirty="0">
                <a:solidFill>
                  <a:srgbClr val="82AA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Set-</a:t>
            </a:r>
            <a:r>
              <a:rPr lang="en-GB" b="0" dirty="0" err="1">
                <a:solidFill>
                  <a:srgbClr val="82AA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FabricAuthToken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-</a:t>
            </a:r>
            <a:r>
              <a:rPr lang="en-GB" b="0" dirty="0" err="1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tenantId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$</a:t>
            </a:r>
            <a:r>
              <a:rPr lang="en-GB" b="0" dirty="0" err="1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tenantId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reset                        </a:t>
            </a:r>
          </a:p>
          <a:p>
            <a:r>
              <a:rPr lang="en-GB" b="0" dirty="0">
                <a:solidFill>
                  <a:srgbClr val="82AA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Import-</a:t>
            </a:r>
            <a:r>
              <a:rPr lang="en-GB" b="0" dirty="0" err="1">
                <a:solidFill>
                  <a:srgbClr val="82AA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FabricItems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-</a:t>
            </a:r>
            <a:r>
              <a:rPr lang="en-GB" b="0" dirty="0" err="1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workspaceId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75605c88-438e-43a2-95c8-07e3bdf6e3c4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path 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$</a:t>
            </a:r>
            <a:r>
              <a:rPr lang="en-GB" b="0" dirty="0" err="1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pwd</a:t>
            </a:r>
            <a:endParaRPr lang="en-GB" b="0" dirty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31E8-B5A2-45CB-B8B6-F688BBBBEDB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532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859D-D5ED-B656-929C-0D8BA9BE4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C6FAA-B51A-5FB7-08CF-6C215023B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FD5A2-E698-739A-F9C3-42E454D8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948-16E4-430E-908C-BAA9E7C057A6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8F0D0-8EF3-FB1C-E093-46BA0079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42839-FE93-C6F6-FE1B-B3CBCB2E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DBE8-AACB-920B-DF84-E02CE7FF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105AA-F7AD-C7DA-FAC5-3702736F8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409D1-AF21-FE71-72F7-E684A20A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948-16E4-430E-908C-BAA9E7C057A6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14672-4D88-3603-ED7F-B91B7D8E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A9AC-2B47-74E4-2550-9AE82F6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74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D2EF2-EA8B-95FF-6D26-5909888CF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DDC34-4EA2-43AD-D52A-9BFB8F464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5924-3832-0356-BA5E-DEF4CCAE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948-16E4-430E-908C-BAA9E7C057A6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D872D-E2EC-7BC9-4B51-90E6AE5B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5277A-FDA5-CA29-AF7D-4B0B1D40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38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1F19-01CD-60F6-2440-27ED6857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C542D-DB6A-D512-ABAA-B9320E66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60BEE-8821-4F23-FB12-DD23DCB3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948-16E4-430E-908C-BAA9E7C057A6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C807F-1A7C-CB84-9A7E-E87481E4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8BD0F-922F-F706-320E-7A9CE874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22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1FD5-88C7-ABA2-0272-F5030FBD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00322-38BD-AD91-FE3F-95C136483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A851E-01A1-98C2-3EBF-BEBE8564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948-16E4-430E-908C-BAA9E7C057A6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D206-730B-62EE-57DD-FACAAFEE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DE70-3515-2C47-9B62-ACEAEB18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87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2718-3AA0-B022-08DF-0BDB10AF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88F6-6569-223C-4B8C-5D374F66D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A7652-F46F-BA03-1DEF-C508D78AD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96C04-6893-84E1-B150-DF90D848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948-16E4-430E-908C-BAA9E7C057A6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A3DDF-D3F4-1DB0-80D9-5E2819F4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37CD1-24CF-BFFF-A164-970AABA5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37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7BD9-B15F-F5E5-01BF-6CBCA3AA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47506-4DC2-9F21-8E81-B60A197F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6D33E-D63A-8208-6598-EBEEF1ADF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A31C5-2EF6-C77A-55E4-C8CA5A41D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5A785-68DF-7B04-3D07-26A5763A7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1044B-227B-4CCB-FD86-D9E43FE5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948-16E4-430E-908C-BAA9E7C057A6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FCC565-72B5-C3C7-854C-9ABE06D5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5C3B5-81FE-E12C-462A-E28CBD44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95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9744-5982-0E7A-9061-67BAC3FA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CB22F-F772-31BC-84F0-4C3B3B97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948-16E4-430E-908C-BAA9E7C057A6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06E8C-20EF-0464-D244-B6438408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482DA-1A83-CFE3-7301-E182810D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64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F06D9-5834-D796-AED4-CA466C85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948-16E4-430E-908C-BAA9E7C057A6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9EC22-C1E0-AC89-4DCD-893F8D5E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D0F79-F5F3-2464-D457-5789F943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59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BBBD-B377-D821-4E3F-76A2390B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F079-175C-4EFA-AED7-772700AC1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F3ECB-B8D8-F1D8-117F-5DF4711B0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D9BA0-D270-52F0-24CA-D265F005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948-16E4-430E-908C-BAA9E7C057A6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83846-B66F-E82D-6A98-2EB7F6C5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C57D7-97F8-D8CB-1DD9-1331F563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4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AF35-32CE-7BDF-6F2F-23D213D2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6429A-A6A5-E027-4045-81FB2F7E9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9D264-5A75-9FE4-0343-3F44A1056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3D453-C853-1055-F9B1-8CB8729F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948-16E4-430E-908C-BAA9E7C057A6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7A739-3D79-D1B2-E06C-623AC032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ABE81-CCAF-CCF3-F2D3-68CEE1EA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70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D10D8-1BC0-A180-3517-9D1B8910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F0610-EA1F-840A-0B2B-17D183636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92C49-64CD-1585-215A-069D96D42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601948-16E4-430E-908C-BAA9E7C057A6}" type="datetimeFigureOut">
              <a:rPr lang="en-GB" smtClean="0"/>
              <a:t>07/08/2024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3A157-3914-6D6F-FE46-775733D1D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6AC4C-E86B-1C02-3259-DA19D0125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2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Analysis-Services/blob/master/pbidevmode/fabricps-pbip/FabricPS-PBIP.psm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learn.microsoft.com/en-us/analysis-services/tom/introduction-to-the-tabular-object-model-tom-in-analysis-services-am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ower-bi/developer/projects/projects-overview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rest/api/fabric/articles/item-management/definitions/semantic-model-definition" TargetMode="External"/><Relationship Id="rId2" Type="http://schemas.openxmlformats.org/officeDocument/2006/relationships/hyperlink" Target="https://learn.microsoft.com/en-us/power-bi/developer/projects/projects-datas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rest/api/fabric/articles/item-management/definitions/report-definition" TargetMode="External"/><Relationship Id="rId2" Type="http://schemas.openxmlformats.org/officeDocument/2006/relationships/hyperlink" Target="https://learn.microsoft.com/en-us/power-bi/developer/projects/projects-repor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hyperlink" Target="https://learn.microsoft.com/en-us/rest/api/fabric/core/items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s://learn.microsoft.com/en-us/fabric/cicd/git-integration/intro-to-git-integratio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517E-CB6A-C8C9-2A7A-D4365670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9908"/>
            <a:ext cx="10593977" cy="1325563"/>
          </a:xfrm>
        </p:spPr>
        <p:txBody>
          <a:bodyPr>
            <a:normAutofit/>
          </a:bodyPr>
          <a:lstStyle/>
          <a:p>
            <a:r>
              <a:rPr lang="en-GB" sz="4800" b="1" i="0" dirty="0">
                <a:solidFill>
                  <a:srgbClr val="074D49"/>
                </a:solidFill>
                <a:effectLst/>
                <a:highlight>
                  <a:srgbClr val="FFFFFF"/>
                </a:highlight>
                <a:latin typeface="Graphik Meetup"/>
              </a:rPr>
              <a:t>PBIP and Fabric API Deployment</a:t>
            </a:r>
            <a:endParaRPr lang="en-GB" sz="4800" dirty="0">
              <a:solidFill>
                <a:srgbClr val="074D4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DB344-E2A4-7167-9155-493B3EB8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2143"/>
            <a:ext cx="10515600" cy="20948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478F8C"/>
                </a:solidFill>
              </a:rPr>
              <a:t>Jake Duddy</a:t>
            </a:r>
          </a:p>
          <a:p>
            <a:pPr marL="0" indent="0">
              <a:buNone/>
            </a:pPr>
            <a:r>
              <a:rPr lang="en-GB" dirty="0">
                <a:solidFill>
                  <a:srgbClr val="478F8C"/>
                </a:solidFill>
              </a:rPr>
              <a:t>Lead Metrics Developer @ HSBC</a:t>
            </a:r>
          </a:p>
          <a:p>
            <a:pPr marL="0" indent="0">
              <a:buNone/>
            </a:pPr>
            <a:endParaRPr lang="en-GB" dirty="0">
              <a:solidFill>
                <a:srgbClr val="478F8C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478F8C"/>
                </a:solidFill>
              </a:rPr>
              <a:t>       linkedin.com/in/jakeduddy/</a:t>
            </a:r>
          </a:p>
          <a:p>
            <a:pPr marL="0" indent="0">
              <a:buNone/>
            </a:pPr>
            <a:r>
              <a:rPr lang="en-GB" dirty="0">
                <a:solidFill>
                  <a:srgbClr val="478F8C"/>
                </a:solidFill>
              </a:rPr>
              <a:t>       evaluationcontext.github.io/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5E6D9-8EC5-0658-7EF2-053C61FB4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03" y="5695406"/>
            <a:ext cx="339362" cy="339362"/>
          </a:xfrm>
          <a:prstGeom prst="rect">
            <a:avLst/>
          </a:prstGeom>
        </p:spPr>
      </p:pic>
      <p:pic>
        <p:nvPicPr>
          <p:cNvPr id="1026" name="Picture 2" descr="Linkedin - Free social media icons">
            <a:extLst>
              <a:ext uri="{FF2B5EF4-FFF2-40B4-BE49-F238E27FC236}">
                <a16:creationId xmlns:a16="http://schemas.microsoft.com/office/drawing/2014/main" id="{B9126CBE-6EAB-47F4-452A-9868A0948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50" y="5298915"/>
            <a:ext cx="284068" cy="26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65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D3C42E-94C8-6E28-0D63-317FD5F1C9FB}"/>
              </a:ext>
            </a:extLst>
          </p:cNvPr>
          <p:cNvSpPr txBox="1">
            <a:spLocks/>
          </p:cNvSpPr>
          <p:nvPr/>
        </p:nvSpPr>
        <p:spPr>
          <a:xfrm>
            <a:off x="784443" y="940526"/>
            <a:ext cx="10623115" cy="1978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 has an example some example PowerShell and pipelines to get you started</a:t>
            </a:r>
          </a:p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https://github.com/microsoft/Analysis-Services/blob/master/pbidevmode/fabricps-pbip/FabricPS-PBIP.psm1</a:t>
            </a: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CB2A4-9834-8F2C-26EA-BCF97C40C6DA}"/>
              </a:ext>
            </a:extLst>
          </p:cNvPr>
          <p:cNvSpPr txBox="1"/>
          <p:nvPr/>
        </p:nvSpPr>
        <p:spPr>
          <a:xfrm>
            <a:off x="2874000" y="190883"/>
            <a:ext cx="64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74D49"/>
                </a:solidFill>
              </a:rPr>
              <a:t>Deployment Script</a:t>
            </a:r>
          </a:p>
        </p:txBody>
      </p:sp>
    </p:spTree>
    <p:extLst>
      <p:ext uri="{BB962C8B-B14F-4D97-AF65-F5344CB8AC3E}">
        <p14:creationId xmlns:p14="http://schemas.microsoft.com/office/powerpoint/2010/main" val="1263552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F239784-7C35-7A07-C558-835BDD5A3C85}"/>
              </a:ext>
            </a:extLst>
          </p:cNvPr>
          <p:cNvGrpSpPr/>
          <p:nvPr/>
        </p:nvGrpSpPr>
        <p:grpSpPr>
          <a:xfrm>
            <a:off x="7718968" y="2849113"/>
            <a:ext cx="1373448" cy="1442362"/>
            <a:chOff x="7226454" y="2993847"/>
            <a:chExt cx="1373448" cy="144236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62D293C-B8DE-97E8-D8DF-AEC2C204C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5F5F5"/>
                </a:clrFrom>
                <a:clrTo>
                  <a:srgbClr val="F5F5F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34518" y="2993847"/>
              <a:ext cx="878972" cy="107303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AEA267-EED7-6FEA-F2B4-EF79D27B865A}"/>
                </a:ext>
              </a:extLst>
            </p:cNvPr>
            <p:cNvSpPr txBox="1"/>
            <p:nvPr/>
          </p:nvSpPr>
          <p:spPr>
            <a:xfrm>
              <a:off x="7226454" y="4066877"/>
              <a:ext cx="1373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Report</a:t>
              </a:r>
              <a:endParaRPr lang="en-US" sz="1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DACB2A4-9834-8F2C-26EA-BCF97C40C6DA}"/>
              </a:ext>
            </a:extLst>
          </p:cNvPr>
          <p:cNvSpPr txBox="1"/>
          <p:nvPr/>
        </p:nvSpPr>
        <p:spPr>
          <a:xfrm>
            <a:off x="2207703" y="190883"/>
            <a:ext cx="777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74D49"/>
                </a:solidFill>
              </a:rPr>
              <a:t>What is Power BI?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2DC697-76BD-D748-1B31-2BCA9F0C2D07}"/>
              </a:ext>
            </a:extLst>
          </p:cNvPr>
          <p:cNvGrpSpPr/>
          <p:nvPr/>
        </p:nvGrpSpPr>
        <p:grpSpPr>
          <a:xfrm>
            <a:off x="2981459" y="2827958"/>
            <a:ext cx="1803042" cy="1463517"/>
            <a:chOff x="2790433" y="3305199"/>
            <a:chExt cx="1803042" cy="1463517"/>
          </a:xfrm>
          <a:solidFill>
            <a:schemeClr val="bg1">
              <a:lumMod val="85000"/>
            </a:schemeClr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94C950-0FD2-AAA9-903B-318D62667AD1}"/>
                </a:ext>
              </a:extLst>
            </p:cNvPr>
            <p:cNvSpPr txBox="1"/>
            <p:nvPr/>
          </p:nvSpPr>
          <p:spPr>
            <a:xfrm>
              <a:off x="2790433" y="4399384"/>
              <a:ext cx="1803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Semantic Model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73B98C1-9E52-3624-AD66-FAB58A363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68484" y="3305199"/>
              <a:ext cx="1065506" cy="1077215"/>
            </a:xfrm>
            <a:prstGeom prst="rect">
              <a:avLst/>
            </a:prstGeom>
            <a:noFill/>
          </p:spPr>
        </p:pic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5F394AA-F2A8-5BEE-6AC4-93991DC229A9}"/>
              </a:ext>
            </a:extLst>
          </p:cNvPr>
          <p:cNvSpPr txBox="1">
            <a:spLocks/>
          </p:cNvSpPr>
          <p:nvPr/>
        </p:nvSpPr>
        <p:spPr>
          <a:xfrm>
            <a:off x="2981459" y="4369854"/>
            <a:ext cx="3219390" cy="9631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SSAS Tabular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Columnstore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Database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Tabular Object Model (TOM)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7757F8F-E5CD-1312-C8D8-8ABE0CAF1F40}"/>
              </a:ext>
            </a:extLst>
          </p:cNvPr>
          <p:cNvGrpSpPr/>
          <p:nvPr/>
        </p:nvGrpSpPr>
        <p:grpSpPr>
          <a:xfrm>
            <a:off x="5215029" y="1489171"/>
            <a:ext cx="1821990" cy="1412642"/>
            <a:chOff x="4935823" y="1276046"/>
            <a:chExt cx="1821990" cy="14126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0307A2-48A6-0A19-63AE-F920661D019E}"/>
                </a:ext>
              </a:extLst>
            </p:cNvPr>
            <p:cNvSpPr txBox="1"/>
            <p:nvPr/>
          </p:nvSpPr>
          <p:spPr>
            <a:xfrm>
              <a:off x="4935823" y="2319356"/>
              <a:ext cx="1821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Power BI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6EF0DC8-CCF6-0B61-6685-2B0CF1001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4D4D4D"/>
                </a:clrFrom>
                <a:clrTo>
                  <a:srgbClr val="4D4D4D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24065" y="1276046"/>
              <a:ext cx="1045056" cy="1045056"/>
            </a:xfrm>
            <a:prstGeom prst="rect">
              <a:avLst/>
            </a:prstGeom>
          </p:spPr>
        </p:pic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DF9805B-3E08-CBCF-3962-596B0AB0B0DA}"/>
              </a:ext>
            </a:extLst>
          </p:cNvPr>
          <p:cNvCxnSpPr>
            <a:stCxn id="4" idx="1"/>
            <a:endCxn id="16" idx="0"/>
          </p:cNvCxnSpPr>
          <p:nvPr/>
        </p:nvCxnSpPr>
        <p:spPr>
          <a:xfrm rot="10800000" flipV="1">
            <a:off x="3792263" y="2011698"/>
            <a:ext cx="1711008" cy="816259"/>
          </a:xfrm>
          <a:prstGeom prst="bentConnector2">
            <a:avLst/>
          </a:prstGeom>
          <a:ln w="76200">
            <a:solidFill>
              <a:srgbClr val="074D4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F07F42E-4420-DA90-CB17-E35DB4389AFA}"/>
              </a:ext>
            </a:extLst>
          </p:cNvPr>
          <p:cNvCxnSpPr>
            <a:cxnSpLocks/>
            <a:stCxn id="4" idx="3"/>
            <a:endCxn id="18" idx="0"/>
          </p:cNvCxnSpPr>
          <p:nvPr/>
        </p:nvCxnSpPr>
        <p:spPr>
          <a:xfrm>
            <a:off x="6548327" y="2011699"/>
            <a:ext cx="1818191" cy="837414"/>
          </a:xfrm>
          <a:prstGeom prst="bentConnector2">
            <a:avLst/>
          </a:prstGeom>
          <a:ln w="76200">
            <a:solidFill>
              <a:srgbClr val="074D4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3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D3C42E-94C8-6E28-0D63-317FD5F1C9FB}"/>
              </a:ext>
            </a:extLst>
          </p:cNvPr>
          <p:cNvSpPr txBox="1">
            <a:spLocks/>
          </p:cNvSpPr>
          <p:nvPr/>
        </p:nvSpPr>
        <p:spPr>
          <a:xfrm>
            <a:off x="784444" y="959315"/>
            <a:ext cx="5099826" cy="70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Defined schema to describe SSAS Tabular Models</a:t>
            </a:r>
          </a:p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Structured as 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model.bim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[TMSL]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C8D08-969A-887F-A9D9-A8AFE5726461}"/>
              </a:ext>
            </a:extLst>
          </p:cNvPr>
          <p:cNvSpPr txBox="1"/>
          <p:nvPr/>
        </p:nvSpPr>
        <p:spPr>
          <a:xfrm>
            <a:off x="945424" y="6262042"/>
            <a:ext cx="109292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https://learn.microsoft.com/en-us/analysis-services/tom/introduction-to-the-tabular-object-model-tom-in-analysis-services-amo</a:t>
            </a:r>
            <a:r>
              <a:rPr lang="en-GB" sz="1200" dirty="0"/>
              <a:t> </a:t>
            </a:r>
          </a:p>
        </p:txBody>
      </p:sp>
      <p:pic>
        <p:nvPicPr>
          <p:cNvPr id="1026" name="Picture 2" descr="object hierarchy diagram">
            <a:extLst>
              <a:ext uri="{FF2B5EF4-FFF2-40B4-BE49-F238E27FC236}">
                <a16:creationId xmlns:a16="http://schemas.microsoft.com/office/drawing/2014/main" id="{43087176-01DC-4C59-D571-EBE9A56E2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20"/>
          <a:stretch/>
        </p:blipFill>
        <p:spPr bwMode="auto">
          <a:xfrm>
            <a:off x="1164187" y="1733838"/>
            <a:ext cx="3939435" cy="359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object hierarchy diagram">
            <a:extLst>
              <a:ext uri="{FF2B5EF4-FFF2-40B4-BE49-F238E27FC236}">
                <a16:creationId xmlns:a16="http://schemas.microsoft.com/office/drawing/2014/main" id="{1EE5B21F-7BE6-152D-B1FB-E2BCD3DE4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39" b="-6772"/>
          <a:stretch/>
        </p:blipFill>
        <p:spPr bwMode="auto">
          <a:xfrm>
            <a:off x="1164187" y="5502284"/>
            <a:ext cx="4164049" cy="111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CF89D4-60BD-8E88-E9EE-84DE60342B5B}"/>
              </a:ext>
            </a:extLst>
          </p:cNvPr>
          <p:cNvCxnSpPr>
            <a:cxnSpLocks/>
          </p:cNvCxnSpPr>
          <p:nvPr/>
        </p:nvCxnSpPr>
        <p:spPr>
          <a:xfrm>
            <a:off x="1276493" y="5436295"/>
            <a:ext cx="4347693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CD3C13E-7620-7B46-E059-CDC382F1C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065" y="1799959"/>
            <a:ext cx="5116530" cy="38660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A112FC-F647-3A58-B64C-7EE20F260C52}"/>
              </a:ext>
            </a:extLst>
          </p:cNvPr>
          <p:cNvSpPr txBox="1"/>
          <p:nvPr/>
        </p:nvSpPr>
        <p:spPr>
          <a:xfrm>
            <a:off x="2874000" y="190883"/>
            <a:ext cx="64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74D49"/>
                </a:solidFill>
              </a:rPr>
              <a:t>Tabular Object Model (TOM)</a:t>
            </a:r>
          </a:p>
        </p:txBody>
      </p:sp>
    </p:spTree>
    <p:extLst>
      <p:ext uri="{BB962C8B-B14F-4D97-AF65-F5344CB8AC3E}">
        <p14:creationId xmlns:p14="http://schemas.microsoft.com/office/powerpoint/2010/main" val="408403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C78294-1E35-3069-2C96-1B858AA16C03}"/>
              </a:ext>
            </a:extLst>
          </p:cNvPr>
          <p:cNvSpPr txBox="1"/>
          <p:nvPr/>
        </p:nvSpPr>
        <p:spPr>
          <a:xfrm>
            <a:off x="2874000" y="190883"/>
            <a:ext cx="6444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74D49"/>
                </a:solidFill>
              </a:rPr>
              <a:t>What happens if we unzip a .</a:t>
            </a:r>
            <a:r>
              <a:rPr lang="en-GB" sz="2400" b="1" dirty="0" err="1">
                <a:solidFill>
                  <a:srgbClr val="074D49"/>
                </a:solidFill>
              </a:rPr>
              <a:t>pbix</a:t>
            </a:r>
            <a:r>
              <a:rPr lang="en-GB" sz="2400" b="1" dirty="0">
                <a:solidFill>
                  <a:srgbClr val="074D49"/>
                </a:solidFill>
              </a:rPr>
              <a:t>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17B84F-9812-FBE2-C672-54B1952E8E80}"/>
              </a:ext>
            </a:extLst>
          </p:cNvPr>
          <p:cNvGrpSpPr/>
          <p:nvPr/>
        </p:nvGrpSpPr>
        <p:grpSpPr>
          <a:xfrm>
            <a:off x="696965" y="2016358"/>
            <a:ext cx="1821990" cy="1412642"/>
            <a:chOff x="4935823" y="1276046"/>
            <a:chExt cx="1821990" cy="141264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EAB452-8F4F-F962-5459-D3AE9FE15170}"/>
                </a:ext>
              </a:extLst>
            </p:cNvPr>
            <p:cNvSpPr txBox="1"/>
            <p:nvPr/>
          </p:nvSpPr>
          <p:spPr>
            <a:xfrm>
              <a:off x="4935823" y="2319356"/>
              <a:ext cx="18219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Power BI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06E130C-853A-EE56-73E9-4CBF6C2B5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4D4D4D"/>
                </a:clrFrom>
                <a:clrTo>
                  <a:srgbClr val="4D4D4D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24065" y="1276046"/>
              <a:ext cx="1045056" cy="1045056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AEB0977-E838-EB05-1009-BA5A955FE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751" y="2028759"/>
            <a:ext cx="908166" cy="111165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60E76B-C42D-AFC1-98F2-434294BB5A6F}"/>
              </a:ext>
            </a:extLst>
          </p:cNvPr>
          <p:cNvCxnSpPr>
            <a:stCxn id="8" idx="3"/>
          </p:cNvCxnSpPr>
          <p:nvPr/>
        </p:nvCxnSpPr>
        <p:spPr>
          <a:xfrm>
            <a:off x="2030263" y="2538886"/>
            <a:ext cx="1012366" cy="10284"/>
          </a:xfrm>
          <a:prstGeom prst="straightConnector1">
            <a:avLst/>
          </a:prstGeom>
          <a:ln w="57150">
            <a:solidFill>
              <a:srgbClr val="074D4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93DE944-F823-336D-5A60-87B234E41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035" y="1370754"/>
            <a:ext cx="5834895" cy="252010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1EE144-0EC9-848B-3138-356FDEA449C2}"/>
              </a:ext>
            </a:extLst>
          </p:cNvPr>
          <p:cNvCxnSpPr>
            <a:cxnSpLocks/>
          </p:cNvCxnSpPr>
          <p:nvPr/>
        </p:nvCxnSpPr>
        <p:spPr>
          <a:xfrm>
            <a:off x="4170530" y="2579444"/>
            <a:ext cx="1178084" cy="5142"/>
          </a:xfrm>
          <a:prstGeom prst="straightConnector1">
            <a:avLst/>
          </a:prstGeom>
          <a:ln w="57150">
            <a:solidFill>
              <a:srgbClr val="074D4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7151FEE-953F-B308-0FE5-1C18AE5A9441}"/>
              </a:ext>
            </a:extLst>
          </p:cNvPr>
          <p:cNvSpPr txBox="1">
            <a:spLocks/>
          </p:cNvSpPr>
          <p:nvPr/>
        </p:nvSpPr>
        <p:spPr>
          <a:xfrm>
            <a:off x="996174" y="4225638"/>
            <a:ext cx="6299432" cy="708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unzip a .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pbi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but 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thesefiles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not very useful</a:t>
            </a:r>
          </a:p>
        </p:txBody>
      </p:sp>
    </p:spTree>
    <p:extLst>
      <p:ext uri="{BB962C8B-B14F-4D97-AF65-F5344CB8AC3E}">
        <p14:creationId xmlns:p14="http://schemas.microsoft.com/office/powerpoint/2010/main" val="109658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D3C42E-94C8-6E28-0D63-317FD5F1C9FB}"/>
              </a:ext>
            </a:extLst>
          </p:cNvPr>
          <p:cNvSpPr txBox="1">
            <a:spLocks/>
          </p:cNvSpPr>
          <p:nvPr/>
        </p:nvSpPr>
        <p:spPr>
          <a:xfrm>
            <a:off x="784443" y="940526"/>
            <a:ext cx="10623115" cy="1978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 Report binary File (.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pbix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decompiled into Folder and File Structure</a:t>
            </a:r>
          </a:p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Semantic Model and Report are represented as </a:t>
            </a: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separate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Fabric Items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GB" sz="1800" b="1" dirty="0">
                <a:solidFill>
                  <a:srgbClr val="34948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type in Microsoft Fabric has different supported formats and required </a:t>
            </a:r>
            <a:r>
              <a:rPr lang="en-GB" sz="1800" b="1" dirty="0">
                <a:solidFill>
                  <a:srgbClr val="34948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Parts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(files) that make up its definition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some parts are mandatory</a:t>
            </a:r>
          </a:p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Brings Source Control (</a:t>
            </a:r>
            <a:r>
              <a:rPr lang="en-GB" sz="1800" b="1" dirty="0">
                <a:solidFill>
                  <a:srgbClr val="34948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to Power 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C8D08-969A-887F-A9D9-A8AFE5726461}"/>
              </a:ext>
            </a:extLst>
          </p:cNvPr>
          <p:cNvSpPr txBox="1"/>
          <p:nvPr/>
        </p:nvSpPr>
        <p:spPr>
          <a:xfrm>
            <a:off x="945423" y="6262042"/>
            <a:ext cx="107458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https://learn.microsoft.com/en-us/power-bi/developer/projects/projects-overview</a:t>
            </a:r>
            <a:endParaRPr lang="en-GB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CB2A4-9834-8F2C-26EA-BCF97C40C6DA}"/>
              </a:ext>
            </a:extLst>
          </p:cNvPr>
          <p:cNvSpPr txBox="1"/>
          <p:nvPr/>
        </p:nvSpPr>
        <p:spPr>
          <a:xfrm>
            <a:off x="2874000" y="190883"/>
            <a:ext cx="64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74D49"/>
                </a:solidFill>
              </a:rPr>
              <a:t>Power BI Project (PBIP)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1E986C-5303-B9F3-F811-A90ADB72A7A3}"/>
              </a:ext>
            </a:extLst>
          </p:cNvPr>
          <p:cNvSpPr txBox="1">
            <a:spLocks/>
          </p:cNvSpPr>
          <p:nvPr/>
        </p:nvSpPr>
        <p:spPr>
          <a:xfrm>
            <a:off x="866524" y="2992957"/>
            <a:ext cx="6480000" cy="1191894"/>
          </a:xfrm>
          <a:prstGeom prst="rect">
            <a:avLst/>
          </a:prstGeom>
          <a:solidFill>
            <a:srgbClr val="263238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📁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┕━━ 📁 &lt;project name&gt;.</a:t>
            </a:r>
            <a:r>
              <a:rPr lang="en-GB" sz="1100" dirty="0" err="1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SemanticModel</a:t>
            </a:r>
            <a:endParaRPr lang="en-GB" sz="1100" dirty="0">
              <a:solidFill>
                <a:schemeClr val="bg1"/>
              </a:solidFill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┕━━ 📁 &lt;project name&gt;.Report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┕━━ 📄 .</a:t>
            </a:r>
            <a:r>
              <a:rPr lang="en-GB" sz="1100" dirty="0" err="1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gitignore</a:t>
            </a:r>
            <a:endParaRPr lang="en-GB" sz="1100" dirty="0">
              <a:solidFill>
                <a:schemeClr val="bg1"/>
              </a:solidFill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┕━━ 📄 &lt;project name&gt;.</a:t>
            </a:r>
            <a:r>
              <a:rPr lang="en-GB" sz="1100" dirty="0" err="1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pbip</a:t>
            </a: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     </a:t>
            </a:r>
            <a:r>
              <a:rPr lang="en-GB" sz="1100" dirty="0">
                <a:solidFill>
                  <a:srgbClr val="577583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# shortcut to open report &amp; model for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rgbClr val="577583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			authoring with Power BI Desktop</a:t>
            </a:r>
          </a:p>
        </p:txBody>
      </p:sp>
    </p:spTree>
    <p:extLst>
      <p:ext uri="{BB962C8B-B14F-4D97-AF65-F5344CB8AC3E}">
        <p14:creationId xmlns:p14="http://schemas.microsoft.com/office/powerpoint/2010/main" val="392005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D3C42E-94C8-6E28-0D63-317FD5F1C9FB}"/>
              </a:ext>
            </a:extLst>
          </p:cNvPr>
          <p:cNvSpPr txBox="1">
            <a:spLocks/>
          </p:cNvSpPr>
          <p:nvPr/>
        </p:nvSpPr>
        <p:spPr>
          <a:xfrm>
            <a:off x="784443" y="940526"/>
            <a:ext cx="10623115" cy="3975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Model.bim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(TMSL) or TMDL</a:t>
            </a: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C8D08-969A-887F-A9D9-A8AFE5726461}"/>
              </a:ext>
            </a:extLst>
          </p:cNvPr>
          <p:cNvSpPr txBox="1"/>
          <p:nvPr/>
        </p:nvSpPr>
        <p:spPr>
          <a:xfrm>
            <a:off x="945423" y="6262042"/>
            <a:ext cx="10745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https://learn.microsoft.com/en-us/power-bi/developer/projects/projects-dataset</a:t>
            </a:r>
            <a:endParaRPr lang="en-GB" sz="1200" dirty="0"/>
          </a:p>
          <a:p>
            <a:r>
              <a:rPr lang="en-GB" sz="1200" dirty="0">
                <a:hlinkClick r:id="rId3"/>
              </a:rPr>
              <a:t>https://learn.microsoft.com/en-us/rest/api/fabric/articles/item-management/definitions/semantic-model-definition</a:t>
            </a:r>
            <a:r>
              <a:rPr lang="en-GB" sz="1200" dirty="0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CB2A4-9834-8F2C-26EA-BCF97C40C6DA}"/>
              </a:ext>
            </a:extLst>
          </p:cNvPr>
          <p:cNvSpPr txBox="1"/>
          <p:nvPr/>
        </p:nvSpPr>
        <p:spPr>
          <a:xfrm>
            <a:off x="2874000" y="190883"/>
            <a:ext cx="64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74D49"/>
                </a:solidFill>
              </a:rPr>
              <a:t>Power BI Project (PBIP): Semantic Model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1E986C-5303-B9F3-F811-A90ADB72A7A3}"/>
              </a:ext>
            </a:extLst>
          </p:cNvPr>
          <p:cNvSpPr txBox="1">
            <a:spLocks/>
          </p:cNvSpPr>
          <p:nvPr/>
        </p:nvSpPr>
        <p:spPr>
          <a:xfrm>
            <a:off x="866524" y="1338033"/>
            <a:ext cx="6480000" cy="2520000"/>
          </a:xfrm>
          <a:prstGeom prst="rect">
            <a:avLst/>
          </a:prstGeom>
          <a:solidFill>
            <a:srgbClr val="263238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📁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┕━━ 📁 &lt;project name&gt;.</a:t>
            </a:r>
            <a:r>
              <a:rPr lang="en-GB" sz="1100" dirty="0" err="1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SemanticModel</a:t>
            </a:r>
            <a:endParaRPr lang="en-GB" sz="1100" dirty="0">
              <a:solidFill>
                <a:schemeClr val="bg1"/>
              </a:solidFill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┕━━ 📁 .</a:t>
            </a:r>
            <a:r>
              <a:rPr lang="en-GB" sz="1100" dirty="0" err="1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pbi</a:t>
            </a:r>
            <a:endParaRPr lang="en-GB" sz="1100" dirty="0">
              <a:solidFill>
                <a:schemeClr val="bg1"/>
              </a:solidFill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│   ┕━━ 📄 </a:t>
            </a:r>
            <a:r>
              <a:rPr lang="en-GB" sz="1100" dirty="0" err="1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localSettings.json</a:t>
            </a: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       </a:t>
            </a:r>
            <a:r>
              <a:rPr lang="en-GB" sz="1100" dirty="0">
                <a:solidFill>
                  <a:srgbClr val="577583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# </a:t>
            </a:r>
            <a:r>
              <a:rPr lang="en-GB" sz="1100" dirty="0" err="1">
                <a:solidFill>
                  <a:srgbClr val="577583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gitignore</a:t>
            </a:r>
            <a:endParaRPr lang="en-GB" sz="1100" dirty="0">
              <a:solidFill>
                <a:srgbClr val="577583"/>
              </a:solidFill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│   ┕━━ 📄 </a:t>
            </a:r>
            <a:r>
              <a:rPr lang="en-GB" sz="1100" dirty="0" err="1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editorSettings.json</a:t>
            </a: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│   ┕━━ 📄 </a:t>
            </a:r>
            <a:r>
              <a:rPr lang="en-GB" sz="1100" dirty="0" err="1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cache.abf</a:t>
            </a: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                </a:t>
            </a:r>
            <a:r>
              <a:rPr lang="en-GB" sz="1100" dirty="0">
                <a:solidFill>
                  <a:srgbClr val="577583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# </a:t>
            </a:r>
            <a:r>
              <a:rPr lang="en-GB" sz="1100" dirty="0" err="1">
                <a:solidFill>
                  <a:srgbClr val="577583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gitignore</a:t>
            </a:r>
            <a:endParaRPr lang="en-GB" sz="1100" dirty="0">
              <a:solidFill>
                <a:srgbClr val="577583"/>
              </a:solidFill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│   ┕━━ 📄 </a:t>
            </a:r>
            <a:r>
              <a:rPr lang="en-GB" sz="1100" dirty="0" err="1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unappliedChanges.json</a:t>
            </a: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┕━━ 📄 </a:t>
            </a:r>
            <a:r>
              <a:rPr lang="en-GB" sz="1100" dirty="0" err="1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definition.pbism</a:t>
            </a: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             </a:t>
            </a:r>
            <a:r>
              <a:rPr lang="en-GB" sz="1100" dirty="0">
                <a:solidFill>
                  <a:srgbClr val="577583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# Required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┕━━ 📄 </a:t>
            </a:r>
            <a:r>
              <a:rPr lang="en-GB" sz="1100" dirty="0" err="1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model.bim</a:t>
            </a: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GB" sz="1100" dirty="0">
                <a:solidFill>
                  <a:srgbClr val="577583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# .</a:t>
            </a:r>
            <a:r>
              <a:rPr lang="en-GB" sz="1100" dirty="0" err="1">
                <a:solidFill>
                  <a:srgbClr val="577583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bim</a:t>
            </a:r>
            <a:r>
              <a:rPr lang="en-GB" sz="1100" dirty="0">
                <a:solidFill>
                  <a:srgbClr val="577583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(TMSL) or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┕━━ 📁 definition                       </a:t>
            </a:r>
            <a:r>
              <a:rPr lang="en-GB" sz="1100" dirty="0">
                <a:solidFill>
                  <a:srgbClr val="577583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# definition folder (TMDL) required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┕━━ 📄 </a:t>
            </a:r>
            <a:r>
              <a:rPr lang="en-GB" sz="1100" dirty="0" err="1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diagramLayout.json</a:t>
            </a:r>
            <a:endParaRPr lang="en-GB" sz="1100" dirty="0">
              <a:solidFill>
                <a:schemeClr val="bg1"/>
              </a:solidFill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┕━━ 📄 .platform</a:t>
            </a:r>
            <a:endParaRPr lang="en-GB" sz="1100" dirty="0">
              <a:solidFill>
                <a:srgbClr val="577583"/>
              </a:solidFill>
              <a:highlight>
                <a:srgbClr val="263238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6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D3C42E-94C8-6E28-0D63-317FD5F1C9FB}"/>
              </a:ext>
            </a:extLst>
          </p:cNvPr>
          <p:cNvSpPr txBox="1">
            <a:spLocks/>
          </p:cNvSpPr>
          <p:nvPr/>
        </p:nvSpPr>
        <p:spPr>
          <a:xfrm>
            <a:off x="784443" y="940527"/>
            <a:ext cx="10623115" cy="411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Report.json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PBIR format</a:t>
            </a: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definition.pbir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points to Semantic Model either </a:t>
            </a:r>
            <a:r>
              <a:rPr lang="en-GB" sz="1800" dirty="0" err="1">
                <a:solidFill>
                  <a:srgbClr val="34948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byConnection</a:t>
            </a:r>
            <a:r>
              <a:rPr lang="en-GB" sz="1800" dirty="0">
                <a:solidFill>
                  <a:srgbClr val="34948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GB" sz="1800" dirty="0">
                <a:solidFill>
                  <a:srgbClr val="34948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 err="1">
                <a:solidFill>
                  <a:srgbClr val="34948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byPath</a:t>
            </a:r>
            <a:endParaRPr lang="en-GB" sz="1800" dirty="0">
              <a:solidFill>
                <a:srgbClr val="34948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Fabric API only supports </a:t>
            </a:r>
            <a:r>
              <a:rPr lang="en-GB" sz="1800" dirty="0" err="1">
                <a:solidFill>
                  <a:srgbClr val="34948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byConnection</a:t>
            </a:r>
            <a:endParaRPr lang="en-GB" sz="1800" dirty="0">
              <a:solidFill>
                <a:srgbClr val="34948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C8D08-969A-887F-A9D9-A8AFE5726461}"/>
              </a:ext>
            </a:extLst>
          </p:cNvPr>
          <p:cNvSpPr txBox="1"/>
          <p:nvPr/>
        </p:nvSpPr>
        <p:spPr>
          <a:xfrm>
            <a:off x="945423" y="6262042"/>
            <a:ext cx="10745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https://learn.microsoft.com/en-us/power-bi/developer/projects/projects-report</a:t>
            </a:r>
            <a:endParaRPr lang="en-GB" sz="1200" dirty="0"/>
          </a:p>
          <a:p>
            <a:r>
              <a:rPr lang="en-GB" sz="1200" dirty="0">
                <a:hlinkClick r:id="rId3"/>
              </a:rPr>
              <a:t>https://learn.microsoft.com/en-us/rest/api/fabric/articles/item-management/definitions/report-definition</a:t>
            </a:r>
            <a:r>
              <a:rPr lang="en-GB" sz="1200" dirty="0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CB2A4-9834-8F2C-26EA-BCF97C40C6DA}"/>
              </a:ext>
            </a:extLst>
          </p:cNvPr>
          <p:cNvSpPr txBox="1"/>
          <p:nvPr/>
        </p:nvSpPr>
        <p:spPr>
          <a:xfrm>
            <a:off x="2874000" y="190883"/>
            <a:ext cx="64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74D49"/>
                </a:solidFill>
              </a:rPr>
              <a:t>Power BI Project (PBIP): Report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1E986C-5303-B9F3-F811-A90ADB72A7A3}"/>
              </a:ext>
            </a:extLst>
          </p:cNvPr>
          <p:cNvSpPr txBox="1">
            <a:spLocks/>
          </p:cNvSpPr>
          <p:nvPr/>
        </p:nvSpPr>
        <p:spPr>
          <a:xfrm>
            <a:off x="866525" y="1338029"/>
            <a:ext cx="6480000" cy="2440891"/>
          </a:xfrm>
          <a:prstGeom prst="rect">
            <a:avLst/>
          </a:prstGeom>
          <a:solidFill>
            <a:srgbClr val="263238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📁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┕━━ 📁 &lt;project name&gt;.Report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┕━━ 📁 .</a:t>
            </a:r>
            <a:r>
              <a:rPr lang="en-GB" sz="1100" dirty="0" err="1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pbi</a:t>
            </a:r>
            <a:endParaRPr lang="en-GB" sz="1100" dirty="0">
              <a:solidFill>
                <a:schemeClr val="bg1"/>
              </a:solidFill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│   ┕━━ 📄 </a:t>
            </a:r>
            <a:r>
              <a:rPr lang="en-GB" sz="1100" dirty="0" err="1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localSettings.json</a:t>
            </a: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       </a:t>
            </a:r>
            <a:r>
              <a:rPr lang="en-GB" sz="1100" dirty="0">
                <a:solidFill>
                  <a:srgbClr val="577583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# </a:t>
            </a:r>
            <a:r>
              <a:rPr lang="en-GB" sz="1100" dirty="0" err="1">
                <a:solidFill>
                  <a:srgbClr val="577583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gitignore</a:t>
            </a:r>
            <a:r>
              <a:rPr lang="en-GB" sz="1100" dirty="0">
                <a:solidFill>
                  <a:srgbClr val="577583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┕━━ 📁 </a:t>
            </a:r>
            <a:r>
              <a:rPr lang="en-GB" sz="1100" dirty="0" err="1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CustomVisuals</a:t>
            </a:r>
            <a:endParaRPr lang="en-GB" sz="1100" dirty="0">
              <a:solidFill>
                <a:schemeClr val="bg1"/>
              </a:solidFill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┕━━ 📁 </a:t>
            </a:r>
            <a:r>
              <a:rPr lang="en-GB" sz="1100" dirty="0" err="1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StaticResources</a:t>
            </a:r>
            <a:endParaRPr lang="en-GB" sz="1100" dirty="0">
              <a:solidFill>
                <a:schemeClr val="bg1"/>
              </a:solidFill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│   ┕━━ 📁 </a:t>
            </a:r>
            <a:r>
              <a:rPr lang="en-GB" sz="1100" dirty="0" err="1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RegisteredResources</a:t>
            </a:r>
            <a:endParaRPr lang="en-GB" sz="1100" dirty="0">
              <a:solidFill>
                <a:schemeClr val="bg1"/>
              </a:solidFill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┕━━ 📄 </a:t>
            </a:r>
            <a:r>
              <a:rPr lang="en-GB" sz="1100" dirty="0" err="1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definition.pbir</a:t>
            </a: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              </a:t>
            </a:r>
            <a:r>
              <a:rPr lang="en-GB" sz="1100" dirty="0">
                <a:solidFill>
                  <a:srgbClr val="577583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# Pointer to Semantic Model. Required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┕━━ 📄 </a:t>
            </a:r>
            <a:r>
              <a:rPr lang="en-GB" sz="1100" dirty="0" err="1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report.json</a:t>
            </a: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                  </a:t>
            </a:r>
            <a:r>
              <a:rPr lang="en-GB" sz="1100" dirty="0">
                <a:solidFill>
                  <a:srgbClr val="577583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# </a:t>
            </a:r>
            <a:r>
              <a:rPr lang="en-GB" sz="1100" dirty="0" err="1">
                <a:solidFill>
                  <a:srgbClr val="577583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report.json</a:t>
            </a:r>
            <a:r>
              <a:rPr lang="en-GB" sz="1100" dirty="0">
                <a:solidFill>
                  <a:srgbClr val="577583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or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┕━━ 📁 definition                       </a:t>
            </a:r>
            <a:r>
              <a:rPr lang="en-GB" sz="1100" dirty="0">
                <a:solidFill>
                  <a:srgbClr val="577583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# definition folder required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┕━━ 📄 </a:t>
            </a:r>
            <a:r>
              <a:rPr lang="en-GB" sz="1100" dirty="0" err="1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semanticModelDiagramLayout.json</a:t>
            </a:r>
            <a:endParaRPr lang="en-GB" sz="1100" dirty="0">
              <a:solidFill>
                <a:schemeClr val="bg1"/>
              </a:solidFill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┕━━ 📄 </a:t>
            </a:r>
            <a:r>
              <a:rPr lang="en-GB" sz="1100" dirty="0" err="1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mobileState.json</a:t>
            </a:r>
            <a:endParaRPr lang="en-GB" sz="1100" dirty="0">
              <a:solidFill>
                <a:schemeClr val="bg1"/>
              </a:solidFill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    ┕━━ 📄 .platform</a:t>
            </a:r>
            <a:endParaRPr lang="en-GB" sz="1100" dirty="0">
              <a:solidFill>
                <a:srgbClr val="577583"/>
              </a:solidFill>
              <a:highlight>
                <a:srgbClr val="263238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2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ECB22FA-12BF-C8DC-7576-E98DB0B4FD41}"/>
              </a:ext>
            </a:extLst>
          </p:cNvPr>
          <p:cNvSpPr/>
          <p:nvPr/>
        </p:nvSpPr>
        <p:spPr>
          <a:xfrm>
            <a:off x="9112853" y="1195270"/>
            <a:ext cx="2114939" cy="1878037"/>
          </a:xfrm>
          <a:prstGeom prst="roundRect">
            <a:avLst>
              <a:gd name="adj" fmla="val 10502"/>
            </a:avLst>
          </a:prstGeom>
          <a:solidFill>
            <a:srgbClr val="E3FFF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CC013A6-E370-F630-BD86-F496F921E93E}"/>
              </a:ext>
            </a:extLst>
          </p:cNvPr>
          <p:cNvSpPr/>
          <p:nvPr/>
        </p:nvSpPr>
        <p:spPr>
          <a:xfrm>
            <a:off x="7637252" y="1195271"/>
            <a:ext cx="1184852" cy="1878036"/>
          </a:xfrm>
          <a:prstGeom prst="roundRect">
            <a:avLst>
              <a:gd name="adj" fmla="val 542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D3C42E-94C8-6E28-0D63-317FD5F1C9FB}"/>
              </a:ext>
            </a:extLst>
          </p:cNvPr>
          <p:cNvSpPr txBox="1">
            <a:spLocks/>
          </p:cNvSpPr>
          <p:nvPr/>
        </p:nvSpPr>
        <p:spPr>
          <a:xfrm>
            <a:off x="784443" y="940526"/>
            <a:ext cx="10623115" cy="521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solidFill>
                  <a:srgbClr val="074D4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Integration</a:t>
            </a:r>
            <a:endParaRPr lang="en-GB" sz="1800" dirty="0">
              <a:solidFill>
                <a:srgbClr val="074D4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Fabric Workspace connected to Azure DevOps (ADO) Repo branch </a:t>
            </a: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or GitHub </a:t>
            </a: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Fabric Items can be synced both ways</a:t>
            </a: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 or Fabric APIs</a:t>
            </a: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074D4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Fabric REST APIs</a:t>
            </a: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Item</a:t>
            </a: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Item Definition </a:t>
            </a: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CB2A4-9834-8F2C-26EA-BCF97C40C6DA}"/>
              </a:ext>
            </a:extLst>
          </p:cNvPr>
          <p:cNvSpPr txBox="1"/>
          <p:nvPr/>
        </p:nvSpPr>
        <p:spPr>
          <a:xfrm>
            <a:off x="2874000" y="190883"/>
            <a:ext cx="64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74D49"/>
                </a:solidFill>
              </a:rPr>
              <a:t>Deployment Methods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D7808-D57B-B878-8492-7DFC673073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23030" y="1308148"/>
            <a:ext cx="371676" cy="30777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D16C1B4-D1BE-DB0F-DE65-0A1ED2B8D5DD}"/>
              </a:ext>
            </a:extLst>
          </p:cNvPr>
          <p:cNvGrpSpPr/>
          <p:nvPr/>
        </p:nvGrpSpPr>
        <p:grpSpPr>
          <a:xfrm>
            <a:off x="9243310" y="1747927"/>
            <a:ext cx="1872587" cy="1216058"/>
            <a:chOff x="3796284" y="5388874"/>
            <a:chExt cx="1872586" cy="12160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CCB5D17-28F4-E0DC-0700-854B97D4BF88}"/>
                </a:ext>
              </a:extLst>
            </p:cNvPr>
            <p:cNvSpPr/>
            <p:nvPr/>
          </p:nvSpPr>
          <p:spPr>
            <a:xfrm>
              <a:off x="3796284" y="5390863"/>
              <a:ext cx="1872586" cy="12140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0BF8FB-2A58-21C1-5041-B3C3156029FF}"/>
                </a:ext>
              </a:extLst>
            </p:cNvPr>
            <p:cNvSpPr txBox="1"/>
            <p:nvPr/>
          </p:nvSpPr>
          <p:spPr>
            <a:xfrm>
              <a:off x="4245495" y="5388874"/>
              <a:ext cx="1239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3642"/>
                  </a:solidFill>
                </a:rPr>
                <a:t>Workspace</a:t>
              </a:r>
            </a:p>
            <a:p>
              <a:endParaRPr lang="en-US" sz="1600" dirty="0">
                <a:solidFill>
                  <a:srgbClr val="003642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1BC17D-6131-8F83-F662-8B2E09A7DCD5}"/>
                </a:ext>
              </a:extLst>
            </p:cNvPr>
            <p:cNvCxnSpPr>
              <a:cxnSpLocks/>
            </p:cNvCxnSpPr>
            <p:nvPr/>
          </p:nvCxnSpPr>
          <p:spPr>
            <a:xfrm>
              <a:off x="3890603" y="5835114"/>
              <a:ext cx="169674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A1E56A-B8CE-3B03-E2CD-1B4B1CA1C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47846" y="6260786"/>
              <a:ext cx="245424" cy="30317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A9A92E7-A7A1-F7D1-4A66-6D68D9D07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6301" y="5893397"/>
              <a:ext cx="328514" cy="32069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96910CD-8B68-3B1D-2AD0-114044741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70507" y="5422562"/>
              <a:ext cx="400102" cy="35111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8CDF81-72E4-4AAF-EF02-EF7AFE8474E9}"/>
                </a:ext>
              </a:extLst>
            </p:cNvPr>
            <p:cNvSpPr txBox="1"/>
            <p:nvPr/>
          </p:nvSpPr>
          <p:spPr>
            <a:xfrm>
              <a:off x="4245299" y="5929561"/>
              <a:ext cx="1362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642"/>
                  </a:solidFill>
                </a:rPr>
                <a:t>Semantic Models</a:t>
              </a:r>
              <a:endParaRPr lang="en-US" sz="2000" dirty="0">
                <a:solidFill>
                  <a:srgbClr val="00364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A020C2-7E1B-1E2F-B43D-86C769C2E91D}"/>
                </a:ext>
              </a:extLst>
            </p:cNvPr>
            <p:cNvSpPr txBox="1"/>
            <p:nvPr/>
          </p:nvSpPr>
          <p:spPr>
            <a:xfrm>
              <a:off x="4245299" y="6271476"/>
              <a:ext cx="1239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642"/>
                  </a:solidFill>
                </a:rPr>
                <a:t>Reports</a:t>
              </a:r>
              <a:endParaRPr lang="en-US" sz="2000" dirty="0">
                <a:solidFill>
                  <a:srgbClr val="003642"/>
                </a:solidFill>
              </a:endParaRPr>
            </a:p>
          </p:txBody>
        </p:sp>
      </p:grpSp>
      <p:pic>
        <p:nvPicPr>
          <p:cNvPr id="18" name="Picture 2" descr="git icon from git-scm.com">
            <a:extLst>
              <a:ext uri="{FF2B5EF4-FFF2-40B4-BE49-F238E27FC236}">
                <a16:creationId xmlns:a16="http://schemas.microsoft.com/office/drawing/2014/main" id="{38567CB6-9139-F8B5-31E7-735A359B2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99" y="2063793"/>
            <a:ext cx="418799" cy="42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83BBF5-BCCF-B104-3573-A2B4BC0BDA6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30565" y="1292074"/>
            <a:ext cx="328613" cy="323851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C562714-F067-A730-5F03-D87E7B1C3EE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447298" y="2277119"/>
            <a:ext cx="783267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FDEC1E-2C3C-A8F5-CC1A-79593BAB59BD}"/>
              </a:ext>
            </a:extLst>
          </p:cNvPr>
          <p:cNvSpPr txBox="1"/>
          <p:nvPr/>
        </p:nvSpPr>
        <p:spPr>
          <a:xfrm>
            <a:off x="8085758" y="1294598"/>
            <a:ext cx="632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F0DA4D-087E-57B2-2A4B-B4F17C3B5240}"/>
              </a:ext>
            </a:extLst>
          </p:cNvPr>
          <p:cNvSpPr txBox="1"/>
          <p:nvPr/>
        </p:nvSpPr>
        <p:spPr>
          <a:xfrm>
            <a:off x="9517584" y="1309301"/>
            <a:ext cx="838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3642"/>
                </a:solidFill>
              </a:rPr>
              <a:t>Fabric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206A72-C230-5605-2A35-B5BB3CC0CA49}"/>
              </a:ext>
            </a:extLst>
          </p:cNvPr>
          <p:cNvSpPr txBox="1"/>
          <p:nvPr/>
        </p:nvSpPr>
        <p:spPr>
          <a:xfrm>
            <a:off x="945423" y="6262042"/>
            <a:ext cx="10745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9"/>
              </a:rPr>
              <a:t>https://learn.microsoft.com/en-us/fabric/cicd/git-integration/intro-to-git-integration</a:t>
            </a:r>
            <a:endParaRPr lang="en-GB" sz="1200" dirty="0"/>
          </a:p>
          <a:p>
            <a:r>
              <a:rPr lang="en-GB" sz="1200" dirty="0">
                <a:hlinkClick r:id="rId10"/>
              </a:rPr>
              <a:t>https://learn.microsoft.com/en-us/rest/api/fabric/core/items</a:t>
            </a:r>
            <a:endParaRPr lang="en-GB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B8E5C2-4ACE-6FCA-E214-F83D9B21D7C3}"/>
              </a:ext>
            </a:extLst>
          </p:cNvPr>
          <p:cNvGrpSpPr/>
          <p:nvPr/>
        </p:nvGrpSpPr>
        <p:grpSpPr>
          <a:xfrm>
            <a:off x="1479404" y="4391286"/>
            <a:ext cx="6693478" cy="332510"/>
            <a:chOff x="1549977" y="4746918"/>
            <a:chExt cx="6693478" cy="3325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26A5146-8FF5-7291-291D-62AE148421AE}"/>
                </a:ext>
              </a:extLst>
            </p:cNvPr>
            <p:cNvSpPr/>
            <p:nvPr/>
          </p:nvSpPr>
          <p:spPr>
            <a:xfrm>
              <a:off x="1549977" y="4746919"/>
              <a:ext cx="696191" cy="332509"/>
            </a:xfrm>
            <a:prstGeom prst="roundRect">
              <a:avLst/>
            </a:prstGeom>
            <a:solidFill>
              <a:srgbClr val="0036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5598C6A-47EE-2C98-AAED-D308EC9D9F55}"/>
                </a:ext>
              </a:extLst>
            </p:cNvPr>
            <p:cNvSpPr/>
            <p:nvPr/>
          </p:nvSpPr>
          <p:spPr>
            <a:xfrm>
              <a:off x="2329135" y="4746918"/>
              <a:ext cx="5914320" cy="332509"/>
            </a:xfrm>
            <a:prstGeom prst="roundRect">
              <a:avLst/>
            </a:prstGeom>
            <a:solidFill>
              <a:srgbClr val="3494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n-NO" sz="1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/workspaces/</a:t>
              </a:r>
              <a:r>
                <a:rPr lang="nn-NO" sz="1800" dirty="0">
                  <a:solidFill>
                    <a:srgbClr val="86D4C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{workspaceId}</a:t>
              </a:r>
              <a:r>
                <a:rPr lang="nn-NO" sz="1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/items/</a:t>
              </a:r>
              <a:r>
                <a:rPr lang="nn-NO" sz="1800" dirty="0">
                  <a:solidFill>
                    <a:srgbClr val="86D4C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{itemId}</a:t>
              </a:r>
              <a:r>
                <a:rPr lang="nn-NO" sz="1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/updateDefinition</a:t>
              </a:r>
              <a:endPara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8234528-CE0F-B23C-E37C-58C2A00613A2}"/>
              </a:ext>
            </a:extLst>
          </p:cNvPr>
          <p:cNvGrpSpPr/>
          <p:nvPr/>
        </p:nvGrpSpPr>
        <p:grpSpPr>
          <a:xfrm>
            <a:off x="1479404" y="5313691"/>
            <a:ext cx="4194465" cy="332510"/>
            <a:chOff x="1551708" y="5448020"/>
            <a:chExt cx="4194465" cy="33251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74953DB-D139-3B30-6743-F5AB835E90AF}"/>
                </a:ext>
              </a:extLst>
            </p:cNvPr>
            <p:cNvSpPr/>
            <p:nvPr/>
          </p:nvSpPr>
          <p:spPr>
            <a:xfrm>
              <a:off x="2329135" y="5448020"/>
              <a:ext cx="3417038" cy="332509"/>
            </a:xfrm>
            <a:prstGeom prst="roundRect">
              <a:avLst/>
            </a:prstGeom>
            <a:solidFill>
              <a:srgbClr val="3494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n-NO" sz="1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/workspaces/</a:t>
              </a:r>
              <a:r>
                <a:rPr lang="nn-NO" sz="1800" dirty="0">
                  <a:solidFill>
                    <a:srgbClr val="86D4C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{workspaceId}</a:t>
              </a:r>
              <a:r>
                <a:rPr lang="nn-NO" sz="1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/items</a:t>
              </a:r>
              <a:endPara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6522768-4B09-69E2-A0B2-5A7F842067A4}"/>
                </a:ext>
              </a:extLst>
            </p:cNvPr>
            <p:cNvSpPr/>
            <p:nvPr/>
          </p:nvSpPr>
          <p:spPr>
            <a:xfrm>
              <a:off x="1551708" y="5448021"/>
              <a:ext cx="696191" cy="332509"/>
            </a:xfrm>
            <a:prstGeom prst="roundRect">
              <a:avLst/>
            </a:prstGeom>
            <a:solidFill>
              <a:srgbClr val="0036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76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D3C42E-94C8-6E28-0D63-317FD5F1C9FB}"/>
              </a:ext>
            </a:extLst>
          </p:cNvPr>
          <p:cNvSpPr txBox="1">
            <a:spLocks/>
          </p:cNvSpPr>
          <p:nvPr/>
        </p:nvSpPr>
        <p:spPr>
          <a:xfrm>
            <a:off x="784444" y="940527"/>
            <a:ext cx="1648318" cy="215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solidFill>
                  <a:srgbClr val="074D4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URI</a:t>
            </a:r>
          </a:p>
          <a:p>
            <a:pPr marL="0" indent="0">
              <a:buNone/>
            </a:pPr>
            <a:endParaRPr lang="en-GB" sz="300" b="1" dirty="0">
              <a:solidFill>
                <a:srgbClr val="074D4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074D4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  <a:p>
            <a:pPr marL="0" indent="0">
              <a:buNone/>
            </a:pPr>
            <a:endParaRPr lang="en-GB" sz="2400" b="1" dirty="0">
              <a:solidFill>
                <a:srgbClr val="074D4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074D4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Body</a:t>
            </a:r>
          </a:p>
          <a:p>
            <a:pPr marL="0" indent="0">
              <a:buNone/>
            </a:pPr>
            <a:endParaRPr lang="en-GB" sz="1800" b="1" dirty="0">
              <a:solidFill>
                <a:srgbClr val="074D4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CB2A4-9834-8F2C-26EA-BCF97C40C6DA}"/>
              </a:ext>
            </a:extLst>
          </p:cNvPr>
          <p:cNvSpPr txBox="1"/>
          <p:nvPr/>
        </p:nvSpPr>
        <p:spPr>
          <a:xfrm>
            <a:off x="2874000" y="190883"/>
            <a:ext cx="64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74D49"/>
                </a:solidFill>
              </a:rPr>
              <a:t>Example Request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98678-8661-DC48-16BD-0DF4314D9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204" y="1492398"/>
            <a:ext cx="4317877" cy="7775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EEAB972-2EBC-EAA5-70F6-3086210F1C28}"/>
              </a:ext>
            </a:extLst>
          </p:cNvPr>
          <p:cNvGrpSpPr/>
          <p:nvPr/>
        </p:nvGrpSpPr>
        <p:grpSpPr>
          <a:xfrm>
            <a:off x="2506204" y="940526"/>
            <a:ext cx="6683953" cy="332510"/>
            <a:chOff x="1549977" y="4746918"/>
            <a:chExt cx="6683953" cy="33251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CCFB65D-604E-A6A7-918D-B47E51689B21}"/>
                </a:ext>
              </a:extLst>
            </p:cNvPr>
            <p:cNvSpPr/>
            <p:nvPr/>
          </p:nvSpPr>
          <p:spPr>
            <a:xfrm>
              <a:off x="1549977" y="4746919"/>
              <a:ext cx="696191" cy="332509"/>
            </a:xfrm>
            <a:prstGeom prst="roundRect">
              <a:avLst/>
            </a:prstGeom>
            <a:solidFill>
              <a:srgbClr val="0036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BE5A875-1050-4604-E94E-CE8B810F3410}"/>
                </a:ext>
              </a:extLst>
            </p:cNvPr>
            <p:cNvSpPr/>
            <p:nvPr/>
          </p:nvSpPr>
          <p:spPr>
            <a:xfrm>
              <a:off x="2319610" y="4746918"/>
              <a:ext cx="5914320" cy="332509"/>
            </a:xfrm>
            <a:prstGeom prst="roundRect">
              <a:avLst/>
            </a:prstGeom>
            <a:solidFill>
              <a:srgbClr val="3494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n-NO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/workspaces/{workspaceId}/items/{itemId}/updateDefinition</a:t>
              </a:r>
              <a:endPara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238C7C8-D1C1-28DC-A188-F3CDD4E0D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03" y="2369080"/>
            <a:ext cx="6487430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7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3067</TotalTime>
  <Words>740</Words>
  <Application>Microsoft Office PowerPoint</Application>
  <PresentationFormat>Widescreen</PresentationFormat>
  <Paragraphs>121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Consolas</vt:lpstr>
      <vt:lpstr>Graphik Meetup</vt:lpstr>
      <vt:lpstr>Wingdings</vt:lpstr>
      <vt:lpstr>Office Theme</vt:lpstr>
      <vt:lpstr>PBIP and Fabric API 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Source Control</dc:title>
  <dc:creator>Jake Duddy</dc:creator>
  <cp:lastModifiedBy>Jake Duddy</cp:lastModifiedBy>
  <cp:revision>57</cp:revision>
  <dcterms:created xsi:type="dcterms:W3CDTF">2024-05-29T10:29:17Z</dcterms:created>
  <dcterms:modified xsi:type="dcterms:W3CDTF">2024-08-07T17:54:11Z</dcterms:modified>
</cp:coreProperties>
</file>