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84" r:id="rId5"/>
    <p:sldId id="287" r:id="rId6"/>
    <p:sldId id="300" r:id="rId7"/>
    <p:sldId id="298" r:id="rId8"/>
    <p:sldId id="301" r:id="rId9"/>
    <p:sldId id="296" r:id="rId10"/>
    <p:sldId id="293" r:id="rId11"/>
    <p:sldId id="29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99" autoAdjust="0"/>
  </p:normalViewPr>
  <p:slideViewPr>
    <p:cSldViewPr snapToGrid="0" snapToObjects="1" showGuides="1">
      <p:cViewPr varScale="1">
        <p:scale>
          <a:sx n="82" d="100"/>
          <a:sy n="82" d="100"/>
        </p:scale>
        <p:origin x="720" y="67"/>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3/13/2024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rPr>
              <a:t>Aspirin is a salicylate and a nonsteroidal anti-inflammatory drug (NSAID) that reduces fever and relieves mild to moderate pain in the body. Aspirin is considered the most widely used drug for the conditions mentioned above and is one of the milestone pharmacological achievements of the 20</a:t>
            </a:r>
            <a:r>
              <a:rPr lang="en-US" sz="1800" kern="100" baseline="30000" dirty="0">
                <a:effectLst/>
                <a:latin typeface="Times New Roman" panose="02020603050405020304" pitchFamily="18" charset="0"/>
                <a:ea typeface="Calibri" panose="020F0502020204030204" pitchFamily="34" charset="0"/>
              </a:rPr>
              <a:t>th</a:t>
            </a:r>
            <a:r>
              <a:rPr lang="en-US" sz="1800" kern="100" dirty="0">
                <a:effectLst/>
                <a:latin typeface="Times New Roman" panose="02020603050405020304" pitchFamily="18" charset="0"/>
                <a:ea typeface="Calibri" panose="020F0502020204030204" pitchFamily="34" charset="0"/>
              </a:rPr>
              <a:t> century. While the fascinating history of Aspirin dates back 3500 years, historians of medicine trace its birth to 1897 (</a:t>
            </a:r>
            <a:r>
              <a:rPr lang="en-US" sz="1800" kern="100" dirty="0" err="1">
                <a:effectLst/>
                <a:latin typeface="Times New Roman" panose="02020603050405020304" pitchFamily="18" charset="0"/>
                <a:ea typeface="Calibri" panose="020F0502020204030204" pitchFamily="34" charset="0"/>
              </a:rPr>
              <a:t>Montinari</a:t>
            </a:r>
            <a:r>
              <a:rPr lang="en-US" sz="1800" kern="100" dirty="0">
                <a:effectLst/>
                <a:latin typeface="Times New Roman" panose="02020603050405020304" pitchFamily="18" charset="0"/>
                <a:ea typeface="Calibri" panose="020F0502020204030204" pitchFamily="34" charset="0"/>
              </a:rPr>
              <a:t> et al., 2019). During its discovery, a famous German chemist at Friedrich Bayer and Co. focused on the phenol group while other researchers concentrated on the carboxylic acid group. On August 10</a:t>
            </a:r>
            <a:r>
              <a:rPr lang="en-US" sz="1800" kern="100" baseline="30000" dirty="0">
                <a:effectLst/>
                <a:latin typeface="Times New Roman" panose="02020603050405020304" pitchFamily="18" charset="0"/>
                <a:ea typeface="Calibri" panose="020F0502020204030204" pitchFamily="34" charset="0"/>
              </a:rPr>
              <a:t>th</a:t>
            </a:r>
            <a:r>
              <a:rPr lang="en-US" sz="1800" kern="100" dirty="0">
                <a:effectLst/>
                <a:latin typeface="Times New Roman" panose="02020603050405020304" pitchFamily="18" charset="0"/>
                <a:ea typeface="Calibri" panose="020F0502020204030204" pitchFamily="34" charset="0"/>
              </a:rPr>
              <a:t>, 1897, he became the first scientist to acetylate the phenol group and produce a pure, stable acetylsalicylic acid (ASA). This discovery marked the first time a drug had been made through a synthetic process and marked Hoffman as the birth of both Aspirin and the pharmaceutical industry (International Aspirin Foundations, 2023). After recognizing the incredible discovery of Dr. Hoffman, other scientists tested the drug first on him and then performed tremendous animal experiments before experimenting with successful clinical trials in humans. After successful trials, the first component of Aspirin was named and registered on February 1</a:t>
            </a:r>
            <a:r>
              <a:rPr lang="en-US" sz="1800" kern="100" baseline="30000" dirty="0">
                <a:effectLst/>
                <a:latin typeface="Times New Roman" panose="02020603050405020304" pitchFamily="18" charset="0"/>
                <a:ea typeface="Calibri" panose="020F0502020204030204" pitchFamily="34" charset="0"/>
              </a:rPr>
              <a:t>st</a:t>
            </a:r>
            <a:r>
              <a:rPr lang="en-US" sz="1800" kern="100" dirty="0">
                <a:effectLst/>
                <a:latin typeface="Times New Roman" panose="02020603050405020304" pitchFamily="18" charset="0"/>
                <a:ea typeface="Calibri" panose="020F0502020204030204" pitchFamily="34" charset="0"/>
              </a:rPr>
              <a:t> 1899.</a:t>
            </a:r>
          </a:p>
        </p:txBody>
      </p:sp>
      <p:sp>
        <p:nvSpPr>
          <p:cNvPr id="4" name="Slide Number Placeholder 3"/>
          <p:cNvSpPr>
            <a:spLocks noGrp="1"/>
          </p:cNvSpPr>
          <p:nvPr>
            <p:ph type="sldNum" sz="quarter" idx="5"/>
          </p:nvPr>
        </p:nvSpPr>
        <p:spPr/>
        <p:txBody>
          <a:bodyPr/>
          <a:lstStyle/>
          <a:p>
            <a:fld id="{980D3DFC-11A7-4DDF-8AEE-A5ACE051EBF3}" type="slidenum">
              <a:rPr lang="en-US" smtClean="0"/>
              <a:t>2</a:t>
            </a:fld>
            <a:endParaRPr lang="en-US" dirty="0"/>
          </a:p>
        </p:txBody>
      </p:sp>
    </p:spTree>
    <p:extLst>
      <p:ext uri="{BB962C8B-B14F-4D97-AF65-F5344CB8AC3E}">
        <p14:creationId xmlns:p14="http://schemas.microsoft.com/office/powerpoint/2010/main" val="2107619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Aspirin is synthesized from salicylic acid through chemical processes; this process is achieved through acetylation with acetic anhydride. The raw materials used in the acetylation reaction are salicylic acid, naturally obtained from willow bark or phenol group components, and acetic anhydride, the acetylating agent. The acetylation process occurs in a laboratory setting where salicylic acid is mixed with excess acetic anhydride in the presence of a catalyst, usually sulfuric or phosphoric acid. The reaction is facilitated by heating the mixture gently in a water bath. The reaction results in the acetyl group (-COCH3) replacing the salicylic acid’s hydroxyl group (-OH), forming aspirin and acetic acid as the by-</a:t>
            </a:r>
            <a:r>
              <a:rPr lang="en-US" dirty="0" err="1"/>
              <a:t>product.The</a:t>
            </a:r>
            <a:r>
              <a:rPr lang="en-US" dirty="0"/>
              <a:t> next step is purification, which involves cooling the mixture and precipitating the aspirin into its solid crystalline form. The crude aspirin product is then filtered from the unreacted materials in the mixture and washed with a suitable solvent to remove impurities. The purified aspirin is then dried under a vacuum maintained at room temperature to remove the remaining </a:t>
            </a:r>
            <a:r>
              <a:rPr lang="en-US" dirty="0" err="1"/>
              <a:t>solvent.The</a:t>
            </a:r>
            <a:r>
              <a:rPr lang="en-US" dirty="0"/>
              <a:t> next step involved analytical characterization to purify and identify synthesized aspirin. After pure aspirin crystals are obtained, they are formulated into various dosages as either tablets or capsules.</a:t>
            </a:r>
          </a:p>
        </p:txBody>
      </p:sp>
      <p:sp>
        <p:nvSpPr>
          <p:cNvPr id="4" name="Slide Number Placeholder 3"/>
          <p:cNvSpPr>
            <a:spLocks noGrp="1"/>
          </p:cNvSpPr>
          <p:nvPr>
            <p:ph type="sldNum" sz="quarter" idx="5"/>
          </p:nvPr>
        </p:nvSpPr>
        <p:spPr/>
        <p:txBody>
          <a:bodyPr/>
          <a:lstStyle/>
          <a:p>
            <a:fld id="{980D3DFC-11A7-4DDF-8AEE-A5ACE051EBF3}" type="slidenum">
              <a:rPr lang="en-US" smtClean="0"/>
              <a:t>3</a:t>
            </a:fld>
            <a:endParaRPr lang="en-US" dirty="0"/>
          </a:p>
        </p:txBody>
      </p:sp>
    </p:spTree>
    <p:extLst>
      <p:ext uri="{BB962C8B-B14F-4D97-AF65-F5344CB8AC3E}">
        <p14:creationId xmlns:p14="http://schemas.microsoft.com/office/powerpoint/2010/main" val="4184926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kern="100" dirty="0">
                <a:effectLst/>
                <a:latin typeface="Times New Roman" panose="02020603050405020304" pitchFamily="18" charset="0"/>
                <a:ea typeface="Calibri" panose="020F0502020204030204" pitchFamily="34" charset="0"/>
              </a:rPr>
              <a:t>Aspirin is prepared from salicylic acid through chemical synthesis. The core synthesis process involved is acetylation with acetic anhydride (International Aspirin Foundation, 2023). The primary material, salicylic acid, is obtained from plants such as willow bark through hydrolysis of the natural compound. Alternatively, the Kolbe-Schmitt reaction can synthesize this material [salicylic acid] from phenol group components. Next, an acetyl group (-COCH3) is added to the hydroxyl group (-OH) to acetylate the salicylic acid. This reaction takes place with an acetylating agent, acetic anhydride, and sulfuric acid as the catalyst.</a:t>
            </a:r>
          </a:p>
          <a:p>
            <a:pPr marL="0" marR="0">
              <a:lnSpc>
                <a:spcPct val="200000"/>
              </a:lnSpc>
              <a:spcBef>
                <a:spcPts val="0"/>
              </a:spcBef>
              <a:spcAft>
                <a:spcPts val="0"/>
              </a:spcAft>
            </a:pPr>
            <a:r>
              <a:rPr lang="en-US" sz="1800" kern="100" dirty="0">
                <a:effectLst/>
                <a:latin typeface="Times New Roman" panose="02020603050405020304" pitchFamily="18" charset="0"/>
                <a:ea typeface="Calibri" panose="020F0502020204030204" pitchFamily="34" charset="0"/>
              </a:rPr>
              <a:t>Next, the crude mixture formed during acetylation is purified to obtain aspirin products. Other purification processes, such as filtration, crystallization, and recrystallization, are added to remove impurities from the pure aspirin crystals. Lastly, the pure aspirin crystals are dried and cooled at room temperature. These processes are necessary to remove any solvents remaining from the aspirin crystals. The obtained crystals are then formulated into tablets or capsules for oral administration. The molecular weight of the obtained crystals is approximately 180.16g/mol. </a:t>
            </a:r>
          </a:p>
        </p:txBody>
      </p:sp>
      <p:sp>
        <p:nvSpPr>
          <p:cNvPr id="4" name="Slide Number Placeholder 3"/>
          <p:cNvSpPr>
            <a:spLocks noGrp="1"/>
          </p:cNvSpPr>
          <p:nvPr>
            <p:ph type="sldNum" sz="quarter" idx="5"/>
          </p:nvPr>
        </p:nvSpPr>
        <p:spPr/>
        <p:txBody>
          <a:bodyPr/>
          <a:lstStyle/>
          <a:p>
            <a:fld id="{980D3DFC-11A7-4DDF-8AEE-A5ACE051EBF3}" type="slidenum">
              <a:rPr lang="en-US" smtClean="0"/>
              <a:t>4</a:t>
            </a:fld>
            <a:endParaRPr lang="en-US" dirty="0"/>
          </a:p>
        </p:txBody>
      </p:sp>
    </p:spTree>
    <p:extLst>
      <p:ext uri="{BB962C8B-B14F-4D97-AF65-F5344CB8AC3E}">
        <p14:creationId xmlns:p14="http://schemas.microsoft.com/office/powerpoint/2010/main" val="1269160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rPr>
              <a:t>Bio-metabolism is the enzymatic conversion of one chemical compound into another. Like many other pharmaceutical drugs, the metabolism of aspirin also takes place in the liver. As the metabolism continues, its therapeutic effect diminishes, thus making it more effective in the body. The first phase of metabolism involves reduction or hydrolysis processes, but the most common biochemical process that takes place is oxidation. The drug is said to be oxidized when it is exposed into oxygen in the air and catalyzed by cytochrome P450 enzymes. In the second metabolism phase, the drug undergoes conjugation where an ionized group is attached to the drug making it more water soluble. Aspirin is either conjugated with glycine or glucuronic acid to form ionized metabolites that can be excreted through urine. </a:t>
            </a:r>
          </a:p>
        </p:txBody>
      </p:sp>
      <p:sp>
        <p:nvSpPr>
          <p:cNvPr id="4" name="Slide Number Placeholder 3"/>
          <p:cNvSpPr>
            <a:spLocks noGrp="1"/>
          </p:cNvSpPr>
          <p:nvPr>
            <p:ph type="sldNum" sz="quarter" idx="5"/>
          </p:nvPr>
        </p:nvSpPr>
        <p:spPr/>
        <p:txBody>
          <a:bodyPr/>
          <a:lstStyle/>
          <a:p>
            <a:fld id="{980D3DFC-11A7-4DDF-8AEE-A5ACE051EBF3}" type="slidenum">
              <a:rPr lang="en-US" smtClean="0"/>
              <a:t>5</a:t>
            </a:fld>
            <a:endParaRPr lang="en-US" dirty="0"/>
          </a:p>
        </p:txBody>
      </p:sp>
    </p:spTree>
    <p:extLst>
      <p:ext uri="{BB962C8B-B14F-4D97-AF65-F5344CB8AC3E}">
        <p14:creationId xmlns:p14="http://schemas.microsoft.com/office/powerpoint/2010/main" val="1198548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kern="100" dirty="0">
                <a:effectLst/>
                <a:latin typeface="Times New Roman" panose="02020603050405020304" pitchFamily="18" charset="0"/>
                <a:ea typeface="Calibri" panose="020F0502020204030204" pitchFamily="34" charset="0"/>
              </a:rPr>
              <a:t>Aspirin exerts multipurpose functions in the body due to its pharmacological properties. Firstly, it plays a vital role in relieving pain. Aspirin inhibits the synthesis of prostaglandin substances, which necessitates pain reduction in body parts such as the head, teeth, and women during their periods. The prostaglandins play another important anti-inflammatory role, thus making the drug helpful in reducing inflammation-related conditions such as injuries and arthritis. Similarly, it lowers body fever by acting on the hypothalamus to regulate body temperature.</a:t>
            </a:r>
          </a:p>
          <a:p>
            <a:pPr marL="0" marR="0">
              <a:lnSpc>
                <a:spcPct val="200000"/>
              </a:lnSpc>
              <a:spcBef>
                <a:spcPts val="0"/>
              </a:spcBef>
              <a:spcAft>
                <a:spcPts val="0"/>
              </a:spcAft>
            </a:pPr>
            <a:r>
              <a:rPr lang="en-US" sz="1800" kern="100" dirty="0">
                <a:effectLst/>
                <a:latin typeface="Times New Roman" panose="02020603050405020304" pitchFamily="18" charset="0"/>
                <a:ea typeface="Calibri" panose="020F0502020204030204" pitchFamily="34" charset="0"/>
              </a:rPr>
              <a:t>On expectant mothers, low doses of aspirin are prescribed to reduce the risk of preeclampsia, especially in mothers infected with high blood pressure and proteinuria. Finally, aspirin is prescribed for individuals with cardiovascular infections due to its antiplatelet properties. It combats blood clotting that can lead to more severe heart infections like stroke and heart attack.</a:t>
            </a:r>
          </a:p>
        </p:txBody>
      </p:sp>
      <p:sp>
        <p:nvSpPr>
          <p:cNvPr id="4" name="Slide Number Placeholder 3"/>
          <p:cNvSpPr>
            <a:spLocks noGrp="1"/>
          </p:cNvSpPr>
          <p:nvPr>
            <p:ph type="sldNum" sz="quarter" idx="5"/>
          </p:nvPr>
        </p:nvSpPr>
        <p:spPr/>
        <p:txBody>
          <a:bodyPr/>
          <a:lstStyle/>
          <a:p>
            <a:fld id="{980D3DFC-11A7-4DDF-8AEE-A5ACE051EBF3}" type="slidenum">
              <a:rPr lang="en-US" smtClean="0"/>
              <a:t>6</a:t>
            </a:fld>
            <a:endParaRPr lang="en-US" dirty="0"/>
          </a:p>
        </p:txBody>
      </p:sp>
    </p:spTree>
    <p:extLst>
      <p:ext uri="{BB962C8B-B14F-4D97-AF65-F5344CB8AC3E}">
        <p14:creationId xmlns:p14="http://schemas.microsoft.com/office/powerpoint/2010/main" val="2847319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Taking aspirin contrary to the physician’s prescription may result in gastrointestinal complications such as excessive bleeding, stomach ulcers, and perforation. Accordingly, long-term use of aspirin can irritate the stomach lining, leading to gastrointestinal bleeding, especially in individuals with a history of peptic ulcers or gastrointestinal bleeding. Similarly, due to its antiplatelet properties, aspirin reduces the ability of the blood to clot. Despite this property being essential in preventing heart diseases, it increases the risk of </a:t>
            </a:r>
            <a:r>
              <a:rPr lang="en-US" dirty="0" err="1"/>
              <a:t>bleeding.The</a:t>
            </a:r>
            <a:r>
              <a:rPr lang="en-US" dirty="0"/>
              <a:t> interaction of aspirin with other drugs increases its controversy as a safe drug. It quickly interacts with other anticoagulant medications, such as warfarin and newer oral anticoagulants, leading to further complications such as severe bleeding. If the drug is taken together with medicines used to treat complications such as hypertension and medications, it may affect their efficacy and safety. Thus, while aspirin offers a variety of health benefits to patients, its use is associated with controversial issues.</a:t>
            </a:r>
          </a:p>
        </p:txBody>
      </p:sp>
      <p:sp>
        <p:nvSpPr>
          <p:cNvPr id="4" name="Slide Number Placeholder 3"/>
          <p:cNvSpPr>
            <a:spLocks noGrp="1"/>
          </p:cNvSpPr>
          <p:nvPr>
            <p:ph type="sldNum" sz="quarter" idx="5"/>
          </p:nvPr>
        </p:nvSpPr>
        <p:spPr/>
        <p:txBody>
          <a:bodyPr/>
          <a:lstStyle/>
          <a:p>
            <a:fld id="{980D3DFC-11A7-4DDF-8AEE-A5ACE051EBF3}" type="slidenum">
              <a:rPr lang="en-US" smtClean="0"/>
              <a:t>7</a:t>
            </a:fld>
            <a:endParaRPr lang="en-US" dirty="0"/>
          </a:p>
        </p:txBody>
      </p:sp>
    </p:spTree>
    <p:extLst>
      <p:ext uri="{BB962C8B-B14F-4D97-AF65-F5344CB8AC3E}">
        <p14:creationId xmlns:p14="http://schemas.microsoft.com/office/powerpoint/2010/main" val="2494092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016/j.vph.2018.10.008" TargetMode="External"/><Relationship Id="rId2" Type="http://schemas.openxmlformats.org/officeDocument/2006/relationships/hyperlink" Target="https://www.aspirin-foundation.com/history/the-aspirin-story/" TargetMode="External"/><Relationship Id="rId1" Type="http://schemas.openxmlformats.org/officeDocument/2006/relationships/slideLayout" Target="../slideLayouts/slideLayout15.xml"/><Relationship Id="rId4" Type="http://schemas.openxmlformats.org/officeDocument/2006/relationships/hyperlink" Target="https://www.nottingham.ac.uk/nmp/sonet/rlos/bioproc/liverdrug/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40" y="2281560"/>
            <a:ext cx="5630218" cy="700981"/>
          </a:xfrm>
        </p:spPr>
        <p:txBody>
          <a:bodyPr/>
          <a:lstStyle/>
          <a:p>
            <a:r>
              <a:rPr lang="en-US" sz="4000" b="1" dirty="0">
                <a:latin typeface="Times New Roman" panose="02020603050405020304" pitchFamily="18" charset="0"/>
                <a:cs typeface="Times New Roman" panose="02020603050405020304" pitchFamily="18" charset="0"/>
              </a:rPr>
              <a:t>History of Aspirin Drug</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551817" y="3889888"/>
            <a:ext cx="4873752" cy="495640"/>
          </a:xfrm>
        </p:spPr>
        <p:txBody>
          <a:bodyPr/>
          <a:lstStyle/>
          <a:p>
            <a:pPr algn="ctr"/>
            <a:r>
              <a:rPr lang="en-US" dirty="0">
                <a:latin typeface="Times New Roman" panose="02020603050405020304" pitchFamily="18" charset="0"/>
                <a:cs typeface="Times New Roman" panose="02020603050405020304" pitchFamily="18" charset="0"/>
              </a:rPr>
              <a:t>Student’s Name</a:t>
            </a:r>
          </a:p>
          <a:p>
            <a:endParaRPr lang="en-US" dirty="0">
              <a:latin typeface="Times New Roman" panose="02020603050405020304" pitchFamily="18" charset="0"/>
              <a:cs typeface="Times New Roman" panose="02020603050405020304" pitchFamily="18" charset="0"/>
            </a:endParaRPr>
          </a:p>
        </p:txBody>
      </p:sp>
      <p:pic>
        <p:nvPicPr>
          <p:cNvPr id="4" name="Picture Placeholder 3">
            <a:extLst>
              <a:ext uri="{FF2B5EF4-FFF2-40B4-BE49-F238E27FC236}">
                <a16:creationId xmlns:a16="http://schemas.microsoft.com/office/drawing/2014/main" id="{88821D62-609D-4546-A15B-77F625D10D50}"/>
              </a:ext>
            </a:extLst>
          </p:cNvPr>
          <p:cNvPicPr>
            <a:picLocks noGrp="1" noChangeAspect="1"/>
          </p:cNvPicPr>
          <p:nvPr>
            <p:ph type="pic" sz="quarter" idx="10"/>
          </p:nvPr>
        </p:nvPicPr>
        <p:blipFill>
          <a:blip r:embed="rId2"/>
          <a:srcRect l="10972" r="10972"/>
          <a:stretch>
            <a:fillRect/>
          </a:stretch>
        </p:blipFill>
        <p:spPr/>
      </p:pic>
    </p:spTree>
    <p:extLst>
      <p:ext uri="{BB962C8B-B14F-4D97-AF65-F5344CB8AC3E}">
        <p14:creationId xmlns:p14="http://schemas.microsoft.com/office/powerpoint/2010/main" val="409702330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389888" y="1204329"/>
            <a:ext cx="5038344" cy="633511"/>
          </a:xfrm>
        </p:spPr>
        <p:txBody>
          <a:bodyPr/>
          <a:lstStyle/>
          <a:p>
            <a:r>
              <a:rPr lang="en-US" sz="4400" b="1" dirty="0">
                <a:latin typeface="Times New Roman" panose="02020603050405020304" pitchFamily="18" charset="0"/>
                <a:cs typeface="Times New Roman" panose="02020603050405020304" pitchFamily="18" charset="0"/>
                <a:sym typeface="DM Sans Medium"/>
              </a:rPr>
              <a:t>History of Aspirin</a:t>
            </a:r>
            <a:endParaRPr lang="en-US" sz="44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843379" y="1926453"/>
            <a:ext cx="6525087" cy="3648723"/>
          </a:xfrm>
        </p:spPr>
        <p:txBody>
          <a:bodyPr/>
          <a:lstStyle/>
          <a:p>
            <a:pPr marL="340614" indent="-285750">
              <a:lnSpc>
                <a:spcPct val="20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Aspirin is one the most pharmacological achievements of the 21</a:t>
            </a:r>
            <a:r>
              <a:rPr lang="en-US" sz="1400" baseline="30000" dirty="0">
                <a:latin typeface="Times New Roman" panose="02020603050405020304" pitchFamily="18" charset="0"/>
                <a:cs typeface="Times New Roman" panose="02020603050405020304" pitchFamily="18" charset="0"/>
              </a:rPr>
              <a:t>st</a:t>
            </a:r>
            <a:r>
              <a:rPr lang="en-US" sz="1400" dirty="0">
                <a:latin typeface="Times New Roman" panose="02020603050405020304" pitchFamily="18" charset="0"/>
                <a:cs typeface="Times New Roman" panose="02020603050405020304" pitchFamily="18" charset="0"/>
              </a:rPr>
              <a:t> century in reducing fever and relieving mild to moderate pain in the body. </a:t>
            </a:r>
          </a:p>
          <a:p>
            <a:pPr marL="340614" indent="-285750">
              <a:lnSpc>
                <a:spcPct val="20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Medicinal historians trace the birth of Aspirin in 1897. </a:t>
            </a:r>
          </a:p>
          <a:p>
            <a:pPr marL="340614" indent="-285750">
              <a:lnSpc>
                <a:spcPct val="20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The drug was first discovered by German chemist, Dr. Felix Hoffman as first drug made synthetically in the pharmaceutical industry. </a:t>
            </a:r>
          </a:p>
          <a:p>
            <a:pPr marL="340614" indent="-285750">
              <a:lnSpc>
                <a:spcPct val="20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Following a series of animal experiments and successful human trials, the first compound of the drug was named Aspirin and registered on February 1</a:t>
            </a:r>
            <a:r>
              <a:rPr lang="en-US" sz="1400" baseline="30000" dirty="0">
                <a:latin typeface="Times New Roman" panose="02020603050405020304" pitchFamily="18" charset="0"/>
                <a:cs typeface="Times New Roman" panose="02020603050405020304" pitchFamily="18" charset="0"/>
              </a:rPr>
              <a:t>st</a:t>
            </a:r>
            <a:r>
              <a:rPr lang="en-US" sz="1400" dirty="0">
                <a:latin typeface="Times New Roman" panose="02020603050405020304" pitchFamily="18" charset="0"/>
                <a:cs typeface="Times New Roman" panose="02020603050405020304" pitchFamily="18" charset="0"/>
              </a:rPr>
              <a:t> 1899 (International Aspirin Foundation, 2023). </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2</a:t>
            </a:fld>
            <a:endParaRPr lang="en-US" dirty="0"/>
          </a:p>
        </p:txBody>
      </p:sp>
      <p:pic>
        <p:nvPicPr>
          <p:cNvPr id="17" name="Picture 16">
            <a:extLst>
              <a:ext uri="{FF2B5EF4-FFF2-40B4-BE49-F238E27FC236}">
                <a16:creationId xmlns:a16="http://schemas.microsoft.com/office/drawing/2014/main" id="{8F1DBA10-28E5-3C09-9BCA-C7704C4E2E16}"/>
              </a:ext>
            </a:extLst>
          </p:cNvPr>
          <p:cNvPicPr>
            <a:picLocks noChangeAspect="1"/>
          </p:cNvPicPr>
          <p:nvPr/>
        </p:nvPicPr>
        <p:blipFill>
          <a:blip r:embed="rId3"/>
          <a:stretch>
            <a:fillRect/>
          </a:stretch>
        </p:blipFill>
        <p:spPr>
          <a:xfrm>
            <a:off x="8182737" y="754602"/>
            <a:ext cx="3784362" cy="2592280"/>
          </a:xfrm>
          <a:prstGeom prst="rect">
            <a:avLst/>
          </a:prstGeom>
        </p:spPr>
      </p:pic>
      <p:pic>
        <p:nvPicPr>
          <p:cNvPr id="1026" name="Picture 2" descr="Aspirin Tablet 300mg Generic Finished Western Medicine with GMP - China  Aspirin, Tablet | Made-in-China.com">
            <a:extLst>
              <a:ext uri="{FF2B5EF4-FFF2-40B4-BE49-F238E27FC236}">
                <a16:creationId xmlns:a16="http://schemas.microsoft.com/office/drawing/2014/main" id="{83FEB8BD-4373-C568-41E4-55A1B1E6E9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736" y="3511118"/>
            <a:ext cx="3784363" cy="2592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0028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CA47A-772A-E98C-23D4-898724938B45}"/>
              </a:ext>
            </a:extLst>
          </p:cNvPr>
          <p:cNvSpPr>
            <a:spLocks noGrp="1"/>
          </p:cNvSpPr>
          <p:nvPr>
            <p:ph type="title"/>
          </p:nvPr>
        </p:nvSpPr>
        <p:spPr>
          <a:xfrm>
            <a:off x="597159" y="818388"/>
            <a:ext cx="6969968" cy="618526"/>
          </a:xfrm>
        </p:spPr>
        <p:txBody>
          <a:bodyPr/>
          <a:lstStyle/>
          <a:p>
            <a:pPr algn="ctr"/>
            <a:r>
              <a:rPr lang="en-US" sz="4000" b="1" dirty="0">
                <a:latin typeface="Times New Roman" panose="02020603050405020304" pitchFamily="18" charset="0"/>
                <a:cs typeface="Times New Roman" panose="02020603050405020304" pitchFamily="18" charset="0"/>
              </a:rPr>
              <a:t>Synthesis of Aspirin</a:t>
            </a:r>
          </a:p>
        </p:txBody>
      </p:sp>
      <p:sp>
        <p:nvSpPr>
          <p:cNvPr id="4" name="Content Placeholder 3">
            <a:extLst>
              <a:ext uri="{FF2B5EF4-FFF2-40B4-BE49-F238E27FC236}">
                <a16:creationId xmlns:a16="http://schemas.microsoft.com/office/drawing/2014/main" id="{0BDFF1CF-582D-6957-7312-665F464850A0}"/>
              </a:ext>
            </a:extLst>
          </p:cNvPr>
          <p:cNvSpPr>
            <a:spLocks noGrp="1"/>
          </p:cNvSpPr>
          <p:nvPr>
            <p:ph idx="1"/>
          </p:nvPr>
        </p:nvSpPr>
        <p:spPr>
          <a:xfrm>
            <a:off x="597159" y="1436913"/>
            <a:ext cx="6969968" cy="4404049"/>
          </a:xfrm>
        </p:spPr>
        <p:txBody>
          <a:bodyPr/>
          <a:lstStyle/>
          <a:p>
            <a:pPr marL="340614" indent="-285750">
              <a:lnSpc>
                <a:spcPct val="2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Synthesis of aspirin drug includes several stages ranging from preparation of materials to chemical reactions and purification processes. </a:t>
            </a:r>
          </a:p>
          <a:p>
            <a:pPr marL="340614" indent="-285750">
              <a:lnSpc>
                <a:spcPct val="2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following steps are involved in the process: </a:t>
            </a:r>
          </a:p>
          <a:p>
            <a:pPr marL="454914" indent="-400050">
              <a:lnSpc>
                <a:spcPct val="200000"/>
              </a:lnSpc>
              <a:buFont typeface="+mj-lt"/>
              <a:buAutoNum type="romanLcPeriod"/>
            </a:pPr>
            <a:r>
              <a:rPr lang="en-US" dirty="0">
                <a:latin typeface="Times New Roman" panose="02020603050405020304" pitchFamily="18" charset="0"/>
                <a:cs typeface="Times New Roman" panose="02020603050405020304" pitchFamily="18" charset="0"/>
              </a:rPr>
              <a:t>Preparation of materials </a:t>
            </a:r>
          </a:p>
          <a:p>
            <a:pPr marL="454914" indent="-400050">
              <a:lnSpc>
                <a:spcPct val="200000"/>
              </a:lnSpc>
              <a:buFont typeface="+mj-lt"/>
              <a:buAutoNum type="romanLcPeriod"/>
            </a:pPr>
            <a:r>
              <a:rPr lang="en-US" dirty="0">
                <a:latin typeface="Times New Roman" panose="02020603050405020304" pitchFamily="18" charset="0"/>
                <a:cs typeface="Times New Roman" panose="02020603050405020304" pitchFamily="18" charset="0"/>
              </a:rPr>
              <a:t>Acetylation </a:t>
            </a:r>
          </a:p>
          <a:p>
            <a:pPr marL="454914" indent="-400050">
              <a:lnSpc>
                <a:spcPct val="200000"/>
              </a:lnSpc>
              <a:buFont typeface="+mj-lt"/>
              <a:buAutoNum type="romanLcPeriod"/>
            </a:pPr>
            <a:r>
              <a:rPr lang="en-US" dirty="0">
                <a:latin typeface="Times New Roman" panose="02020603050405020304" pitchFamily="18" charset="0"/>
                <a:cs typeface="Times New Roman" panose="02020603050405020304" pitchFamily="18" charset="0"/>
              </a:rPr>
              <a:t>Cooling and Purification </a:t>
            </a:r>
          </a:p>
          <a:p>
            <a:pPr marL="454914" indent="-400050">
              <a:lnSpc>
                <a:spcPct val="200000"/>
              </a:lnSpc>
              <a:buFont typeface="+mj-lt"/>
              <a:buAutoNum type="romanLcPeriod"/>
            </a:pPr>
            <a:r>
              <a:rPr lang="en-US" dirty="0">
                <a:latin typeface="Times New Roman" panose="02020603050405020304" pitchFamily="18" charset="0"/>
                <a:cs typeface="Times New Roman" panose="02020603050405020304" pitchFamily="18" charset="0"/>
              </a:rPr>
              <a:t>Analytical characterization </a:t>
            </a:r>
          </a:p>
          <a:p>
            <a:pPr marL="454914" indent="-400050">
              <a:lnSpc>
                <a:spcPct val="200000"/>
              </a:lnSpc>
              <a:buFont typeface="+mj-lt"/>
              <a:buAutoNum type="romanLcPeriod"/>
            </a:pPr>
            <a:r>
              <a:rPr lang="en-US" dirty="0">
                <a:latin typeface="Times New Roman" panose="02020603050405020304" pitchFamily="18" charset="0"/>
                <a:cs typeface="Times New Roman" panose="02020603050405020304" pitchFamily="18" charset="0"/>
              </a:rPr>
              <a:t>Formulation </a:t>
            </a:r>
          </a:p>
          <a:p>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196FEDC-023A-5CBD-7301-7DBC5F57EC41}"/>
              </a:ext>
            </a:extLst>
          </p:cNvPr>
          <p:cNvSpPr>
            <a:spLocks noGrp="1"/>
          </p:cNvSpPr>
          <p:nvPr>
            <p:ph type="sldNum" sz="quarter" idx="12"/>
          </p:nvPr>
        </p:nvSpPr>
        <p:spPr/>
        <p:txBody>
          <a:bodyPr/>
          <a:lstStyle/>
          <a:p>
            <a:fld id="{8D0AFDD5-844D-364D-8AEC-50CF4D36D55D}" type="slidenum">
              <a:rPr lang="en-US" noProof="0" smtClean="0"/>
              <a:pPr/>
              <a:t>3</a:t>
            </a:fld>
            <a:endParaRPr lang="en-US" noProof="0"/>
          </a:p>
        </p:txBody>
      </p:sp>
      <p:pic>
        <p:nvPicPr>
          <p:cNvPr id="7" name="Picture 6">
            <a:extLst>
              <a:ext uri="{FF2B5EF4-FFF2-40B4-BE49-F238E27FC236}">
                <a16:creationId xmlns:a16="http://schemas.microsoft.com/office/drawing/2014/main" id="{433B3B1C-39F2-AD3D-6D0D-5C4DF07520AD}"/>
              </a:ext>
            </a:extLst>
          </p:cNvPr>
          <p:cNvPicPr>
            <a:picLocks noChangeAspect="1"/>
          </p:cNvPicPr>
          <p:nvPr/>
        </p:nvPicPr>
        <p:blipFill>
          <a:blip r:embed="rId3"/>
          <a:stretch>
            <a:fillRect/>
          </a:stretch>
        </p:blipFill>
        <p:spPr>
          <a:xfrm>
            <a:off x="7744408" y="803127"/>
            <a:ext cx="4447592" cy="1996057"/>
          </a:xfrm>
          <a:prstGeom prst="rect">
            <a:avLst/>
          </a:prstGeom>
        </p:spPr>
      </p:pic>
    </p:spTree>
    <p:extLst>
      <p:ext uri="{BB962C8B-B14F-4D97-AF65-F5344CB8AC3E}">
        <p14:creationId xmlns:p14="http://schemas.microsoft.com/office/powerpoint/2010/main" val="418888402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E554F-7B2A-6424-031D-43AFDE4C91E2}"/>
              </a:ext>
            </a:extLst>
          </p:cNvPr>
          <p:cNvSpPr>
            <a:spLocks noGrp="1"/>
          </p:cNvSpPr>
          <p:nvPr>
            <p:ph type="title"/>
          </p:nvPr>
        </p:nvSpPr>
        <p:spPr>
          <a:xfrm>
            <a:off x="662473" y="830424"/>
            <a:ext cx="6699380" cy="842928"/>
          </a:xfrm>
        </p:spPr>
        <p:txBody>
          <a:bodyPr/>
          <a:lstStyle/>
          <a:p>
            <a:pPr algn="ctr"/>
            <a:r>
              <a:rPr lang="en-US" sz="4000" b="1" dirty="0">
                <a:latin typeface="Times New Roman" panose="02020603050405020304" pitchFamily="18" charset="0"/>
                <a:cs typeface="Times New Roman" panose="02020603050405020304" pitchFamily="18" charset="0"/>
              </a:rPr>
              <a:t>How Aspirin is Made</a:t>
            </a:r>
          </a:p>
        </p:txBody>
      </p:sp>
      <p:sp>
        <p:nvSpPr>
          <p:cNvPr id="4" name="Content Placeholder 3">
            <a:extLst>
              <a:ext uri="{FF2B5EF4-FFF2-40B4-BE49-F238E27FC236}">
                <a16:creationId xmlns:a16="http://schemas.microsoft.com/office/drawing/2014/main" id="{DFF0D54B-B712-B589-B3E0-23A4A48DBC4C}"/>
              </a:ext>
            </a:extLst>
          </p:cNvPr>
          <p:cNvSpPr>
            <a:spLocks noGrp="1"/>
          </p:cNvSpPr>
          <p:nvPr>
            <p:ph idx="1"/>
          </p:nvPr>
        </p:nvSpPr>
        <p:spPr>
          <a:xfrm>
            <a:off x="662473" y="1464905"/>
            <a:ext cx="6876661" cy="4376057"/>
          </a:xfrm>
        </p:spPr>
        <p:txBody>
          <a:bodyPr/>
          <a:lstStyle/>
          <a:p>
            <a:pPr marL="340614" indent="-285750">
              <a:lnSpc>
                <a:spcPct val="2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Aspirin is prepared through the following processes: </a:t>
            </a:r>
          </a:p>
          <a:p>
            <a:pPr marL="454914" indent="-400050">
              <a:lnSpc>
                <a:spcPct val="200000"/>
              </a:lnSpc>
              <a:buFont typeface="+mj-lt"/>
              <a:buAutoNum type="romanUcPeriod"/>
            </a:pPr>
            <a:r>
              <a:rPr lang="en-US" dirty="0">
                <a:latin typeface="Times New Roman" panose="02020603050405020304" pitchFamily="18" charset="0"/>
                <a:cs typeface="Times New Roman" panose="02020603050405020304" pitchFamily="18" charset="0"/>
              </a:rPr>
              <a:t>Chemical synthesis from salicylic acid. </a:t>
            </a:r>
          </a:p>
          <a:p>
            <a:pPr marL="454914" indent="-400050">
              <a:lnSpc>
                <a:spcPct val="200000"/>
              </a:lnSpc>
              <a:buFont typeface="+mj-lt"/>
              <a:buAutoNum type="romanUcPeriod"/>
            </a:pPr>
            <a:r>
              <a:rPr lang="en-US" dirty="0">
                <a:latin typeface="Times New Roman" panose="02020603050405020304" pitchFamily="18" charset="0"/>
                <a:cs typeface="Times New Roman" panose="02020603050405020304" pitchFamily="18" charset="0"/>
              </a:rPr>
              <a:t>Preparation through acetylation </a:t>
            </a:r>
          </a:p>
          <a:p>
            <a:pPr marL="454914" indent="-400050">
              <a:lnSpc>
                <a:spcPct val="200000"/>
              </a:lnSpc>
              <a:buFont typeface="+mj-lt"/>
              <a:buAutoNum type="romanUcPeriod"/>
            </a:pPr>
            <a:r>
              <a:rPr lang="en-US" dirty="0">
                <a:latin typeface="Times New Roman" panose="02020603050405020304" pitchFamily="18" charset="0"/>
                <a:cs typeface="Times New Roman" panose="02020603050405020304" pitchFamily="18" charset="0"/>
              </a:rPr>
              <a:t>Purification of crude mixture from acetylation </a:t>
            </a:r>
          </a:p>
          <a:p>
            <a:pPr marL="454914" indent="-400050">
              <a:lnSpc>
                <a:spcPct val="200000"/>
              </a:lnSpc>
              <a:buFont typeface="+mj-lt"/>
              <a:buAutoNum type="romanUcPeriod"/>
            </a:pPr>
            <a:r>
              <a:rPr lang="en-US" dirty="0">
                <a:latin typeface="Times New Roman" panose="02020603050405020304" pitchFamily="18" charset="0"/>
                <a:cs typeface="Times New Roman" panose="02020603050405020304" pitchFamily="18" charset="0"/>
              </a:rPr>
              <a:t>Cooling and drying of Aspirin crystals </a:t>
            </a:r>
          </a:p>
        </p:txBody>
      </p:sp>
      <p:sp>
        <p:nvSpPr>
          <p:cNvPr id="5" name="Slide Number Placeholder 4">
            <a:extLst>
              <a:ext uri="{FF2B5EF4-FFF2-40B4-BE49-F238E27FC236}">
                <a16:creationId xmlns:a16="http://schemas.microsoft.com/office/drawing/2014/main" id="{BCDC164F-B3EF-3C51-6EAD-6446B40E0C5A}"/>
              </a:ext>
            </a:extLst>
          </p:cNvPr>
          <p:cNvSpPr>
            <a:spLocks noGrp="1"/>
          </p:cNvSpPr>
          <p:nvPr>
            <p:ph type="sldNum" sz="quarter" idx="12"/>
          </p:nvPr>
        </p:nvSpPr>
        <p:spPr/>
        <p:txBody>
          <a:bodyPr/>
          <a:lstStyle/>
          <a:p>
            <a:fld id="{8D0AFDD5-844D-364D-8AEC-50CF4D36D55D}" type="slidenum">
              <a:rPr lang="en-US" noProof="0" smtClean="0"/>
              <a:pPr/>
              <a:t>4</a:t>
            </a:fld>
            <a:endParaRPr lang="en-US" noProof="0"/>
          </a:p>
        </p:txBody>
      </p:sp>
      <p:pic>
        <p:nvPicPr>
          <p:cNvPr id="2054" name="Picture 6" descr="Aspirin">
            <a:extLst>
              <a:ext uri="{FF2B5EF4-FFF2-40B4-BE49-F238E27FC236}">
                <a16:creationId xmlns:a16="http://schemas.microsoft.com/office/drawing/2014/main" id="{6AE8C466-783F-BD7B-9EFC-E442BC5C0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740" y="755291"/>
            <a:ext cx="4273420" cy="243577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5 Ways to Make the Synthesis of Aspirin Interesting to Students">
            <a:extLst>
              <a:ext uri="{FF2B5EF4-FFF2-40B4-BE49-F238E27FC236}">
                <a16:creationId xmlns:a16="http://schemas.microsoft.com/office/drawing/2014/main" id="{B2327C9E-EE7C-EFF0-A87E-FAF085135F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3740" y="3240927"/>
            <a:ext cx="4273420" cy="286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89397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80F9-8B62-ABEA-3845-42ECBDE3334B}"/>
              </a:ext>
            </a:extLst>
          </p:cNvPr>
          <p:cNvSpPr>
            <a:spLocks noGrp="1"/>
          </p:cNvSpPr>
          <p:nvPr>
            <p:ph type="title"/>
          </p:nvPr>
        </p:nvSpPr>
        <p:spPr>
          <a:xfrm>
            <a:off x="653143" y="818388"/>
            <a:ext cx="6904653" cy="581204"/>
          </a:xfrm>
        </p:spPr>
        <p:txBody>
          <a:bodyPr/>
          <a:lstStyle/>
          <a:p>
            <a:pPr algn="ctr"/>
            <a:r>
              <a:rPr lang="en-US" sz="3200" b="1" dirty="0">
                <a:latin typeface="Times New Roman" panose="02020603050405020304" pitchFamily="18" charset="0"/>
                <a:cs typeface="Times New Roman" panose="02020603050405020304" pitchFamily="18" charset="0"/>
              </a:rPr>
              <a:t>Bio-Metabolism of Aspirin</a:t>
            </a:r>
          </a:p>
        </p:txBody>
      </p:sp>
      <p:sp>
        <p:nvSpPr>
          <p:cNvPr id="4" name="Content Placeholder 3">
            <a:extLst>
              <a:ext uri="{FF2B5EF4-FFF2-40B4-BE49-F238E27FC236}">
                <a16:creationId xmlns:a16="http://schemas.microsoft.com/office/drawing/2014/main" id="{68FF36F7-8AD7-F2A7-B3F9-E60CD80EA4CA}"/>
              </a:ext>
            </a:extLst>
          </p:cNvPr>
          <p:cNvSpPr>
            <a:spLocks noGrp="1"/>
          </p:cNvSpPr>
          <p:nvPr>
            <p:ph idx="1"/>
          </p:nvPr>
        </p:nvSpPr>
        <p:spPr>
          <a:xfrm>
            <a:off x="653143" y="1399591"/>
            <a:ext cx="6904653" cy="4413379"/>
          </a:xfrm>
        </p:spPr>
        <p:txBody>
          <a:bodyPr/>
          <a:lstStyle/>
          <a:p>
            <a:pPr marL="340614" indent="-285750">
              <a:lnSpc>
                <a:spcPct val="200000"/>
              </a:lnSpc>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340614" indent="-285750">
              <a:lnSpc>
                <a:spcPct val="2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Like many other pharmaceutical drugs, the bio-metabolism of aspirin takes place in the liver, and it involves two main processes. </a:t>
            </a:r>
          </a:p>
          <a:p>
            <a:pPr marL="454914" indent="-400050">
              <a:lnSpc>
                <a:spcPct val="200000"/>
              </a:lnSpc>
              <a:buFont typeface="+mj-lt"/>
              <a:buAutoNum type="romanLcPeriod"/>
            </a:pPr>
            <a:r>
              <a:rPr lang="en-US" dirty="0">
                <a:latin typeface="Times New Roman" panose="02020603050405020304" pitchFamily="18" charset="0"/>
                <a:cs typeface="Times New Roman" panose="02020603050405020304" pitchFamily="18" charset="0"/>
              </a:rPr>
              <a:t>Phase 1: reduction or hydrolysis of the drug </a:t>
            </a:r>
          </a:p>
          <a:p>
            <a:pPr marL="454914" indent="-400050">
              <a:lnSpc>
                <a:spcPct val="200000"/>
              </a:lnSpc>
              <a:buFont typeface="+mj-lt"/>
              <a:buAutoNum type="romanLcPeriod"/>
            </a:pPr>
            <a:r>
              <a:rPr lang="en-US" dirty="0">
                <a:latin typeface="Times New Roman" panose="02020603050405020304" pitchFamily="18" charset="0"/>
                <a:cs typeface="Times New Roman" panose="02020603050405020304" pitchFamily="18" charset="0"/>
              </a:rPr>
              <a:t>Phase 2: conjugation </a:t>
            </a:r>
          </a:p>
        </p:txBody>
      </p:sp>
      <p:sp>
        <p:nvSpPr>
          <p:cNvPr id="5" name="Slide Number Placeholder 4">
            <a:extLst>
              <a:ext uri="{FF2B5EF4-FFF2-40B4-BE49-F238E27FC236}">
                <a16:creationId xmlns:a16="http://schemas.microsoft.com/office/drawing/2014/main" id="{EB3ACC79-D517-020F-3940-9F932AA04EDC}"/>
              </a:ext>
            </a:extLst>
          </p:cNvPr>
          <p:cNvSpPr>
            <a:spLocks noGrp="1"/>
          </p:cNvSpPr>
          <p:nvPr>
            <p:ph type="sldNum" sz="quarter" idx="12"/>
          </p:nvPr>
        </p:nvSpPr>
        <p:spPr/>
        <p:txBody>
          <a:bodyPr/>
          <a:lstStyle/>
          <a:p>
            <a:fld id="{8D0AFDD5-844D-364D-8AEC-50CF4D36D55D}" type="slidenum">
              <a:rPr lang="en-US" noProof="0" smtClean="0"/>
              <a:pPr/>
              <a:t>5</a:t>
            </a:fld>
            <a:endParaRPr lang="en-US" noProof="0"/>
          </a:p>
        </p:txBody>
      </p:sp>
    </p:spTree>
    <p:extLst>
      <p:ext uri="{BB962C8B-B14F-4D97-AF65-F5344CB8AC3E}">
        <p14:creationId xmlns:p14="http://schemas.microsoft.com/office/powerpoint/2010/main" val="144713075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79D0-D5BE-BC05-B3B3-05E97433F452}"/>
              </a:ext>
            </a:extLst>
          </p:cNvPr>
          <p:cNvSpPr>
            <a:spLocks noGrp="1"/>
          </p:cNvSpPr>
          <p:nvPr>
            <p:ph type="title"/>
          </p:nvPr>
        </p:nvSpPr>
        <p:spPr>
          <a:xfrm>
            <a:off x="100583" y="359135"/>
            <a:ext cx="4144845" cy="2862072"/>
          </a:xfrm>
        </p:spPr>
        <p:txBody>
          <a:bodyPr/>
          <a:lstStyle/>
          <a:p>
            <a:pPr algn="ctr"/>
            <a:r>
              <a:rPr lang="en-US" sz="2800" dirty="0">
                <a:latin typeface="Times New Roman" panose="02020603050405020304" pitchFamily="18" charset="0"/>
                <a:cs typeface="Times New Roman" panose="02020603050405020304" pitchFamily="18" charset="0"/>
              </a:rPr>
              <a:t>What Aspirin Does in the Body</a:t>
            </a:r>
          </a:p>
        </p:txBody>
      </p:sp>
      <p:pic>
        <p:nvPicPr>
          <p:cNvPr id="82" name="Picture Placeholder 81">
            <a:extLst>
              <a:ext uri="{FF2B5EF4-FFF2-40B4-BE49-F238E27FC236}">
                <a16:creationId xmlns:a16="http://schemas.microsoft.com/office/drawing/2014/main" id="{946DCADD-AD38-1B8D-01D3-9FC0FDA5D182}"/>
              </a:ext>
            </a:extLst>
          </p:cNvPr>
          <p:cNvPicPr>
            <a:picLocks noGrp="1" noChangeAspect="1"/>
          </p:cNvPicPr>
          <p:nvPr>
            <p:ph type="pic" sz="quarter" idx="10"/>
          </p:nvPr>
        </p:nvPicPr>
        <p:blipFill>
          <a:blip r:embed="rId3"/>
          <a:srcRect/>
          <a:stretch/>
        </p:blipFill>
        <p:spPr/>
      </p:pic>
      <p:sp>
        <p:nvSpPr>
          <p:cNvPr id="8" name="Text Placeholder 7">
            <a:extLst>
              <a:ext uri="{FF2B5EF4-FFF2-40B4-BE49-F238E27FC236}">
                <a16:creationId xmlns:a16="http://schemas.microsoft.com/office/drawing/2014/main" id="{A166C0EF-C5A6-69F2-BCD5-6F3E10322961}"/>
              </a:ext>
            </a:extLst>
          </p:cNvPr>
          <p:cNvSpPr>
            <a:spLocks noGrp="1"/>
          </p:cNvSpPr>
          <p:nvPr>
            <p:ph type="body" sz="quarter" idx="15"/>
          </p:nvPr>
        </p:nvSpPr>
        <p:spPr/>
        <p:txBody>
          <a:bodyPr/>
          <a:lstStyle/>
          <a:p>
            <a:r>
              <a:rPr lang="en-US" dirty="0">
                <a:latin typeface="Times New Roman" panose="02020603050405020304" pitchFamily="18" charset="0"/>
                <a:cs typeface="Times New Roman" panose="02020603050405020304" pitchFamily="18" charset="0"/>
              </a:rPr>
              <a:t>Analgesic Function</a:t>
            </a:r>
          </a:p>
        </p:txBody>
      </p:sp>
      <p:sp>
        <p:nvSpPr>
          <p:cNvPr id="13" name="Text Placeholder 12">
            <a:extLst>
              <a:ext uri="{FF2B5EF4-FFF2-40B4-BE49-F238E27FC236}">
                <a16:creationId xmlns:a16="http://schemas.microsoft.com/office/drawing/2014/main" id="{57A2B835-2EB4-13B7-BE89-EDFBC68B96C3}"/>
              </a:ext>
            </a:extLst>
          </p:cNvPr>
          <p:cNvSpPr>
            <a:spLocks noGrp="1"/>
          </p:cNvSpPr>
          <p:nvPr>
            <p:ph type="body" sz="quarter" idx="20"/>
          </p:nvPr>
        </p:nvSpPr>
        <p:spPr/>
        <p:txBody>
          <a:bodyPr/>
          <a:lstStyle/>
          <a:p>
            <a:r>
              <a:rPr lang="en-US" dirty="0">
                <a:latin typeface="Times New Roman" panose="02020603050405020304" pitchFamily="18" charset="0"/>
                <a:cs typeface="Times New Roman" panose="02020603050405020304" pitchFamily="18" charset="0"/>
              </a:rPr>
              <a:t>(Pain relief)</a:t>
            </a:r>
          </a:p>
          <a:p>
            <a:endParaRPr lang="en-US"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8A268DA4-D5BC-38AA-54EB-D10668305C7E}"/>
              </a:ext>
            </a:extLst>
          </p:cNvPr>
          <p:cNvSpPr>
            <a:spLocks noGrp="1"/>
          </p:cNvSpPr>
          <p:nvPr>
            <p:ph type="body" sz="quarter" idx="16"/>
          </p:nvPr>
        </p:nvSpPr>
        <p:spPr>
          <a:xfrm>
            <a:off x="5769864" y="2088937"/>
            <a:ext cx="3840480" cy="338328"/>
          </a:xfrm>
        </p:spPr>
        <p:txBody>
          <a:bodyPr/>
          <a:lstStyle/>
          <a:p>
            <a:r>
              <a:rPr lang="en-US" dirty="0">
                <a:latin typeface="Times New Roman" panose="02020603050405020304" pitchFamily="18" charset="0"/>
                <a:cs typeface="Times New Roman" panose="02020603050405020304" pitchFamily="18" charset="0"/>
              </a:rPr>
              <a:t>Anti-Inflammation</a:t>
            </a:r>
          </a:p>
        </p:txBody>
      </p:sp>
      <p:pic>
        <p:nvPicPr>
          <p:cNvPr id="86" name="Picture Placeholder 85">
            <a:extLst>
              <a:ext uri="{FF2B5EF4-FFF2-40B4-BE49-F238E27FC236}">
                <a16:creationId xmlns:a16="http://schemas.microsoft.com/office/drawing/2014/main" id="{8AEB4AE0-338D-0B9E-025E-3973A1ECDC83}"/>
              </a:ext>
            </a:extLst>
          </p:cNvPr>
          <p:cNvPicPr>
            <a:picLocks noGrp="1" noChangeAspect="1"/>
          </p:cNvPicPr>
          <p:nvPr>
            <p:ph type="pic" sz="quarter" idx="12"/>
          </p:nvPr>
        </p:nvPicPr>
        <p:blipFill>
          <a:blip r:embed="rId4"/>
          <a:srcRect/>
          <a:stretch/>
        </p:blipFill>
        <p:spPr>
          <a:xfrm>
            <a:off x="4455524" y="3034028"/>
            <a:ext cx="640080" cy="640080"/>
          </a:xfrm>
        </p:spPr>
      </p:pic>
      <p:sp>
        <p:nvSpPr>
          <p:cNvPr id="10" name="Text Placeholder 9">
            <a:extLst>
              <a:ext uri="{FF2B5EF4-FFF2-40B4-BE49-F238E27FC236}">
                <a16:creationId xmlns:a16="http://schemas.microsoft.com/office/drawing/2014/main" id="{D5589FD6-C049-67E3-0386-55C9E18A5B7F}"/>
              </a:ext>
            </a:extLst>
          </p:cNvPr>
          <p:cNvSpPr>
            <a:spLocks noGrp="1"/>
          </p:cNvSpPr>
          <p:nvPr>
            <p:ph type="body" sz="quarter" idx="17"/>
          </p:nvPr>
        </p:nvSpPr>
        <p:spPr/>
        <p:txBody>
          <a:bodyPr/>
          <a:lstStyle/>
          <a:p>
            <a:r>
              <a:rPr lang="en-US" i="0" dirty="0">
                <a:effectLst/>
                <a:latin typeface="Times New Roman" panose="02020603050405020304" pitchFamily="18" charset="0"/>
                <a:cs typeface="Times New Roman" panose="02020603050405020304" pitchFamily="18" charset="0"/>
              </a:rPr>
              <a:t>Antipyretic</a:t>
            </a:r>
            <a:endParaRPr lang="en-US" dirty="0">
              <a:latin typeface="Times New Roman" panose="02020603050405020304" pitchFamily="18" charset="0"/>
              <a:cs typeface="Times New Roman" panose="02020603050405020304" pitchFamily="18" charset="0"/>
            </a:endParaRPr>
          </a:p>
        </p:txBody>
      </p:sp>
      <p:sp>
        <p:nvSpPr>
          <p:cNvPr id="15" name="Text Placeholder 14">
            <a:extLst>
              <a:ext uri="{FF2B5EF4-FFF2-40B4-BE49-F238E27FC236}">
                <a16:creationId xmlns:a16="http://schemas.microsoft.com/office/drawing/2014/main" id="{A0AE4BAA-4471-F175-A91F-AF7D4D9694F3}"/>
              </a:ext>
            </a:extLst>
          </p:cNvPr>
          <p:cNvSpPr>
            <a:spLocks noGrp="1"/>
          </p:cNvSpPr>
          <p:nvPr>
            <p:ph type="body" sz="quarter" idx="22"/>
          </p:nvPr>
        </p:nvSpPr>
        <p:spPr/>
        <p:txBody>
          <a:bodyPr/>
          <a:lstStyle/>
          <a:p>
            <a:r>
              <a:rPr lang="en-US" dirty="0">
                <a:latin typeface="Times New Roman" panose="02020603050405020304" pitchFamily="18" charset="0"/>
                <a:cs typeface="Times New Roman" panose="02020603050405020304" pitchFamily="18" charset="0"/>
              </a:rPr>
              <a:t>Fever reduction</a:t>
            </a:r>
          </a:p>
        </p:txBody>
      </p:sp>
      <p:pic>
        <p:nvPicPr>
          <p:cNvPr id="88" name="Picture Placeholder 87">
            <a:extLst>
              <a:ext uri="{FF2B5EF4-FFF2-40B4-BE49-F238E27FC236}">
                <a16:creationId xmlns:a16="http://schemas.microsoft.com/office/drawing/2014/main" id="{F2E3F8F5-F045-71C9-3C78-9ACF70E19CDC}"/>
              </a:ext>
            </a:extLst>
          </p:cNvPr>
          <p:cNvPicPr>
            <a:picLocks noGrp="1" noChangeAspect="1"/>
          </p:cNvPicPr>
          <p:nvPr>
            <p:ph type="pic" sz="quarter" idx="13"/>
          </p:nvPr>
        </p:nvPicPr>
        <p:blipFill>
          <a:blip r:embed="rId5"/>
          <a:srcRect l="22000" r="22000"/>
          <a:stretch/>
        </p:blipFill>
        <p:spPr/>
      </p:pic>
      <p:sp>
        <p:nvSpPr>
          <p:cNvPr id="11" name="Text Placeholder 10">
            <a:extLst>
              <a:ext uri="{FF2B5EF4-FFF2-40B4-BE49-F238E27FC236}">
                <a16:creationId xmlns:a16="http://schemas.microsoft.com/office/drawing/2014/main" id="{ABEE4168-3FE3-7D58-F903-91FC215BAE4D}"/>
              </a:ext>
            </a:extLst>
          </p:cNvPr>
          <p:cNvSpPr>
            <a:spLocks noGrp="1"/>
          </p:cNvSpPr>
          <p:nvPr>
            <p:ph type="body" sz="quarter" idx="18"/>
          </p:nvPr>
        </p:nvSpPr>
        <p:spPr>
          <a:xfrm>
            <a:off x="5769864" y="4702756"/>
            <a:ext cx="3840480" cy="338328"/>
          </a:xfrm>
        </p:spPr>
        <p:txBody>
          <a:bodyPr/>
          <a:lstStyle/>
          <a:p>
            <a:r>
              <a:rPr lang="en-US" i="0" dirty="0">
                <a:effectLst/>
                <a:latin typeface="Times New Roman" panose="02020603050405020304" pitchFamily="18" charset="0"/>
                <a:cs typeface="Times New Roman" panose="02020603050405020304" pitchFamily="18" charset="0"/>
              </a:rPr>
              <a:t>Prevention of Preeclampsia</a:t>
            </a:r>
            <a:endParaRPr lang="en-US" dirty="0">
              <a:latin typeface="Times New Roman" panose="02020603050405020304" pitchFamily="18" charset="0"/>
              <a:cs typeface="Times New Roman" panose="02020603050405020304" pitchFamily="18" charset="0"/>
            </a:endParaRPr>
          </a:p>
        </p:txBody>
      </p:sp>
      <p:sp>
        <p:nvSpPr>
          <p:cNvPr id="12" name="Text Placeholder 11">
            <a:extLst>
              <a:ext uri="{FF2B5EF4-FFF2-40B4-BE49-F238E27FC236}">
                <a16:creationId xmlns:a16="http://schemas.microsoft.com/office/drawing/2014/main" id="{BC99BB05-2464-9628-4AF6-F75298B4B89E}"/>
              </a:ext>
            </a:extLst>
          </p:cNvPr>
          <p:cNvSpPr>
            <a:spLocks noGrp="1"/>
          </p:cNvSpPr>
          <p:nvPr>
            <p:ph type="body" sz="quarter" idx="19"/>
          </p:nvPr>
        </p:nvSpPr>
        <p:spPr>
          <a:xfrm>
            <a:off x="5769864" y="5995360"/>
            <a:ext cx="3840480" cy="338328"/>
          </a:xfrm>
        </p:spPr>
        <p:txBody>
          <a:bodyPr/>
          <a:lstStyle/>
          <a:p>
            <a:r>
              <a:rPr lang="en-US" i="0" dirty="0">
                <a:effectLst/>
                <a:latin typeface="Times New Roman" panose="02020603050405020304" pitchFamily="18" charset="0"/>
                <a:cs typeface="Times New Roman" panose="02020603050405020304" pitchFamily="18" charset="0"/>
              </a:rPr>
              <a:t>Cardioprotective Effects</a:t>
            </a:r>
            <a:endParaRPr lang="en-US" dirty="0">
              <a:latin typeface="Times New Roman" panose="02020603050405020304" pitchFamily="18" charset="0"/>
              <a:cs typeface="Times New Roman" panose="02020603050405020304" pitchFamily="18" charset="0"/>
            </a:endParaRPr>
          </a:p>
        </p:txBody>
      </p:sp>
      <p:pic>
        <p:nvPicPr>
          <p:cNvPr id="6" name="Picture Placeholder 5">
            <a:extLst>
              <a:ext uri="{FF2B5EF4-FFF2-40B4-BE49-F238E27FC236}">
                <a16:creationId xmlns:a16="http://schemas.microsoft.com/office/drawing/2014/main" id="{62EF96AF-A1B1-2D1A-079A-A3112D7CFCDC}"/>
              </a:ext>
            </a:extLst>
          </p:cNvPr>
          <p:cNvPicPr>
            <a:picLocks noGrp="1" noChangeAspect="1"/>
          </p:cNvPicPr>
          <p:nvPr>
            <p:ph type="pic" sz="quarter" idx="11"/>
          </p:nvPr>
        </p:nvPicPr>
        <p:blipFill>
          <a:blip r:embed="rId6"/>
          <a:srcRect l="21906" r="21906"/>
          <a:stretch>
            <a:fillRect/>
          </a:stretch>
        </p:blipFill>
        <p:spPr>
          <a:xfrm rot="21396284">
            <a:off x="4455524" y="1744522"/>
            <a:ext cx="640080" cy="640080"/>
          </a:xfrm>
        </p:spPr>
      </p:pic>
      <p:pic>
        <p:nvPicPr>
          <p:cNvPr id="22" name="Picture Placeholder 21">
            <a:extLst>
              <a:ext uri="{FF2B5EF4-FFF2-40B4-BE49-F238E27FC236}">
                <a16:creationId xmlns:a16="http://schemas.microsoft.com/office/drawing/2014/main" id="{5758681D-AE79-0118-3F27-91C351081FFE}"/>
              </a:ext>
            </a:extLst>
          </p:cNvPr>
          <p:cNvPicPr>
            <a:picLocks noGrp="1" noChangeAspect="1"/>
          </p:cNvPicPr>
          <p:nvPr>
            <p:ph type="pic" sz="quarter" idx="14"/>
          </p:nvPr>
        </p:nvPicPr>
        <p:blipFill>
          <a:blip r:embed="rId7"/>
          <a:srcRect l="19231" r="19231"/>
          <a:stretch>
            <a:fillRect/>
          </a:stretch>
        </p:blipFill>
        <p:spPr/>
      </p:pic>
    </p:spTree>
    <p:extLst>
      <p:ext uri="{BB962C8B-B14F-4D97-AF65-F5344CB8AC3E}">
        <p14:creationId xmlns:p14="http://schemas.microsoft.com/office/powerpoint/2010/main" val="8665335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r>
              <a:rPr lang="en-US" sz="6000" b="1" dirty="0">
                <a:latin typeface="Times New Roman" panose="02020603050405020304" pitchFamily="18" charset="0"/>
                <a:cs typeface="Times New Roman" panose="02020603050405020304" pitchFamily="18" charset="0"/>
              </a:rPr>
              <a:t>Controversies of Aspirin</a:t>
            </a:r>
            <a:endParaRPr lang="en-US" dirty="0"/>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a:xfrm>
            <a:off x="838200" y="2118795"/>
            <a:ext cx="3121152" cy="1831413"/>
          </a:xfrm>
        </p:spPr>
        <p:txBody>
          <a:bodyPr/>
          <a:lstStyle/>
          <a:p>
            <a:pPr algn="ctr"/>
            <a:r>
              <a:rPr lang="en-US" b="1" dirty="0">
                <a:latin typeface="Times New Roman" panose="02020603050405020304" pitchFamily="18" charset="0"/>
                <a:cs typeface="Times New Roman" panose="02020603050405020304" pitchFamily="18" charset="0"/>
              </a:rPr>
              <a:t>Gastrointestinal Side Effects</a:t>
            </a:r>
          </a:p>
        </p:txBody>
      </p:sp>
      <p:sp>
        <p:nvSpPr>
          <p:cNvPr id="4" name="Text Placeholder 3">
            <a:extLst>
              <a:ext uri="{FF2B5EF4-FFF2-40B4-BE49-F238E27FC236}">
                <a16:creationId xmlns:a16="http://schemas.microsoft.com/office/drawing/2014/main" id="{1E2CADAC-D2BA-2781-21DF-E36A2D898FA9}"/>
              </a:ext>
            </a:extLst>
          </p:cNvPr>
          <p:cNvSpPr>
            <a:spLocks noGrp="1"/>
          </p:cNvSpPr>
          <p:nvPr>
            <p:ph type="body" sz="quarter" idx="16"/>
          </p:nvPr>
        </p:nvSpPr>
        <p:spPr>
          <a:xfrm>
            <a:off x="4480560" y="2118794"/>
            <a:ext cx="3246120" cy="1831413"/>
          </a:xfrm>
        </p:spPr>
        <p:txBody>
          <a:bodyPr/>
          <a:lstStyle/>
          <a:p>
            <a:pPr algn="ctr"/>
            <a:r>
              <a:rPr lang="en-US" b="1" dirty="0"/>
              <a:t>Bleeding Risk</a:t>
            </a:r>
          </a:p>
        </p:txBody>
      </p:sp>
      <p:sp>
        <p:nvSpPr>
          <p:cNvPr id="5" name="Text Placeholder 4">
            <a:extLst>
              <a:ext uri="{FF2B5EF4-FFF2-40B4-BE49-F238E27FC236}">
                <a16:creationId xmlns:a16="http://schemas.microsoft.com/office/drawing/2014/main" id="{8E688B1D-28C5-C399-CA01-21BE7C5F1E51}"/>
              </a:ext>
            </a:extLst>
          </p:cNvPr>
          <p:cNvSpPr>
            <a:spLocks noGrp="1"/>
          </p:cNvSpPr>
          <p:nvPr>
            <p:ph type="body" sz="quarter" idx="19"/>
          </p:nvPr>
        </p:nvSpPr>
        <p:spPr>
          <a:xfrm>
            <a:off x="8247888" y="2118794"/>
            <a:ext cx="3246120" cy="1831413"/>
          </a:xfrm>
        </p:spPr>
        <p:txBody>
          <a:bodyPr/>
          <a:lstStyle/>
          <a:p>
            <a:pPr algn="ctr"/>
            <a:r>
              <a:rPr lang="en-US" b="1" dirty="0"/>
              <a:t>Interaction with Other Medications</a:t>
            </a:r>
            <a:r>
              <a:rPr lang="en-US" dirty="0"/>
              <a:t>​</a:t>
            </a:r>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7</a:t>
            </a:fld>
            <a:endParaRPr lang="en-US" dirty="0"/>
          </a:p>
        </p:txBody>
      </p:sp>
      <p:sp>
        <p:nvSpPr>
          <p:cNvPr id="31" name="Footer Placeholder 30">
            <a:extLst>
              <a:ext uri="{FF2B5EF4-FFF2-40B4-BE49-F238E27FC236}">
                <a16:creationId xmlns:a16="http://schemas.microsoft.com/office/drawing/2014/main" id="{C2B4FE06-34C7-A80C-5DBE-4F5168C9EBDC}"/>
              </a:ext>
            </a:extLst>
          </p:cNvPr>
          <p:cNvSpPr>
            <a:spLocks noGrp="1"/>
          </p:cNvSpPr>
          <p:nvPr>
            <p:ph type="ftr" sz="quarter" idx="11"/>
          </p:nvPr>
        </p:nvSpPr>
        <p:spPr/>
        <p:txBody>
          <a:bodyPr/>
          <a:lstStyle/>
          <a:p>
            <a:r>
              <a:rPr lang="en-US" dirty="0"/>
              <a:t>Presentation title</a:t>
            </a:r>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30952453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BC3A1-BF03-D090-4374-02381220BE74}"/>
              </a:ext>
            </a:extLst>
          </p:cNvPr>
          <p:cNvSpPr>
            <a:spLocks noGrp="1"/>
          </p:cNvSpPr>
          <p:nvPr>
            <p:ph type="ctrTitle"/>
          </p:nvPr>
        </p:nvSpPr>
        <p:spPr>
          <a:xfrm>
            <a:off x="998376" y="1222311"/>
            <a:ext cx="10021078" cy="4413380"/>
          </a:xfrm>
        </p:spPr>
        <p:txBody>
          <a:bodyPr/>
          <a:lstStyle/>
          <a:p>
            <a:pPr marR="0" lvl="0" indent="-457200">
              <a:lnSpc>
                <a:spcPct val="200000"/>
              </a:lnSpc>
              <a:spcBef>
                <a:spcPts val="0"/>
              </a:spcBef>
              <a:spcAft>
                <a:spcPts val="0"/>
              </a:spcAft>
            </a:pPr>
            <a:r>
              <a:rPr lang="en-US" sz="1800" kern="100" dirty="0">
                <a:effectLst/>
                <a:latin typeface="Times New Roman" panose="02020603050405020304" pitchFamily="18" charset="0"/>
                <a:ea typeface="Calibri" panose="020F0502020204030204" pitchFamily="34" charset="0"/>
              </a:rPr>
              <a:t>International Aspirin Foundation (2023). The Aspirin Story. </a:t>
            </a:r>
            <a:r>
              <a:rPr lang="en-US" sz="1800" u="sng" kern="100" dirty="0">
                <a:solidFill>
                  <a:srgbClr val="0563C1"/>
                </a:solidFill>
                <a:effectLst/>
                <a:latin typeface="Times New Roman" panose="02020603050405020304" pitchFamily="18" charset="0"/>
                <a:ea typeface="Calibri" panose="020F0502020204030204" pitchFamily="34" charset="0"/>
                <a:hlinkClick r:id="rId2"/>
              </a:rPr>
              <a:t>https://www.aspirin-foundation.com/history/the-aspirin-story/</a:t>
            </a:r>
            <a:br>
              <a:rPr lang="en-US" sz="1800" kern="100" dirty="0">
                <a:effectLst/>
                <a:latin typeface="Times New Roman" panose="02020603050405020304" pitchFamily="18" charset="0"/>
                <a:ea typeface="Calibri" panose="020F0502020204030204" pitchFamily="34" charset="0"/>
              </a:rPr>
            </a:br>
            <a:r>
              <a:rPr lang="en-US" sz="1800" kern="100" dirty="0" err="1">
                <a:effectLst/>
                <a:latin typeface="Times New Roman" panose="02020603050405020304" pitchFamily="18" charset="0"/>
                <a:ea typeface="Calibri" panose="020F0502020204030204" pitchFamily="34" charset="0"/>
              </a:rPr>
              <a:t>Montinari</a:t>
            </a:r>
            <a:r>
              <a:rPr lang="en-US" sz="1800" kern="100" dirty="0">
                <a:effectLst/>
                <a:latin typeface="Times New Roman" panose="02020603050405020304" pitchFamily="18" charset="0"/>
                <a:ea typeface="Calibri" panose="020F0502020204030204" pitchFamily="34" charset="0"/>
              </a:rPr>
              <a:t>, M. R., Minelli, S., &amp; De Caterina, R. (2019). The first 3500 years of aspirin history from its roots - A concise summary. </a:t>
            </a:r>
            <a:r>
              <a:rPr lang="en-US" sz="1800" i="1" kern="100" dirty="0">
                <a:effectLst/>
                <a:latin typeface="Times New Roman" panose="02020603050405020304" pitchFamily="18" charset="0"/>
                <a:ea typeface="Calibri" panose="020F0502020204030204" pitchFamily="34" charset="0"/>
              </a:rPr>
              <a:t>Vascular pharmacology</a:t>
            </a:r>
            <a:r>
              <a:rPr lang="en-US" sz="1800" kern="100" dirty="0">
                <a:effectLst/>
                <a:latin typeface="Times New Roman" panose="02020603050405020304" pitchFamily="18" charset="0"/>
                <a:ea typeface="Calibri" panose="020F0502020204030204" pitchFamily="34" charset="0"/>
              </a:rPr>
              <a:t>, </a:t>
            </a:r>
            <a:r>
              <a:rPr lang="en-US" sz="1800" i="1" kern="100" dirty="0">
                <a:effectLst/>
                <a:latin typeface="Times New Roman" panose="02020603050405020304" pitchFamily="18" charset="0"/>
                <a:ea typeface="Calibri" panose="020F0502020204030204" pitchFamily="34" charset="0"/>
              </a:rPr>
              <a:t>113</a:t>
            </a:r>
            <a:r>
              <a:rPr lang="en-US" sz="1800" kern="100" dirty="0">
                <a:effectLst/>
                <a:latin typeface="Times New Roman" panose="02020603050405020304" pitchFamily="18" charset="0"/>
                <a:ea typeface="Calibri" panose="020F0502020204030204" pitchFamily="34" charset="0"/>
              </a:rPr>
              <a:t>, 1–8. </a:t>
            </a:r>
            <a:r>
              <a:rPr lang="en-US" sz="1800" u="sng" kern="100" dirty="0">
                <a:solidFill>
                  <a:srgbClr val="0563C1"/>
                </a:solidFill>
                <a:effectLst/>
                <a:latin typeface="Times New Roman" panose="02020603050405020304" pitchFamily="18" charset="0"/>
                <a:ea typeface="Calibri" panose="020F0502020204030204" pitchFamily="34" charset="0"/>
                <a:hlinkClick r:id="rId3"/>
              </a:rPr>
              <a:t>https://doi.org/10.1016/j.vph.2018.10.008</a:t>
            </a:r>
            <a:br>
              <a:rPr lang="en-US" sz="1800" kern="100" dirty="0">
                <a:effectLst/>
                <a:latin typeface="Times New Roman" panose="02020603050405020304" pitchFamily="18" charset="0"/>
                <a:ea typeface="Calibri" panose="020F0502020204030204" pitchFamily="34" charset="0"/>
              </a:rPr>
            </a:br>
            <a:r>
              <a:rPr lang="en-US" sz="1800" kern="100" dirty="0">
                <a:effectLst/>
                <a:latin typeface="Times New Roman" panose="02020603050405020304" pitchFamily="18" charset="0"/>
                <a:ea typeface="Calibri" panose="020F0502020204030204" pitchFamily="34" charset="0"/>
              </a:rPr>
              <a:t>University of Nottingham (n.d.). </a:t>
            </a:r>
            <a:r>
              <a:rPr lang="en-US" sz="1800" kern="100" dirty="0">
                <a:solidFill>
                  <a:srgbClr val="333333"/>
                </a:solidFill>
                <a:effectLst/>
                <a:latin typeface="Times New Roman" panose="02020603050405020304" pitchFamily="18" charset="0"/>
                <a:ea typeface="Calibri" panose="020F0502020204030204" pitchFamily="34" charset="0"/>
              </a:rPr>
              <a:t>The Liver and Drug Metabolism. </a:t>
            </a:r>
            <a:r>
              <a:rPr lang="en-US" sz="1800" u="sng" kern="100" dirty="0">
                <a:solidFill>
                  <a:srgbClr val="333333"/>
                </a:solidFill>
                <a:effectLst/>
                <a:latin typeface="Times New Roman" panose="02020603050405020304" pitchFamily="18" charset="0"/>
                <a:ea typeface="Calibri" panose="020F0502020204030204" pitchFamily="34" charset="0"/>
                <a:hlinkClick r:id="rId4"/>
              </a:rPr>
              <a:t>https://www.nottingham.ac.uk/nmp/sonet/rlos/bioproc/liverdrug/index.html</a:t>
            </a:r>
            <a:r>
              <a:rPr lang="en-US" sz="1800" kern="100" dirty="0">
                <a:solidFill>
                  <a:srgbClr val="333333"/>
                </a:solidFill>
                <a:effectLst/>
                <a:latin typeface="Times New Roman" panose="02020603050405020304" pitchFamily="18" charset="0"/>
                <a:ea typeface="Calibri" panose="020F0502020204030204" pitchFamily="34" charset="0"/>
              </a:rPr>
              <a:t> </a:t>
            </a:r>
            <a:br>
              <a:rPr lang="en-US" sz="1800" kern="100" dirty="0">
                <a:effectLst/>
                <a:latin typeface="Times New Roman" panose="02020603050405020304" pitchFamily="18" charset="0"/>
                <a:ea typeface="Calibri" panose="020F0502020204030204" pitchFamily="34" charset="0"/>
              </a:rPr>
            </a:br>
            <a:br>
              <a:rPr lang="en-US" sz="1600" dirty="0">
                <a:solidFill>
                  <a:srgbClr val="212121"/>
                </a:solidFill>
                <a:latin typeface="Times New Roman" panose="02020603050405020304" pitchFamily="18" charset="0"/>
                <a:cs typeface="Times New Roman" panose="02020603050405020304" pitchFamily="18" charset="0"/>
              </a:rPr>
            </a:br>
            <a:br>
              <a:rPr lang="en-US" sz="1600" dirty="0">
                <a:solidFill>
                  <a:srgbClr val="212121"/>
                </a:solidFill>
                <a:latin typeface="Times New Roman" panose="02020603050405020304" pitchFamily="18" charset="0"/>
                <a:cs typeface="Times New Roman" panose="02020603050405020304" pitchFamily="18" charset="0"/>
              </a:rPr>
            </a:br>
            <a:br>
              <a:rPr lang="en-US" sz="1600" dirty="0">
                <a:solidFill>
                  <a:srgbClr val="212121"/>
                </a:solidFill>
                <a:latin typeface="Times New Roman" panose="02020603050405020304" pitchFamily="18" charset="0"/>
                <a:cs typeface="Times New Roman" panose="02020603050405020304" pitchFamily="18" charset="0"/>
              </a:rPr>
            </a:br>
            <a:br>
              <a:rPr lang="en-US" sz="1600" dirty="0">
                <a:solidFill>
                  <a:srgbClr val="212121"/>
                </a:solidFill>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93CD906-B6BF-854D-61E0-E8A27C0614E2}"/>
              </a:ext>
            </a:extLst>
          </p:cNvPr>
          <p:cNvSpPr>
            <a:spLocks noGrp="1"/>
          </p:cNvSpPr>
          <p:nvPr>
            <p:ph type="subTitle" idx="1"/>
          </p:nvPr>
        </p:nvSpPr>
        <p:spPr>
          <a:xfrm>
            <a:off x="3915685" y="836676"/>
            <a:ext cx="3913632" cy="506932"/>
          </a:xfrm>
        </p:spPr>
        <p:txBody>
          <a:bodyPr/>
          <a:lstStyle/>
          <a:p>
            <a:pPr algn="ctr"/>
            <a:r>
              <a:rPr lang="en-US" sz="2400" b="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608383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61D9A46C-D3F3-4D45-B248-B831C6B5FC85}">
  <ds:schemaRefs>
    <ds:schemaRef ds:uri="http://purl.org/dc/dcmitype/"/>
    <ds:schemaRef ds:uri="http://schemas.microsoft.com/office/infopath/2007/PartnerControls"/>
    <ds:schemaRef ds:uri="http://schemas.openxmlformats.org/package/2006/metadata/core-properties"/>
    <ds:schemaRef ds:uri="230e9df3-be65-4c73-a93b-d1236ebd677e"/>
    <ds:schemaRef ds:uri="http://purl.org/dc/terms/"/>
    <ds:schemaRef ds:uri="http://www.w3.org/XML/1998/namespace"/>
    <ds:schemaRef ds:uri="16c05727-aa75-4e4a-9b5f-8a80a1165891"/>
    <ds:schemaRef ds:uri="71af3243-3dd4-4a8d-8c0d-dd76da1f02a5"/>
    <ds:schemaRef ds:uri="http://schemas.microsoft.com/office/2006/documentManagement/types"/>
    <ds:schemaRef ds:uri="http://schemas.microsoft.com/sharepoint/v3"/>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{54890E5F-6219-42D6-999A-C3F3A42B409F}tf11429527_win32</Template>
  <TotalTime>455</TotalTime>
  <Words>1390</Words>
  <Application>Microsoft Office PowerPoint</Application>
  <PresentationFormat>Widescreen</PresentationFormat>
  <Paragraphs>61</Paragraphs>
  <Slides>8</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Century Gothic</vt:lpstr>
      <vt:lpstr>DM Sans Medium</vt:lpstr>
      <vt:lpstr>Karla</vt:lpstr>
      <vt:lpstr>Times New Roman</vt:lpstr>
      <vt:lpstr>Univers Condensed Light</vt:lpstr>
      <vt:lpstr>Wingdings</vt:lpstr>
      <vt:lpstr>Office Theme</vt:lpstr>
      <vt:lpstr>History of Aspirin Drug</vt:lpstr>
      <vt:lpstr>History of Aspirin</vt:lpstr>
      <vt:lpstr>Synthesis of Aspirin</vt:lpstr>
      <vt:lpstr>How Aspirin is Made</vt:lpstr>
      <vt:lpstr>Bio-Metabolism of Aspirin</vt:lpstr>
      <vt:lpstr>What Aspirin Does in the Body</vt:lpstr>
      <vt:lpstr>Controversies of Aspirin</vt:lpstr>
      <vt:lpstr>International Aspirin Foundation (2023). The Aspirin Story. https://www.aspirin-foundation.com/history/the-aspirin-story/ Montinari, M. R., Minelli, S., &amp; De Caterina, R. (2019). The first 3500 years of aspirin history from its roots - A concise summary. Vascular pharmacology, 113, 1–8. https://doi.org/10.1016/j.vph.2018.10.008 University of Nottingham (n.d.). The Liver and Drug Metabolism. https://www.nottingham.ac.uk/nmp/sonet/rlos/bioproc/liverdrug/index.html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Aspirin Drug</dc:title>
  <dc:creator>HP</dc:creator>
  <cp:lastModifiedBy>HP</cp:lastModifiedBy>
  <cp:revision>6</cp:revision>
  <dcterms:created xsi:type="dcterms:W3CDTF">2024-02-01T10:52:48Z</dcterms:created>
  <dcterms:modified xsi:type="dcterms:W3CDTF">2024-03-13T15:33:11Z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