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37491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van-Balck/Aicte-internsh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0" y="929686"/>
            <a:ext cx="12192000"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Secure The Data To Prevent Hackers</a:t>
            </a:r>
            <a:endParaRPr lang="en-US" sz="3200" b="1" dirty="0">
              <a:solidFill>
                <a:schemeClr val="accent1">
                  <a:lumMod val="75000"/>
                </a:schemeClr>
              </a:solidFill>
              <a:latin typeface="Arial"/>
              <a:cs typeface="Arial"/>
            </a:endParaRPr>
          </a:p>
        </p:txBody>
      </p:sp>
      <p:sp>
        <p:nvSpPr>
          <p:cNvPr id="4" name="TextBox 3"/>
          <p:cNvSpPr txBox="1"/>
          <p:nvPr/>
        </p:nvSpPr>
        <p:spPr>
          <a:xfrm>
            <a:off x="2043451" y="3998536"/>
            <a:ext cx="761373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Mohit</a:t>
            </a:r>
            <a:r>
              <a:rPr lang="en-US" sz="2000" b="1" dirty="0" smtClean="0">
                <a:solidFill>
                  <a:schemeClr val="accent1">
                    <a:lumMod val="75000"/>
                  </a:schemeClr>
                </a:solidFill>
                <a:latin typeface="Arial"/>
                <a:cs typeface="Arial"/>
              </a:rPr>
              <a:t> Kala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Graphic Era University, Dehradun, </a:t>
            </a:r>
            <a:r>
              <a:rPr lang="en-US" sz="2000" b="1" dirty="0" err="1" smtClean="0">
                <a:solidFill>
                  <a:schemeClr val="accent1">
                    <a:lumMod val="75000"/>
                  </a:schemeClr>
                </a:solidFill>
                <a:latin typeface="Arial"/>
                <a:cs typeface="Arial"/>
              </a:rPr>
              <a:t>Uttarakhand</a:t>
            </a:r>
            <a:r>
              <a:rPr lang="en-US" sz="2000" b="1" dirty="0" smtClean="0">
                <a:solidFill>
                  <a:schemeClr val="accent1">
                    <a:lumMod val="75000"/>
                  </a:schemeClr>
                </a:solidFill>
                <a:latin typeface="Arial"/>
                <a:cs typeface="Arial"/>
              </a:rPr>
              <a:t> (Computer Science and Engineering)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640361" y="1689154"/>
            <a:ext cx="108202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Advanced Encryption Algorithms</a:t>
            </a:r>
            <a:r>
              <a:rPr kumimoji="0" lang="en-US" altLang="en-US" sz="2000" b="0" i="0" u="none" strike="noStrike" cap="none" normalizeH="0" baseline="0" dirty="0" smtClean="0">
                <a:ln>
                  <a:noFill/>
                </a:ln>
                <a:solidFill>
                  <a:schemeClr val="tx1"/>
                </a:solidFill>
                <a:effectLst/>
              </a:rPr>
              <a:t>: Future improvements could include implementing more advanced encryption techniques (e.g., AES or RSA) to further enhance data security beyond basic password protection.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rPr>
              <a:t>Detection and Prevention of </a:t>
            </a:r>
            <a:r>
              <a:rPr kumimoji="0" lang="en-US" altLang="en-US" sz="2000" b="1" i="0" u="none" strike="noStrike" cap="none" normalizeH="0" baseline="0" dirty="0" err="1" smtClean="0">
                <a:ln>
                  <a:noFill/>
                </a:ln>
                <a:solidFill>
                  <a:schemeClr val="tx1"/>
                </a:solidFill>
                <a:effectLst/>
              </a:rPr>
              <a:t>Steganalysis</a:t>
            </a:r>
            <a:r>
              <a:rPr kumimoji="0" lang="en-US" altLang="en-US" sz="2000" b="0" i="0" u="none" strike="noStrike" cap="none" normalizeH="0" baseline="0" dirty="0" smtClean="0">
                <a:ln>
                  <a:noFill/>
                </a:ln>
                <a:solidFill>
                  <a:schemeClr val="tx1"/>
                </a:solidFill>
                <a:effectLst/>
              </a:rPr>
              <a:t>: Developing methods to make steganography more robust against detection tools (</a:t>
            </a:r>
            <a:r>
              <a:rPr kumimoji="0" lang="en-US" altLang="en-US" sz="2000" b="0" i="0" u="none" strike="noStrike" cap="none" normalizeH="0" baseline="0" dirty="0" err="1" smtClean="0">
                <a:ln>
                  <a:noFill/>
                </a:ln>
                <a:solidFill>
                  <a:schemeClr val="tx1"/>
                </a:solidFill>
                <a:effectLst/>
              </a:rPr>
              <a:t>steganalysis</a:t>
            </a:r>
            <a:r>
              <a:rPr kumimoji="0" lang="en-US" altLang="en-US" sz="2000" b="0" i="0" u="none" strike="noStrike" cap="none" normalizeH="0" baseline="0" dirty="0" smtClean="0">
                <a:ln>
                  <a:noFill/>
                </a:ln>
                <a:solidFill>
                  <a:schemeClr val="tx1"/>
                </a:solidFill>
                <a:effectLst/>
              </a:rPr>
              <a:t>) would improve its security, making it harder for attackers to detect hidden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rPr>
              <a:t>Real-Time Encryption and Decryption</a:t>
            </a:r>
            <a:r>
              <a:rPr kumimoji="0" lang="en-US" altLang="en-US" sz="2000" b="0" i="0" u="none" strike="noStrike" cap="none" normalizeH="0" baseline="0" dirty="0" smtClean="0">
                <a:ln>
                  <a:noFill/>
                </a:ln>
                <a:solidFill>
                  <a:schemeClr val="tx1"/>
                </a:solidFill>
                <a:effectLst/>
              </a:rPr>
              <a:t>: Future versions could allow real-time embedding and extraction of data in video files or live streaming content, offering dynamic security for multimedia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User-Friendly Interface</a:t>
            </a:r>
            <a:r>
              <a:rPr kumimoji="0" lang="en-US" altLang="en-US" sz="2000" b="0" i="0" u="none" strike="noStrike" cap="none" normalizeH="0" baseline="0" dirty="0" smtClean="0">
                <a:ln>
                  <a:noFill/>
                </a:ln>
                <a:solidFill>
                  <a:schemeClr val="tx1"/>
                </a:solidFill>
                <a:effectLst/>
              </a:rPr>
              <a:t>: A graphical user interface (GUI) could be developed for non-technical users, making it easier to encrypt, decrypt, and manage hidden data within images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p:cNvSpPr>
            <a:spLocks noGrp="1" noChangeArrowheads="1"/>
          </p:cNvSpPr>
          <p:nvPr>
            <p:ph idx="1"/>
          </p:nvPr>
        </p:nvSpPr>
        <p:spPr bwMode="auto">
          <a:xfrm>
            <a:off x="581192" y="1681431"/>
            <a:ext cx="1161080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Secure communication is crucial in today’s digital world.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Traditional methods of data transmission are prone to interception.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Steganography can hide data in images, but often lacks strong security.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rPr>
              <a:t>This project aims to enhance security by incorporating encryption and decryption in image-based steganography.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581191" y="2067579"/>
            <a:ext cx="1129372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Python</a:t>
            </a:r>
            <a:r>
              <a:rPr kumimoji="0" lang="en-US" altLang="en-US" sz="2000" b="0" i="0" u="none" strike="noStrike" cap="none" normalizeH="0" baseline="0" dirty="0" smtClean="0">
                <a:ln>
                  <a:noFill/>
                </a:ln>
                <a:solidFill>
                  <a:schemeClr val="tx1"/>
                </a:solidFill>
                <a:effectLst/>
              </a:rPr>
              <a:t>: The primary programming language used for implementing the encryption, decryption, and steganography processes.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rPr>
              <a:t>OpenCV</a:t>
            </a:r>
            <a:r>
              <a:rPr kumimoji="0" lang="en-US" altLang="en-US" sz="2000" b="0" i="0" u="none" strike="noStrike" cap="none" normalizeH="0" baseline="0" dirty="0" smtClean="0">
                <a:ln>
                  <a:noFill/>
                </a:ln>
                <a:solidFill>
                  <a:schemeClr val="tx1"/>
                </a:solidFill>
                <a:effectLst/>
              </a:rPr>
              <a:t>: A computer vision library used to manipulate and process images for hiding and extracting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File Handling</a:t>
            </a:r>
            <a:r>
              <a:rPr kumimoji="0" lang="en-US" altLang="en-US" sz="2000" b="0" i="0" u="none" strike="noStrike" cap="none" normalizeH="0" baseline="0" dirty="0" smtClean="0">
                <a:ln>
                  <a:noFill/>
                </a:ln>
                <a:solidFill>
                  <a:schemeClr val="tx1"/>
                </a:solidFill>
                <a:effectLst/>
              </a:rPr>
              <a:t>: Used to read and write data to/from image files, ensuring proper storage and retrieval of hidden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IDE</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rPr>
              <a:t>VS Code</a:t>
            </a:r>
            <a:r>
              <a:rPr kumimoji="0" lang="en-US" altLang="en-US" sz="2000" b="0" i="0" u="none" strike="noStrike" cap="none" normalizeH="0" baseline="0" dirty="0" smtClean="0">
                <a:ln>
                  <a:noFill/>
                </a:ln>
                <a:solidFill>
                  <a:schemeClr val="tx1"/>
                </a:solidFill>
                <a:effectLst/>
              </a:rPr>
              <a:t> (Visual Studio Code) was used for coding, debugging, and running the project.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1" y="1741398"/>
            <a:ext cx="1102961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Password-Based Authentication</a:t>
            </a:r>
            <a:r>
              <a:rPr kumimoji="0" lang="en-US" altLang="en-US" sz="2000" b="0" i="0" u="none" strike="noStrike" cap="none" normalizeH="0" baseline="0" dirty="0" smtClean="0">
                <a:ln>
                  <a:noFill/>
                </a:ln>
                <a:solidFill>
                  <a:schemeClr val="tx1"/>
                </a:solidFill>
                <a:effectLst/>
              </a:rPr>
              <a:t>: The project incorporates a password-based authentication system for both encryption and decryption, ensuring that only authorized users can access or hide data within the image.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Simple Yet Effective</a:t>
            </a:r>
            <a:r>
              <a:rPr kumimoji="0" lang="en-US" altLang="en-US" sz="2000" b="0" i="0" u="none" strike="noStrike" cap="none" normalizeH="0" baseline="0" dirty="0" smtClean="0">
                <a:ln>
                  <a:noFill/>
                </a:ln>
                <a:solidFill>
                  <a:schemeClr val="tx1"/>
                </a:solidFill>
                <a:effectLst/>
              </a:rPr>
              <a:t>: Despite its simplicity, the project effectively combines both encryption and steganography, providing a layered approach to securing data. It hides data in images while ensuring the data is encrypted for added protection.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Dual Security Mechanism</a:t>
            </a:r>
            <a:r>
              <a:rPr kumimoji="0" lang="en-US" altLang="en-US" sz="2000" b="0" i="0" u="none" strike="noStrike" cap="none" normalizeH="0" baseline="0" dirty="0" smtClean="0">
                <a:ln>
                  <a:noFill/>
                </a:ln>
                <a:solidFill>
                  <a:schemeClr val="tx1"/>
                </a:solidFill>
                <a:effectLst/>
              </a:rPr>
              <a:t>: By using both password protection and image-based steganography, the project offers a higher level of security compared to standard </a:t>
            </a:r>
            <a:r>
              <a:rPr kumimoji="0" lang="en-US" altLang="en-US" sz="2000" b="0" i="0" u="none" strike="noStrike" cap="none" normalizeH="0" baseline="0" dirty="0" err="1" smtClean="0">
                <a:ln>
                  <a:noFill/>
                </a:ln>
                <a:solidFill>
                  <a:schemeClr val="tx1"/>
                </a:solidFill>
                <a:effectLst/>
              </a:rPr>
              <a:t>steganographic</a:t>
            </a:r>
            <a:r>
              <a:rPr kumimoji="0" lang="en-US" altLang="en-US" sz="2000" b="0" i="0" u="none" strike="noStrike" cap="none" normalizeH="0" baseline="0" dirty="0" smtClean="0">
                <a:ln>
                  <a:noFill/>
                </a:ln>
                <a:solidFill>
                  <a:schemeClr val="tx1"/>
                </a:solidFill>
                <a:effectLst/>
              </a:rPr>
              <a:t> techniques, making it harder for unauthorized parties to both detect and decode the hidden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rPr>
              <a:t>Practical Application</a:t>
            </a:r>
            <a:r>
              <a:rPr kumimoji="0" lang="en-US" altLang="en-US" sz="2000" b="0" i="0" u="none" strike="noStrike" cap="none" normalizeH="0" baseline="0" dirty="0" smtClean="0">
                <a:ln>
                  <a:noFill/>
                </a:ln>
                <a:solidFill>
                  <a:schemeClr val="tx1"/>
                </a:solidFill>
                <a:effectLst/>
              </a:rPr>
              <a:t>: This method of secure data hiding can be used in real-world scenarios, such as confidential communication or watermarking sensitive information, demonstrating its practical value in protecting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3" y="1932160"/>
            <a:ext cx="1102961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rPr>
              <a:t>Individuals</a:t>
            </a:r>
            <a:r>
              <a:rPr kumimoji="0" lang="en-US" altLang="en-US" sz="1800" b="0" i="0" u="none" strike="noStrike" cap="none" normalizeH="0" baseline="0" smtClean="0">
                <a:ln>
                  <a:noFill/>
                </a:ln>
                <a:solidFill>
                  <a:schemeClr val="tx1"/>
                </a:solidFill>
                <a:effectLst/>
              </a:rPr>
              <a:t>: Those who need to securely share sensitive data, such as personal documents or passwords, without the risk of interception.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rPr>
              <a:t>Businesses</a:t>
            </a:r>
            <a:r>
              <a:rPr kumimoji="0" lang="en-US" altLang="en-US" sz="1800" b="0" i="0" u="none" strike="noStrike" cap="none" normalizeH="0" baseline="0" smtClean="0">
                <a:ln>
                  <a:noFill/>
                </a:ln>
                <a:solidFill>
                  <a:schemeClr val="tx1"/>
                </a:solidFill>
                <a:effectLst/>
              </a:rPr>
              <a:t>: Companies that require secure communication methods for confidential information, such as legal documents, financial reports, or internal communications.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rPr>
              <a:t>Government Agencies</a:t>
            </a:r>
            <a:r>
              <a:rPr kumimoji="0" lang="en-US" altLang="en-US" sz="1800" b="0" i="0" u="none" strike="noStrike" cap="none" normalizeH="0" baseline="0" smtClean="0">
                <a:ln>
                  <a:noFill/>
                </a:ln>
                <a:solidFill>
                  <a:schemeClr val="tx1"/>
                </a:solidFill>
                <a:effectLst/>
              </a:rPr>
              <a:t>: Entities dealing with classified or sensitive data that need to ensure privacy and prevent unauthorized access or leaks.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rPr>
              <a:t>Researchers &amp; Developers</a:t>
            </a:r>
            <a:r>
              <a:rPr kumimoji="0" lang="en-US" altLang="en-US" sz="1800" b="0" i="0" u="none" strike="noStrike" cap="none" normalizeH="0" baseline="0" smtClean="0">
                <a:ln>
                  <a:noFill/>
                </a:ln>
                <a:solidFill>
                  <a:schemeClr val="tx1"/>
                </a:solidFill>
                <a:effectLst/>
              </a:rPr>
              <a:t>: Those in the field of cybersecurity or data privacy who want to explore steganography and encryption methods to enhance security in digital communications.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21029" t="65181" r="28476" b="10262"/>
          <a:stretch/>
        </p:blipFill>
        <p:spPr>
          <a:xfrm>
            <a:off x="469225" y="1320279"/>
            <a:ext cx="5306424" cy="1866125"/>
          </a:xfr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0803" t="65528" r="33393" b="11757"/>
          <a:stretch/>
        </p:blipFill>
        <p:spPr>
          <a:xfrm>
            <a:off x="6662056" y="1320279"/>
            <a:ext cx="5113177" cy="1866125"/>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70" t="4659" r="8711" b="23825"/>
          <a:stretch/>
        </p:blipFill>
        <p:spPr>
          <a:xfrm>
            <a:off x="2080726" y="3079102"/>
            <a:ext cx="7389846" cy="37602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232452"/>
            <a:ext cx="11029615" cy="4673324"/>
          </a:xfrm>
        </p:spPr>
        <p:txBody>
          <a:bodyPr>
            <a:normAutofit/>
          </a:bodyPr>
          <a:lstStyle/>
          <a:p>
            <a:r>
              <a:rPr lang="en-US" sz="2000" dirty="0"/>
              <a:t>This project successfully demonstrates a simple yet effective method of secure data hiding using steganography combined with encryption and password authentication. By </a:t>
            </a:r>
            <a:r>
              <a:rPr lang="en-US" sz="2000" dirty="0" smtClean="0"/>
              <a:t>using Python</a:t>
            </a:r>
            <a:r>
              <a:rPr lang="en-US" sz="2000" dirty="0"/>
              <a:t>, </a:t>
            </a:r>
            <a:r>
              <a:rPr lang="en-US" sz="2000" dirty="0" err="1"/>
              <a:t>OpenCV</a:t>
            </a:r>
            <a:r>
              <a:rPr lang="en-US" sz="2000" dirty="0"/>
              <a:t>, and file handling techniques, it ensures that sensitive data can be securely embedded within images, making it virtually undetectable. The password protection adds an additional layer of security, ensuring that only authorized users can access the hidden data. This approach offers a practical solution for secure communication, making it useful for individuals, businesses, and organizations that require privacy and data protection.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2351314"/>
            <a:ext cx="11029615" cy="2211356"/>
          </a:xfrm>
        </p:spPr>
        <p:txBody>
          <a:bodyPr>
            <a:normAutofit/>
          </a:bodyPr>
          <a:lstStyle/>
          <a:p>
            <a:pPr marL="0" indent="0">
              <a:buNone/>
            </a:pPr>
            <a:r>
              <a:rPr lang="en-IN" sz="2400" b="1" dirty="0"/>
              <a:t>    </a:t>
            </a:r>
            <a:r>
              <a:rPr lang="en-IN" sz="2400" b="1" dirty="0">
                <a:hlinkClick r:id="rId2"/>
              </a:rPr>
              <a:t>https://github.com/Evan-Balck/Aicte-internship</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b30265f8-c5e2-4918-b4a1-b977299ca3e2"/>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655</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Amit Kala</cp:lastModifiedBy>
  <cp:revision>31</cp:revision>
  <dcterms:created xsi:type="dcterms:W3CDTF">2021-05-26T16:50:10Z</dcterms:created>
  <dcterms:modified xsi:type="dcterms:W3CDTF">2025-02-19T05:24:40Z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