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2B35922D.xml" ContentType="application/vnd.ms-powerpoint.comments+xml"/>
  <Override PartName="/ppt/comments/modernComment_110_365D1042.xml" ContentType="application/vnd.ms-powerpoint.comments+xml"/>
  <Override PartName="/ppt/comments/modernComment_102_234007AD.xml" ContentType="application/vnd.ms-powerpoint.comments+xml"/>
  <Override PartName="/ppt/comments/modernComment_10A_6B7CC297.xml" ContentType="application/vnd.ms-powerpoint.comments+xml"/>
  <Override PartName="/ppt/comments/modernComment_103_667A3478.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72" r:id="rId4"/>
    <p:sldId id="258" r:id="rId5"/>
    <p:sldId id="268" r:id="rId6"/>
    <p:sldId id="266" r:id="rId7"/>
    <p:sldId id="259" r:id="rId8"/>
    <p:sldId id="260" r:id="rId9"/>
    <p:sldId id="261" r:id="rId10"/>
    <p:sldId id="269" r:id="rId11"/>
    <p:sldId id="270" r:id="rId12"/>
    <p:sldId id="271" r:id="rId13"/>
    <p:sldId id="262" r:id="rId14"/>
    <p:sldId id="263" r:id="rId15"/>
    <p:sldId id="265" r:id="rId16"/>
    <p:sldId id="267"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 id="{451C6C88-5F2C-22D8-DE18-05E4623072D9}" name="Jonathan Hooper" initials="JH" userId="0ef5bfea7612bd3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902B1-3E98-434B-94CD-4FCDC793AE86}" v="155" dt="2024-04-23T05:41:15.362"/>
    <p1510:client id="{5F2B6FAC-8816-48E4-97F5-AFF302328424}" v="1408" dt="2024-04-23T00:52:51.727"/>
    <p1510:client id="{8EDFA7A0-94CD-40E9-A46D-F7A1F908136B}" v="197" dt="2024-04-23T06:00:06.483"/>
    <p1510:client id="{BFB45A08-B462-4A07-A268-30F82642300E}" v="13" dt="2024-04-23T05:01:35.286"/>
    <p1510:client id="{D67BE0D3-3819-47A7-9DD0-2F008503BD34}" v="388" dt="2024-04-23T05:44:02.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1_2B35922D.xml><?xml version="1.0" encoding="utf-8"?>
<p188:cmLst xmlns:a="http://schemas.openxmlformats.org/drawingml/2006/main" xmlns:r="http://schemas.openxmlformats.org/officeDocument/2006/relationships" xmlns:p188="http://schemas.microsoft.com/office/powerpoint/2018/8/main">
  <p188:cm id="{AEC6143C-B561-4F50-9C66-9AFC0CF510F8}" authorId="{95582667-6102-27E7-ED8E-01A166EB4B6B}" created="2024-04-23T05:07:40.895">
    <pc:sldMkLst xmlns:pc="http://schemas.microsoft.com/office/powerpoint/2013/main/command">
      <pc:docMk/>
      <pc:sldMk cId="724931117" sldId="257"/>
    </pc:sldMkLst>
    <p188:txBody>
      <a:bodyPr/>
      <a:lstStyle/>
      <a:p>
        <a:r>
          <a:rPr lang="en-US"/>
          <a:t>Anurag</a:t>
        </a:r>
      </a:p>
    </p188:txBody>
  </p188:cm>
</p188:cmLst>
</file>

<file path=ppt/comments/modernComment_102_234007AD.xml><?xml version="1.0" encoding="utf-8"?>
<p188:cmLst xmlns:a="http://schemas.openxmlformats.org/drawingml/2006/main" xmlns:r="http://schemas.openxmlformats.org/officeDocument/2006/relationships" xmlns:p188="http://schemas.microsoft.com/office/powerpoint/2018/8/main">
  <p188:cm id="{E044EAE2-7C64-46D1-B01B-C0CF3E2478A0}" authorId="{451C6C88-5F2C-22D8-DE18-05E4623072D9}" created="2024-04-23T05:11:40.296">
    <pc:sldMkLst xmlns:pc="http://schemas.microsoft.com/office/powerpoint/2013/main/command">
      <pc:docMk/>
      <pc:sldMk cId="591398829" sldId="258"/>
    </pc:sldMkLst>
    <p188:txBody>
      <a:bodyPr/>
      <a:lstStyle/>
      <a:p>
        <a:r>
          <a:rPr lang="en-US"/>
          <a:t>Jonathan</a:t>
        </a:r>
      </a:p>
    </p188:txBody>
  </p188:cm>
</p188:cmLst>
</file>

<file path=ppt/comments/modernComment_103_667A3478.xml><?xml version="1.0" encoding="utf-8"?>
<p188:cmLst xmlns:a="http://schemas.openxmlformats.org/drawingml/2006/main" xmlns:r="http://schemas.openxmlformats.org/officeDocument/2006/relationships" xmlns:p188="http://schemas.microsoft.com/office/powerpoint/2018/8/main">
  <p188:cm id="{8706FFB8-86DC-4F51-8F49-B445EC5F5D75}" authorId="{95582667-6102-27E7-ED8E-01A166EB4B6B}" created="2024-04-23T05:07:00.159">
    <pc:sldMkLst xmlns:pc="http://schemas.microsoft.com/office/powerpoint/2013/main/command">
      <pc:docMk/>
      <pc:sldMk cId="1719284856" sldId="259"/>
    </pc:sldMkLst>
    <p188:txBody>
      <a:bodyPr/>
      <a:lstStyle/>
      <a:p>
        <a:r>
          <a:rPr lang="en-US"/>
          <a:t>Evan</a:t>
        </a:r>
      </a:p>
    </p188:txBody>
  </p188:cm>
</p188:cmLst>
</file>

<file path=ppt/comments/modernComment_10A_6B7CC297.xml><?xml version="1.0" encoding="utf-8"?>
<p188:cmLst xmlns:a="http://schemas.openxmlformats.org/drawingml/2006/main" xmlns:r="http://schemas.openxmlformats.org/officeDocument/2006/relationships" xmlns:p188="http://schemas.microsoft.com/office/powerpoint/2018/8/main">
  <p188:cm id="{71008C27-5563-449D-AAF9-9F99605A1B4E}" authorId="{95582667-6102-27E7-ED8E-01A166EB4B6B}" created="2024-04-23T05:06:55.768">
    <pc:sldMkLst xmlns:pc="http://schemas.microsoft.com/office/powerpoint/2013/main/command">
      <pc:docMk/>
      <pc:sldMk cId="1803338391" sldId="266"/>
    </pc:sldMkLst>
    <p188:txBody>
      <a:bodyPr/>
      <a:lstStyle/>
      <a:p>
        <a:r>
          <a:rPr lang="en-US"/>
          <a:t>Evan</a:t>
        </a:r>
      </a:p>
    </p188:txBody>
  </p188:cm>
</p188:cmLst>
</file>

<file path=ppt/comments/modernComment_110_365D1042.xml><?xml version="1.0" encoding="utf-8"?>
<p188:cmLst xmlns:a="http://schemas.openxmlformats.org/drawingml/2006/main" xmlns:r="http://schemas.openxmlformats.org/officeDocument/2006/relationships" xmlns:p188="http://schemas.microsoft.com/office/powerpoint/2018/8/main">
  <p188:cm id="{3F8F35A9-7D14-41F7-A3E3-DFD5F706D9E2}" authorId="{95582667-6102-27E7-ED8E-01A166EB4B6B}" created="2024-04-23T05:38:42.676">
    <pc:sldMkLst xmlns:pc="http://schemas.microsoft.com/office/powerpoint/2013/main/command">
      <pc:docMk/>
      <pc:sldMk cId="912068674" sldId="272"/>
    </pc:sldMkLst>
    <p188:txBody>
      <a:bodyPr/>
      <a:lstStyle/>
      <a:p>
        <a:r>
          <a:rPr lang="en-US"/>
          <a:t>Anurag</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2CFECF-1848-4A1E-911B-9542493A849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0AD6046-814C-4784-A153-A336D0476F34}">
      <dgm:prSet/>
      <dgm:spPr/>
      <dgm:t>
        <a:bodyPr/>
        <a:lstStyle/>
        <a:p>
          <a:pPr>
            <a:lnSpc>
              <a:spcPct val="100000"/>
            </a:lnSpc>
          </a:pPr>
          <a:r>
            <a:rPr lang="en-US" u="sng"/>
            <a:t>Accuracy Measures</a:t>
          </a:r>
          <a:endParaRPr lang="en-US"/>
        </a:p>
      </dgm:t>
    </dgm:pt>
    <dgm:pt modelId="{01912C80-0C57-419C-ACF4-8BF84DA9C9CC}" type="parTrans" cxnId="{2D2B173A-ADA0-4879-92BB-217D3747478A}">
      <dgm:prSet/>
      <dgm:spPr/>
      <dgm:t>
        <a:bodyPr/>
        <a:lstStyle/>
        <a:p>
          <a:endParaRPr lang="en-US"/>
        </a:p>
      </dgm:t>
    </dgm:pt>
    <dgm:pt modelId="{20C87D9B-BFB3-477E-9B23-22834B8451C2}" type="sibTrans" cxnId="{2D2B173A-ADA0-4879-92BB-217D3747478A}">
      <dgm:prSet/>
      <dgm:spPr/>
      <dgm:t>
        <a:bodyPr/>
        <a:lstStyle/>
        <a:p>
          <a:pPr>
            <a:lnSpc>
              <a:spcPct val="100000"/>
            </a:lnSpc>
          </a:pPr>
          <a:endParaRPr lang="en-US"/>
        </a:p>
      </dgm:t>
    </dgm:pt>
    <dgm:pt modelId="{62AF0CCC-0071-4CFA-A7F5-508FDA9322D8}">
      <dgm:prSet/>
      <dgm:spPr/>
      <dgm:t>
        <a:bodyPr/>
        <a:lstStyle/>
        <a:p>
          <a:pPr>
            <a:lnSpc>
              <a:spcPct val="100000"/>
            </a:lnSpc>
          </a:pPr>
          <a:r>
            <a:rPr lang="en-US"/>
            <a:t>accuracy: </a:t>
          </a:r>
          <a:r>
            <a:rPr lang="en-US">
              <a:latin typeface="Sagona Book"/>
            </a:rPr>
            <a:t>80.83%</a:t>
          </a:r>
          <a:endParaRPr lang="en-US"/>
        </a:p>
      </dgm:t>
    </dgm:pt>
    <dgm:pt modelId="{89317C4C-354C-4B00-AC99-317651A8C106}" type="parTrans" cxnId="{0AD049CF-5A8E-455C-A08D-727ED4956092}">
      <dgm:prSet/>
      <dgm:spPr/>
      <dgm:t>
        <a:bodyPr/>
        <a:lstStyle/>
        <a:p>
          <a:endParaRPr lang="en-US"/>
        </a:p>
      </dgm:t>
    </dgm:pt>
    <dgm:pt modelId="{0BC553BC-C0CB-4C71-92C0-C0B3AFC904A8}" type="sibTrans" cxnId="{0AD049CF-5A8E-455C-A08D-727ED4956092}">
      <dgm:prSet/>
      <dgm:spPr/>
      <dgm:t>
        <a:bodyPr/>
        <a:lstStyle/>
        <a:p>
          <a:pPr>
            <a:lnSpc>
              <a:spcPct val="100000"/>
            </a:lnSpc>
          </a:pPr>
          <a:endParaRPr lang="en-US"/>
        </a:p>
      </dgm:t>
    </dgm:pt>
    <dgm:pt modelId="{3E2E5529-DBBC-4011-9005-A2E868025A1F}">
      <dgm:prSet/>
      <dgm:spPr/>
      <dgm:t>
        <a:bodyPr/>
        <a:lstStyle/>
        <a:p>
          <a:pPr>
            <a:lnSpc>
              <a:spcPct val="100000"/>
            </a:lnSpc>
          </a:pPr>
          <a:r>
            <a:rPr lang="en-US"/>
            <a:t>f1_score: </a:t>
          </a:r>
          <a:r>
            <a:rPr lang="en-US">
              <a:latin typeface="Sagona Book"/>
            </a:rPr>
            <a:t>0.03</a:t>
          </a:r>
          <a:endParaRPr lang="en-US"/>
        </a:p>
      </dgm:t>
    </dgm:pt>
    <dgm:pt modelId="{283A820D-7253-4AC0-B27B-D8A9FB9B47FC}" type="parTrans" cxnId="{370DBE60-C067-48DF-AEF3-AB97FC054829}">
      <dgm:prSet/>
      <dgm:spPr/>
      <dgm:t>
        <a:bodyPr/>
        <a:lstStyle/>
        <a:p>
          <a:endParaRPr lang="en-US"/>
        </a:p>
      </dgm:t>
    </dgm:pt>
    <dgm:pt modelId="{2C78E653-B929-4601-A5DA-02CDC3F8E86C}" type="sibTrans" cxnId="{370DBE60-C067-48DF-AEF3-AB97FC054829}">
      <dgm:prSet/>
      <dgm:spPr/>
      <dgm:t>
        <a:bodyPr/>
        <a:lstStyle/>
        <a:p>
          <a:pPr>
            <a:lnSpc>
              <a:spcPct val="100000"/>
            </a:lnSpc>
          </a:pPr>
          <a:endParaRPr lang="en-US"/>
        </a:p>
      </dgm:t>
    </dgm:pt>
    <dgm:pt modelId="{F005399B-6F0E-4394-A7BB-14E1330C2006}">
      <dgm:prSet/>
      <dgm:spPr/>
      <dgm:t>
        <a:bodyPr/>
        <a:lstStyle/>
        <a:p>
          <a:pPr>
            <a:lnSpc>
              <a:spcPct val="100000"/>
            </a:lnSpc>
          </a:pPr>
          <a:r>
            <a:rPr lang="en-US"/>
            <a:t>roc_auc_score: 50.60%</a:t>
          </a:r>
        </a:p>
      </dgm:t>
    </dgm:pt>
    <dgm:pt modelId="{11D837AC-50C3-4065-A554-7669A8F9A79D}" type="parTrans" cxnId="{068F8076-2922-4321-A5D7-0D0888442855}">
      <dgm:prSet/>
      <dgm:spPr/>
      <dgm:t>
        <a:bodyPr/>
        <a:lstStyle/>
        <a:p>
          <a:endParaRPr lang="en-US"/>
        </a:p>
      </dgm:t>
    </dgm:pt>
    <dgm:pt modelId="{96FDAF6F-0BFB-47AF-8B7C-A2C615B824B2}" type="sibTrans" cxnId="{068F8076-2922-4321-A5D7-0D0888442855}">
      <dgm:prSet/>
      <dgm:spPr/>
      <dgm:t>
        <a:bodyPr/>
        <a:lstStyle/>
        <a:p>
          <a:endParaRPr lang="en-US"/>
        </a:p>
      </dgm:t>
    </dgm:pt>
    <dgm:pt modelId="{3667B3F4-7324-4F69-A62D-C96A7C176617}" type="pres">
      <dgm:prSet presAssocID="{862CFECF-1848-4A1E-911B-9542493A8492}" presName="root" presStyleCnt="0">
        <dgm:presLayoutVars>
          <dgm:dir/>
          <dgm:resizeHandles val="exact"/>
        </dgm:presLayoutVars>
      </dgm:prSet>
      <dgm:spPr/>
    </dgm:pt>
    <dgm:pt modelId="{414ACC66-1458-4212-B5B7-CBAFEA7C3800}" type="pres">
      <dgm:prSet presAssocID="{862CFECF-1848-4A1E-911B-9542493A8492}" presName="container" presStyleCnt="0">
        <dgm:presLayoutVars>
          <dgm:dir/>
          <dgm:resizeHandles val="exact"/>
        </dgm:presLayoutVars>
      </dgm:prSet>
      <dgm:spPr/>
    </dgm:pt>
    <dgm:pt modelId="{3CD7B011-7D09-4507-B33D-EE3241FFCD03}" type="pres">
      <dgm:prSet presAssocID="{50AD6046-814C-4784-A153-A336D0476F34}" presName="compNode" presStyleCnt="0"/>
      <dgm:spPr/>
    </dgm:pt>
    <dgm:pt modelId="{DD2C379B-DC9F-41DB-9CC7-D9031DB49F7A}" type="pres">
      <dgm:prSet presAssocID="{50AD6046-814C-4784-A153-A336D0476F34}" presName="iconBgRect" presStyleLbl="bgShp" presStyleIdx="0" presStyleCnt="4"/>
      <dgm:spPr/>
    </dgm:pt>
    <dgm:pt modelId="{63EE09C5-554A-4507-B785-55BBF6E7D223}" type="pres">
      <dgm:prSet presAssocID="{50AD6046-814C-4784-A153-A336D0476F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DC60F7F9-438A-463C-B830-471BCF7D6EC4}" type="pres">
      <dgm:prSet presAssocID="{50AD6046-814C-4784-A153-A336D0476F34}" presName="spaceRect" presStyleCnt="0"/>
      <dgm:spPr/>
    </dgm:pt>
    <dgm:pt modelId="{4E9B1955-5DE2-41C9-86FA-CC17F17F75B2}" type="pres">
      <dgm:prSet presAssocID="{50AD6046-814C-4784-A153-A336D0476F34}" presName="textRect" presStyleLbl="revTx" presStyleIdx="0" presStyleCnt="4">
        <dgm:presLayoutVars>
          <dgm:chMax val="1"/>
          <dgm:chPref val="1"/>
        </dgm:presLayoutVars>
      </dgm:prSet>
      <dgm:spPr/>
    </dgm:pt>
    <dgm:pt modelId="{751F7F32-6BD6-4D88-9604-A4948F10257D}" type="pres">
      <dgm:prSet presAssocID="{20C87D9B-BFB3-477E-9B23-22834B8451C2}" presName="sibTrans" presStyleLbl="sibTrans2D1" presStyleIdx="0" presStyleCnt="0"/>
      <dgm:spPr/>
    </dgm:pt>
    <dgm:pt modelId="{2037723E-0AEE-41F3-9756-5FDE4D45AE98}" type="pres">
      <dgm:prSet presAssocID="{62AF0CCC-0071-4CFA-A7F5-508FDA9322D8}" presName="compNode" presStyleCnt="0"/>
      <dgm:spPr/>
    </dgm:pt>
    <dgm:pt modelId="{53066C8E-BBD2-4BC9-90ED-60F225C2A33F}" type="pres">
      <dgm:prSet presAssocID="{62AF0CCC-0071-4CFA-A7F5-508FDA9322D8}" presName="iconBgRect" presStyleLbl="bgShp" presStyleIdx="1" presStyleCnt="4"/>
      <dgm:spPr/>
    </dgm:pt>
    <dgm:pt modelId="{27290028-504A-417D-8827-9B9F1EAA0943}" type="pres">
      <dgm:prSet presAssocID="{62AF0CCC-0071-4CFA-A7F5-508FDA9322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B9222FEF-AE3D-4F13-B1AF-7B5190629DFD}" type="pres">
      <dgm:prSet presAssocID="{62AF0CCC-0071-4CFA-A7F5-508FDA9322D8}" presName="spaceRect" presStyleCnt="0"/>
      <dgm:spPr/>
    </dgm:pt>
    <dgm:pt modelId="{5038ED4A-57E7-4516-AF3C-BB132328459C}" type="pres">
      <dgm:prSet presAssocID="{62AF0CCC-0071-4CFA-A7F5-508FDA9322D8}" presName="textRect" presStyleLbl="revTx" presStyleIdx="1" presStyleCnt="4">
        <dgm:presLayoutVars>
          <dgm:chMax val="1"/>
          <dgm:chPref val="1"/>
        </dgm:presLayoutVars>
      </dgm:prSet>
      <dgm:spPr/>
    </dgm:pt>
    <dgm:pt modelId="{A2C08237-F253-4DB2-BF76-3AE04102FFA3}" type="pres">
      <dgm:prSet presAssocID="{0BC553BC-C0CB-4C71-92C0-C0B3AFC904A8}" presName="sibTrans" presStyleLbl="sibTrans2D1" presStyleIdx="0" presStyleCnt="0"/>
      <dgm:spPr/>
    </dgm:pt>
    <dgm:pt modelId="{F4DC6451-ADDB-4729-AE0B-1F60B419741C}" type="pres">
      <dgm:prSet presAssocID="{3E2E5529-DBBC-4011-9005-A2E868025A1F}" presName="compNode" presStyleCnt="0"/>
      <dgm:spPr/>
    </dgm:pt>
    <dgm:pt modelId="{8973BB99-0A9E-42D4-AAAF-A37E9B561635}" type="pres">
      <dgm:prSet presAssocID="{3E2E5529-DBBC-4011-9005-A2E868025A1F}" presName="iconBgRect" presStyleLbl="bgShp" presStyleIdx="2" presStyleCnt="4"/>
      <dgm:spPr/>
    </dgm:pt>
    <dgm:pt modelId="{D101515A-ABC5-4B4E-A04D-DC90E976441E}" type="pres">
      <dgm:prSet presAssocID="{3E2E5529-DBBC-4011-9005-A2E868025A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C92DA6F6-1EF1-4F34-BEAF-3C1CD7E3DB68}" type="pres">
      <dgm:prSet presAssocID="{3E2E5529-DBBC-4011-9005-A2E868025A1F}" presName="spaceRect" presStyleCnt="0"/>
      <dgm:spPr/>
    </dgm:pt>
    <dgm:pt modelId="{BED2D62E-AFF7-4CA6-A362-A16E88DC2622}" type="pres">
      <dgm:prSet presAssocID="{3E2E5529-DBBC-4011-9005-A2E868025A1F}" presName="textRect" presStyleLbl="revTx" presStyleIdx="2" presStyleCnt="4">
        <dgm:presLayoutVars>
          <dgm:chMax val="1"/>
          <dgm:chPref val="1"/>
        </dgm:presLayoutVars>
      </dgm:prSet>
      <dgm:spPr/>
    </dgm:pt>
    <dgm:pt modelId="{416B235F-2C83-40B7-A7CA-DE8C8953CF57}" type="pres">
      <dgm:prSet presAssocID="{2C78E653-B929-4601-A5DA-02CDC3F8E86C}" presName="sibTrans" presStyleLbl="sibTrans2D1" presStyleIdx="0" presStyleCnt="0"/>
      <dgm:spPr/>
    </dgm:pt>
    <dgm:pt modelId="{53DA71B6-09B0-445A-A501-54803ECEC424}" type="pres">
      <dgm:prSet presAssocID="{F005399B-6F0E-4394-A7BB-14E1330C2006}" presName="compNode" presStyleCnt="0"/>
      <dgm:spPr/>
    </dgm:pt>
    <dgm:pt modelId="{00A6EDBA-4B4F-49E5-B0FF-0B95E0499FC2}" type="pres">
      <dgm:prSet presAssocID="{F005399B-6F0E-4394-A7BB-14E1330C2006}" presName="iconBgRect" presStyleLbl="bgShp" presStyleIdx="3" presStyleCnt="4"/>
      <dgm:spPr/>
    </dgm:pt>
    <dgm:pt modelId="{440CE2EA-937C-46CB-9494-2CCE8ABC7D37}" type="pres">
      <dgm:prSet presAssocID="{F005399B-6F0E-4394-A7BB-14E1330C20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actory"/>
        </a:ext>
      </dgm:extLst>
    </dgm:pt>
    <dgm:pt modelId="{57883056-5C68-4859-8950-42ECC59AA6CD}" type="pres">
      <dgm:prSet presAssocID="{F005399B-6F0E-4394-A7BB-14E1330C2006}" presName="spaceRect" presStyleCnt="0"/>
      <dgm:spPr/>
    </dgm:pt>
    <dgm:pt modelId="{4467241B-F687-45AB-9344-820C80A4AFDE}" type="pres">
      <dgm:prSet presAssocID="{F005399B-6F0E-4394-A7BB-14E1330C2006}" presName="textRect" presStyleLbl="revTx" presStyleIdx="3" presStyleCnt="4">
        <dgm:presLayoutVars>
          <dgm:chMax val="1"/>
          <dgm:chPref val="1"/>
        </dgm:presLayoutVars>
      </dgm:prSet>
      <dgm:spPr/>
    </dgm:pt>
  </dgm:ptLst>
  <dgm:cxnLst>
    <dgm:cxn modelId="{189BB633-7D8B-4719-92FA-C945C305A7F6}" type="presOf" srcId="{3E2E5529-DBBC-4011-9005-A2E868025A1F}" destId="{BED2D62E-AFF7-4CA6-A362-A16E88DC2622}" srcOrd="0" destOrd="0" presId="urn:microsoft.com/office/officeart/2018/2/layout/IconCircleList"/>
    <dgm:cxn modelId="{2D2B173A-ADA0-4879-92BB-217D3747478A}" srcId="{862CFECF-1848-4A1E-911B-9542493A8492}" destId="{50AD6046-814C-4784-A153-A336D0476F34}" srcOrd="0" destOrd="0" parTransId="{01912C80-0C57-419C-ACF4-8BF84DA9C9CC}" sibTransId="{20C87D9B-BFB3-477E-9B23-22834B8451C2}"/>
    <dgm:cxn modelId="{9B1E3A40-EC16-437B-AEB7-21A34020FD55}" type="presOf" srcId="{2C78E653-B929-4601-A5DA-02CDC3F8E86C}" destId="{416B235F-2C83-40B7-A7CA-DE8C8953CF57}" srcOrd="0" destOrd="0" presId="urn:microsoft.com/office/officeart/2018/2/layout/IconCircleList"/>
    <dgm:cxn modelId="{370DBE60-C067-48DF-AEF3-AB97FC054829}" srcId="{862CFECF-1848-4A1E-911B-9542493A8492}" destId="{3E2E5529-DBBC-4011-9005-A2E868025A1F}" srcOrd="2" destOrd="0" parTransId="{283A820D-7253-4AC0-B27B-D8A9FB9B47FC}" sibTransId="{2C78E653-B929-4601-A5DA-02CDC3F8E86C}"/>
    <dgm:cxn modelId="{6767B053-13EA-4983-A003-D7FA72115FB5}" type="presOf" srcId="{50AD6046-814C-4784-A153-A336D0476F34}" destId="{4E9B1955-5DE2-41C9-86FA-CC17F17F75B2}" srcOrd="0" destOrd="0" presId="urn:microsoft.com/office/officeart/2018/2/layout/IconCircleList"/>
    <dgm:cxn modelId="{068F8076-2922-4321-A5D7-0D0888442855}" srcId="{862CFECF-1848-4A1E-911B-9542493A8492}" destId="{F005399B-6F0E-4394-A7BB-14E1330C2006}" srcOrd="3" destOrd="0" parTransId="{11D837AC-50C3-4065-A554-7669A8F9A79D}" sibTransId="{96FDAF6F-0BFB-47AF-8B7C-A2C615B824B2}"/>
    <dgm:cxn modelId="{3C062D85-6B16-4FF1-9A5F-BDAB2E07DAE7}" type="presOf" srcId="{F005399B-6F0E-4394-A7BB-14E1330C2006}" destId="{4467241B-F687-45AB-9344-820C80A4AFDE}" srcOrd="0" destOrd="0" presId="urn:microsoft.com/office/officeart/2018/2/layout/IconCircleList"/>
    <dgm:cxn modelId="{21BF18A7-D9F4-49B3-BA40-4E7A0C55B0A5}" type="presOf" srcId="{0BC553BC-C0CB-4C71-92C0-C0B3AFC904A8}" destId="{A2C08237-F253-4DB2-BF76-3AE04102FFA3}" srcOrd="0" destOrd="0" presId="urn:microsoft.com/office/officeart/2018/2/layout/IconCircleList"/>
    <dgm:cxn modelId="{3608E1B8-3BEB-4B3B-A76D-E29146B099E3}" type="presOf" srcId="{862CFECF-1848-4A1E-911B-9542493A8492}" destId="{3667B3F4-7324-4F69-A62D-C96A7C176617}" srcOrd="0" destOrd="0" presId="urn:microsoft.com/office/officeart/2018/2/layout/IconCircleList"/>
    <dgm:cxn modelId="{0AD049CF-5A8E-455C-A08D-727ED4956092}" srcId="{862CFECF-1848-4A1E-911B-9542493A8492}" destId="{62AF0CCC-0071-4CFA-A7F5-508FDA9322D8}" srcOrd="1" destOrd="0" parTransId="{89317C4C-354C-4B00-AC99-317651A8C106}" sibTransId="{0BC553BC-C0CB-4C71-92C0-C0B3AFC904A8}"/>
    <dgm:cxn modelId="{5DEA90EB-83C7-4439-BFBF-3E4FEF9504A3}" type="presOf" srcId="{62AF0CCC-0071-4CFA-A7F5-508FDA9322D8}" destId="{5038ED4A-57E7-4516-AF3C-BB132328459C}" srcOrd="0" destOrd="0" presId="urn:microsoft.com/office/officeart/2018/2/layout/IconCircleList"/>
    <dgm:cxn modelId="{53F093ED-B882-4DC5-B513-8ED159A25158}" type="presOf" srcId="{20C87D9B-BFB3-477E-9B23-22834B8451C2}" destId="{751F7F32-6BD6-4D88-9604-A4948F10257D}" srcOrd="0" destOrd="0" presId="urn:microsoft.com/office/officeart/2018/2/layout/IconCircleList"/>
    <dgm:cxn modelId="{0121B489-8563-4857-B825-F69DA2237D99}" type="presParOf" srcId="{3667B3F4-7324-4F69-A62D-C96A7C176617}" destId="{414ACC66-1458-4212-B5B7-CBAFEA7C3800}" srcOrd="0" destOrd="0" presId="urn:microsoft.com/office/officeart/2018/2/layout/IconCircleList"/>
    <dgm:cxn modelId="{219F8D36-6626-4C02-BD51-4B7650CFD967}" type="presParOf" srcId="{414ACC66-1458-4212-B5B7-CBAFEA7C3800}" destId="{3CD7B011-7D09-4507-B33D-EE3241FFCD03}" srcOrd="0" destOrd="0" presId="urn:microsoft.com/office/officeart/2018/2/layout/IconCircleList"/>
    <dgm:cxn modelId="{EF448E68-657D-4AA6-A647-43E146C61D5E}" type="presParOf" srcId="{3CD7B011-7D09-4507-B33D-EE3241FFCD03}" destId="{DD2C379B-DC9F-41DB-9CC7-D9031DB49F7A}" srcOrd="0" destOrd="0" presId="urn:microsoft.com/office/officeart/2018/2/layout/IconCircleList"/>
    <dgm:cxn modelId="{24C99A9C-F3AB-4D9B-A7FC-8FBBBCF00CF8}" type="presParOf" srcId="{3CD7B011-7D09-4507-B33D-EE3241FFCD03}" destId="{63EE09C5-554A-4507-B785-55BBF6E7D223}" srcOrd="1" destOrd="0" presId="urn:microsoft.com/office/officeart/2018/2/layout/IconCircleList"/>
    <dgm:cxn modelId="{CA9CBE31-1257-4B68-ADE9-10D25C3103EC}" type="presParOf" srcId="{3CD7B011-7D09-4507-B33D-EE3241FFCD03}" destId="{DC60F7F9-438A-463C-B830-471BCF7D6EC4}" srcOrd="2" destOrd="0" presId="urn:microsoft.com/office/officeart/2018/2/layout/IconCircleList"/>
    <dgm:cxn modelId="{7F53645E-514A-413A-A54D-3B6E23755E89}" type="presParOf" srcId="{3CD7B011-7D09-4507-B33D-EE3241FFCD03}" destId="{4E9B1955-5DE2-41C9-86FA-CC17F17F75B2}" srcOrd="3" destOrd="0" presId="urn:microsoft.com/office/officeart/2018/2/layout/IconCircleList"/>
    <dgm:cxn modelId="{FA19C2C0-C641-43E2-A42D-D4267A8033B6}" type="presParOf" srcId="{414ACC66-1458-4212-B5B7-CBAFEA7C3800}" destId="{751F7F32-6BD6-4D88-9604-A4948F10257D}" srcOrd="1" destOrd="0" presId="urn:microsoft.com/office/officeart/2018/2/layout/IconCircleList"/>
    <dgm:cxn modelId="{75D585F9-023A-4F8B-BAF5-7EF358956A75}" type="presParOf" srcId="{414ACC66-1458-4212-B5B7-CBAFEA7C3800}" destId="{2037723E-0AEE-41F3-9756-5FDE4D45AE98}" srcOrd="2" destOrd="0" presId="urn:microsoft.com/office/officeart/2018/2/layout/IconCircleList"/>
    <dgm:cxn modelId="{CEB7A8D7-A264-45B6-8650-C48E512EB7EF}" type="presParOf" srcId="{2037723E-0AEE-41F3-9756-5FDE4D45AE98}" destId="{53066C8E-BBD2-4BC9-90ED-60F225C2A33F}" srcOrd="0" destOrd="0" presId="urn:microsoft.com/office/officeart/2018/2/layout/IconCircleList"/>
    <dgm:cxn modelId="{2AA4B033-B00B-424D-888B-C204CC271EC8}" type="presParOf" srcId="{2037723E-0AEE-41F3-9756-5FDE4D45AE98}" destId="{27290028-504A-417D-8827-9B9F1EAA0943}" srcOrd="1" destOrd="0" presId="urn:microsoft.com/office/officeart/2018/2/layout/IconCircleList"/>
    <dgm:cxn modelId="{AD3E1BB7-98CB-468C-BE24-B1D8960F1FD6}" type="presParOf" srcId="{2037723E-0AEE-41F3-9756-5FDE4D45AE98}" destId="{B9222FEF-AE3D-4F13-B1AF-7B5190629DFD}" srcOrd="2" destOrd="0" presId="urn:microsoft.com/office/officeart/2018/2/layout/IconCircleList"/>
    <dgm:cxn modelId="{F81A1495-9BC3-4C44-863B-530723DE9CC0}" type="presParOf" srcId="{2037723E-0AEE-41F3-9756-5FDE4D45AE98}" destId="{5038ED4A-57E7-4516-AF3C-BB132328459C}" srcOrd="3" destOrd="0" presId="urn:microsoft.com/office/officeart/2018/2/layout/IconCircleList"/>
    <dgm:cxn modelId="{35AA9D1D-47C1-4619-A510-AF909656F5B3}" type="presParOf" srcId="{414ACC66-1458-4212-B5B7-CBAFEA7C3800}" destId="{A2C08237-F253-4DB2-BF76-3AE04102FFA3}" srcOrd="3" destOrd="0" presId="urn:microsoft.com/office/officeart/2018/2/layout/IconCircleList"/>
    <dgm:cxn modelId="{DFD81044-A4D5-445E-A6EB-C29D374716F5}" type="presParOf" srcId="{414ACC66-1458-4212-B5B7-CBAFEA7C3800}" destId="{F4DC6451-ADDB-4729-AE0B-1F60B419741C}" srcOrd="4" destOrd="0" presId="urn:microsoft.com/office/officeart/2018/2/layout/IconCircleList"/>
    <dgm:cxn modelId="{789079FA-952B-411A-8F82-1668A5459C28}" type="presParOf" srcId="{F4DC6451-ADDB-4729-AE0B-1F60B419741C}" destId="{8973BB99-0A9E-42D4-AAAF-A37E9B561635}" srcOrd="0" destOrd="0" presId="urn:microsoft.com/office/officeart/2018/2/layout/IconCircleList"/>
    <dgm:cxn modelId="{E86C9B19-AE13-426D-A320-30A3902AA26D}" type="presParOf" srcId="{F4DC6451-ADDB-4729-AE0B-1F60B419741C}" destId="{D101515A-ABC5-4B4E-A04D-DC90E976441E}" srcOrd="1" destOrd="0" presId="urn:microsoft.com/office/officeart/2018/2/layout/IconCircleList"/>
    <dgm:cxn modelId="{BE3A927B-C7F8-4183-B274-78E829D913E5}" type="presParOf" srcId="{F4DC6451-ADDB-4729-AE0B-1F60B419741C}" destId="{C92DA6F6-1EF1-4F34-BEAF-3C1CD7E3DB68}" srcOrd="2" destOrd="0" presId="urn:microsoft.com/office/officeart/2018/2/layout/IconCircleList"/>
    <dgm:cxn modelId="{2F1B70DD-4EEA-4AAB-9022-ADFB478DA7B9}" type="presParOf" srcId="{F4DC6451-ADDB-4729-AE0B-1F60B419741C}" destId="{BED2D62E-AFF7-4CA6-A362-A16E88DC2622}" srcOrd="3" destOrd="0" presId="urn:microsoft.com/office/officeart/2018/2/layout/IconCircleList"/>
    <dgm:cxn modelId="{86A3F94A-3035-488C-8CB1-71B0614053E0}" type="presParOf" srcId="{414ACC66-1458-4212-B5B7-CBAFEA7C3800}" destId="{416B235F-2C83-40B7-A7CA-DE8C8953CF57}" srcOrd="5" destOrd="0" presId="urn:microsoft.com/office/officeart/2018/2/layout/IconCircleList"/>
    <dgm:cxn modelId="{73D3DA78-0B17-46D2-B8DF-BA10116BADC2}" type="presParOf" srcId="{414ACC66-1458-4212-B5B7-CBAFEA7C3800}" destId="{53DA71B6-09B0-445A-A501-54803ECEC424}" srcOrd="6" destOrd="0" presId="urn:microsoft.com/office/officeart/2018/2/layout/IconCircleList"/>
    <dgm:cxn modelId="{13BC532D-A24D-4E6B-8C54-D34FC1ADDB35}" type="presParOf" srcId="{53DA71B6-09B0-445A-A501-54803ECEC424}" destId="{00A6EDBA-4B4F-49E5-B0FF-0B95E0499FC2}" srcOrd="0" destOrd="0" presId="urn:microsoft.com/office/officeart/2018/2/layout/IconCircleList"/>
    <dgm:cxn modelId="{A5E28A78-531C-4449-9D6E-A4B15B20C5F5}" type="presParOf" srcId="{53DA71B6-09B0-445A-A501-54803ECEC424}" destId="{440CE2EA-937C-46CB-9494-2CCE8ABC7D37}" srcOrd="1" destOrd="0" presId="urn:microsoft.com/office/officeart/2018/2/layout/IconCircleList"/>
    <dgm:cxn modelId="{8D3A9FBE-0D92-46D5-AE95-8B8740C4EB14}" type="presParOf" srcId="{53DA71B6-09B0-445A-A501-54803ECEC424}" destId="{57883056-5C68-4859-8950-42ECC59AA6CD}" srcOrd="2" destOrd="0" presId="urn:microsoft.com/office/officeart/2018/2/layout/IconCircleList"/>
    <dgm:cxn modelId="{D659FADC-68A3-4E32-A125-69904F17AB9A}" type="presParOf" srcId="{53DA71B6-09B0-445A-A501-54803ECEC424}" destId="{4467241B-F687-45AB-9344-820C80A4AFD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2CFECF-1848-4A1E-911B-9542493A849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0AD6046-814C-4784-A153-A336D0476F34}">
      <dgm:prSet/>
      <dgm:spPr/>
      <dgm:t>
        <a:bodyPr/>
        <a:lstStyle/>
        <a:p>
          <a:pPr>
            <a:lnSpc>
              <a:spcPct val="100000"/>
            </a:lnSpc>
          </a:pPr>
          <a:r>
            <a:rPr lang="en-US" u="sng"/>
            <a:t>Accuracy Measures</a:t>
          </a:r>
          <a:endParaRPr lang="en-US"/>
        </a:p>
      </dgm:t>
    </dgm:pt>
    <dgm:pt modelId="{01912C80-0C57-419C-ACF4-8BF84DA9C9CC}" type="parTrans" cxnId="{2D2B173A-ADA0-4879-92BB-217D3747478A}">
      <dgm:prSet/>
      <dgm:spPr/>
      <dgm:t>
        <a:bodyPr/>
        <a:lstStyle/>
        <a:p>
          <a:endParaRPr lang="en-US"/>
        </a:p>
      </dgm:t>
    </dgm:pt>
    <dgm:pt modelId="{20C87D9B-BFB3-477E-9B23-22834B8451C2}" type="sibTrans" cxnId="{2D2B173A-ADA0-4879-92BB-217D3747478A}">
      <dgm:prSet/>
      <dgm:spPr/>
      <dgm:t>
        <a:bodyPr/>
        <a:lstStyle/>
        <a:p>
          <a:pPr>
            <a:lnSpc>
              <a:spcPct val="100000"/>
            </a:lnSpc>
          </a:pPr>
          <a:endParaRPr lang="en-US"/>
        </a:p>
      </dgm:t>
    </dgm:pt>
    <dgm:pt modelId="{62AF0CCC-0071-4CFA-A7F5-508FDA9322D8}">
      <dgm:prSet/>
      <dgm:spPr/>
      <dgm:t>
        <a:bodyPr/>
        <a:lstStyle/>
        <a:p>
          <a:pPr>
            <a:lnSpc>
              <a:spcPct val="100000"/>
            </a:lnSpc>
          </a:pPr>
          <a:r>
            <a:rPr lang="en-US"/>
            <a:t>accuracy: </a:t>
          </a:r>
          <a:r>
            <a:rPr lang="en-US">
              <a:latin typeface="Sagona Book"/>
            </a:rPr>
            <a:t>80.06%</a:t>
          </a:r>
          <a:endParaRPr lang="en-US"/>
        </a:p>
      </dgm:t>
    </dgm:pt>
    <dgm:pt modelId="{89317C4C-354C-4B00-AC99-317651A8C106}" type="parTrans" cxnId="{0AD049CF-5A8E-455C-A08D-727ED4956092}">
      <dgm:prSet/>
      <dgm:spPr/>
      <dgm:t>
        <a:bodyPr/>
        <a:lstStyle/>
        <a:p>
          <a:endParaRPr lang="en-US"/>
        </a:p>
      </dgm:t>
    </dgm:pt>
    <dgm:pt modelId="{0BC553BC-C0CB-4C71-92C0-C0B3AFC904A8}" type="sibTrans" cxnId="{0AD049CF-5A8E-455C-A08D-727ED4956092}">
      <dgm:prSet/>
      <dgm:spPr/>
      <dgm:t>
        <a:bodyPr/>
        <a:lstStyle/>
        <a:p>
          <a:pPr>
            <a:lnSpc>
              <a:spcPct val="100000"/>
            </a:lnSpc>
          </a:pPr>
          <a:endParaRPr lang="en-US"/>
        </a:p>
      </dgm:t>
    </dgm:pt>
    <dgm:pt modelId="{3E2E5529-DBBC-4011-9005-A2E868025A1F}">
      <dgm:prSet/>
      <dgm:spPr/>
      <dgm:t>
        <a:bodyPr/>
        <a:lstStyle/>
        <a:p>
          <a:pPr>
            <a:lnSpc>
              <a:spcPct val="100000"/>
            </a:lnSpc>
          </a:pPr>
          <a:r>
            <a:rPr lang="en-US"/>
            <a:t>f1_score: </a:t>
          </a:r>
          <a:r>
            <a:rPr lang="en-US">
              <a:latin typeface="Sagona Book"/>
            </a:rPr>
            <a:t>0.31</a:t>
          </a:r>
          <a:endParaRPr lang="en-US"/>
        </a:p>
      </dgm:t>
    </dgm:pt>
    <dgm:pt modelId="{283A820D-7253-4AC0-B27B-D8A9FB9B47FC}" type="parTrans" cxnId="{370DBE60-C067-48DF-AEF3-AB97FC054829}">
      <dgm:prSet/>
      <dgm:spPr/>
      <dgm:t>
        <a:bodyPr/>
        <a:lstStyle/>
        <a:p>
          <a:endParaRPr lang="en-US"/>
        </a:p>
      </dgm:t>
    </dgm:pt>
    <dgm:pt modelId="{2C78E653-B929-4601-A5DA-02CDC3F8E86C}" type="sibTrans" cxnId="{370DBE60-C067-48DF-AEF3-AB97FC054829}">
      <dgm:prSet/>
      <dgm:spPr/>
      <dgm:t>
        <a:bodyPr/>
        <a:lstStyle/>
        <a:p>
          <a:pPr>
            <a:lnSpc>
              <a:spcPct val="100000"/>
            </a:lnSpc>
          </a:pPr>
          <a:endParaRPr lang="en-US"/>
        </a:p>
      </dgm:t>
    </dgm:pt>
    <dgm:pt modelId="{F005399B-6F0E-4394-A7BB-14E1330C2006}">
      <dgm:prSet/>
      <dgm:spPr/>
      <dgm:t>
        <a:bodyPr/>
        <a:lstStyle/>
        <a:p>
          <a:pPr>
            <a:lnSpc>
              <a:spcPct val="100000"/>
            </a:lnSpc>
          </a:pPr>
          <a:r>
            <a:rPr lang="en-US" err="1"/>
            <a:t>roc_auc_score</a:t>
          </a:r>
          <a:r>
            <a:rPr lang="en-US"/>
            <a:t>: </a:t>
          </a:r>
          <a:r>
            <a:rPr lang="en-US">
              <a:latin typeface="Sagona Book"/>
            </a:rPr>
            <a:t>58.60</a:t>
          </a:r>
          <a:r>
            <a:rPr lang="en-US"/>
            <a:t>%</a:t>
          </a:r>
        </a:p>
      </dgm:t>
    </dgm:pt>
    <dgm:pt modelId="{11D837AC-50C3-4065-A554-7669A8F9A79D}" type="parTrans" cxnId="{068F8076-2922-4321-A5D7-0D0888442855}">
      <dgm:prSet/>
      <dgm:spPr/>
      <dgm:t>
        <a:bodyPr/>
        <a:lstStyle/>
        <a:p>
          <a:endParaRPr lang="en-US"/>
        </a:p>
      </dgm:t>
    </dgm:pt>
    <dgm:pt modelId="{96FDAF6F-0BFB-47AF-8B7C-A2C615B824B2}" type="sibTrans" cxnId="{068F8076-2922-4321-A5D7-0D0888442855}">
      <dgm:prSet/>
      <dgm:spPr/>
      <dgm:t>
        <a:bodyPr/>
        <a:lstStyle/>
        <a:p>
          <a:endParaRPr lang="en-US"/>
        </a:p>
      </dgm:t>
    </dgm:pt>
    <dgm:pt modelId="{3667B3F4-7324-4F69-A62D-C96A7C176617}" type="pres">
      <dgm:prSet presAssocID="{862CFECF-1848-4A1E-911B-9542493A8492}" presName="root" presStyleCnt="0">
        <dgm:presLayoutVars>
          <dgm:dir/>
          <dgm:resizeHandles val="exact"/>
        </dgm:presLayoutVars>
      </dgm:prSet>
      <dgm:spPr/>
    </dgm:pt>
    <dgm:pt modelId="{414ACC66-1458-4212-B5B7-CBAFEA7C3800}" type="pres">
      <dgm:prSet presAssocID="{862CFECF-1848-4A1E-911B-9542493A8492}" presName="container" presStyleCnt="0">
        <dgm:presLayoutVars>
          <dgm:dir/>
          <dgm:resizeHandles val="exact"/>
        </dgm:presLayoutVars>
      </dgm:prSet>
      <dgm:spPr/>
    </dgm:pt>
    <dgm:pt modelId="{3CD7B011-7D09-4507-B33D-EE3241FFCD03}" type="pres">
      <dgm:prSet presAssocID="{50AD6046-814C-4784-A153-A336D0476F34}" presName="compNode" presStyleCnt="0"/>
      <dgm:spPr/>
    </dgm:pt>
    <dgm:pt modelId="{DD2C379B-DC9F-41DB-9CC7-D9031DB49F7A}" type="pres">
      <dgm:prSet presAssocID="{50AD6046-814C-4784-A153-A336D0476F34}" presName="iconBgRect" presStyleLbl="bgShp" presStyleIdx="0" presStyleCnt="4"/>
      <dgm:spPr/>
    </dgm:pt>
    <dgm:pt modelId="{63EE09C5-554A-4507-B785-55BBF6E7D223}" type="pres">
      <dgm:prSet presAssocID="{50AD6046-814C-4784-A153-A336D0476F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DC60F7F9-438A-463C-B830-471BCF7D6EC4}" type="pres">
      <dgm:prSet presAssocID="{50AD6046-814C-4784-A153-A336D0476F34}" presName="spaceRect" presStyleCnt="0"/>
      <dgm:spPr/>
    </dgm:pt>
    <dgm:pt modelId="{4E9B1955-5DE2-41C9-86FA-CC17F17F75B2}" type="pres">
      <dgm:prSet presAssocID="{50AD6046-814C-4784-A153-A336D0476F34}" presName="textRect" presStyleLbl="revTx" presStyleIdx="0" presStyleCnt="4">
        <dgm:presLayoutVars>
          <dgm:chMax val="1"/>
          <dgm:chPref val="1"/>
        </dgm:presLayoutVars>
      </dgm:prSet>
      <dgm:spPr/>
    </dgm:pt>
    <dgm:pt modelId="{751F7F32-6BD6-4D88-9604-A4948F10257D}" type="pres">
      <dgm:prSet presAssocID="{20C87D9B-BFB3-477E-9B23-22834B8451C2}" presName="sibTrans" presStyleLbl="sibTrans2D1" presStyleIdx="0" presStyleCnt="0"/>
      <dgm:spPr/>
    </dgm:pt>
    <dgm:pt modelId="{2037723E-0AEE-41F3-9756-5FDE4D45AE98}" type="pres">
      <dgm:prSet presAssocID="{62AF0CCC-0071-4CFA-A7F5-508FDA9322D8}" presName="compNode" presStyleCnt="0"/>
      <dgm:spPr/>
    </dgm:pt>
    <dgm:pt modelId="{53066C8E-BBD2-4BC9-90ED-60F225C2A33F}" type="pres">
      <dgm:prSet presAssocID="{62AF0CCC-0071-4CFA-A7F5-508FDA9322D8}" presName="iconBgRect" presStyleLbl="bgShp" presStyleIdx="1" presStyleCnt="4"/>
      <dgm:spPr/>
    </dgm:pt>
    <dgm:pt modelId="{27290028-504A-417D-8827-9B9F1EAA0943}" type="pres">
      <dgm:prSet presAssocID="{62AF0CCC-0071-4CFA-A7F5-508FDA9322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B9222FEF-AE3D-4F13-B1AF-7B5190629DFD}" type="pres">
      <dgm:prSet presAssocID="{62AF0CCC-0071-4CFA-A7F5-508FDA9322D8}" presName="spaceRect" presStyleCnt="0"/>
      <dgm:spPr/>
    </dgm:pt>
    <dgm:pt modelId="{5038ED4A-57E7-4516-AF3C-BB132328459C}" type="pres">
      <dgm:prSet presAssocID="{62AF0CCC-0071-4CFA-A7F5-508FDA9322D8}" presName="textRect" presStyleLbl="revTx" presStyleIdx="1" presStyleCnt="4">
        <dgm:presLayoutVars>
          <dgm:chMax val="1"/>
          <dgm:chPref val="1"/>
        </dgm:presLayoutVars>
      </dgm:prSet>
      <dgm:spPr/>
    </dgm:pt>
    <dgm:pt modelId="{A2C08237-F253-4DB2-BF76-3AE04102FFA3}" type="pres">
      <dgm:prSet presAssocID="{0BC553BC-C0CB-4C71-92C0-C0B3AFC904A8}" presName="sibTrans" presStyleLbl="sibTrans2D1" presStyleIdx="0" presStyleCnt="0"/>
      <dgm:spPr/>
    </dgm:pt>
    <dgm:pt modelId="{F4DC6451-ADDB-4729-AE0B-1F60B419741C}" type="pres">
      <dgm:prSet presAssocID="{3E2E5529-DBBC-4011-9005-A2E868025A1F}" presName="compNode" presStyleCnt="0"/>
      <dgm:spPr/>
    </dgm:pt>
    <dgm:pt modelId="{8973BB99-0A9E-42D4-AAAF-A37E9B561635}" type="pres">
      <dgm:prSet presAssocID="{3E2E5529-DBBC-4011-9005-A2E868025A1F}" presName="iconBgRect" presStyleLbl="bgShp" presStyleIdx="2" presStyleCnt="4"/>
      <dgm:spPr/>
    </dgm:pt>
    <dgm:pt modelId="{D101515A-ABC5-4B4E-A04D-DC90E976441E}" type="pres">
      <dgm:prSet presAssocID="{3E2E5529-DBBC-4011-9005-A2E868025A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C92DA6F6-1EF1-4F34-BEAF-3C1CD7E3DB68}" type="pres">
      <dgm:prSet presAssocID="{3E2E5529-DBBC-4011-9005-A2E868025A1F}" presName="spaceRect" presStyleCnt="0"/>
      <dgm:spPr/>
    </dgm:pt>
    <dgm:pt modelId="{BED2D62E-AFF7-4CA6-A362-A16E88DC2622}" type="pres">
      <dgm:prSet presAssocID="{3E2E5529-DBBC-4011-9005-A2E868025A1F}" presName="textRect" presStyleLbl="revTx" presStyleIdx="2" presStyleCnt="4">
        <dgm:presLayoutVars>
          <dgm:chMax val="1"/>
          <dgm:chPref val="1"/>
        </dgm:presLayoutVars>
      </dgm:prSet>
      <dgm:spPr/>
    </dgm:pt>
    <dgm:pt modelId="{416B235F-2C83-40B7-A7CA-DE8C8953CF57}" type="pres">
      <dgm:prSet presAssocID="{2C78E653-B929-4601-A5DA-02CDC3F8E86C}" presName="sibTrans" presStyleLbl="sibTrans2D1" presStyleIdx="0" presStyleCnt="0"/>
      <dgm:spPr/>
    </dgm:pt>
    <dgm:pt modelId="{53DA71B6-09B0-445A-A501-54803ECEC424}" type="pres">
      <dgm:prSet presAssocID="{F005399B-6F0E-4394-A7BB-14E1330C2006}" presName="compNode" presStyleCnt="0"/>
      <dgm:spPr/>
    </dgm:pt>
    <dgm:pt modelId="{00A6EDBA-4B4F-49E5-B0FF-0B95E0499FC2}" type="pres">
      <dgm:prSet presAssocID="{F005399B-6F0E-4394-A7BB-14E1330C2006}" presName="iconBgRect" presStyleLbl="bgShp" presStyleIdx="3" presStyleCnt="4"/>
      <dgm:spPr/>
    </dgm:pt>
    <dgm:pt modelId="{440CE2EA-937C-46CB-9494-2CCE8ABC7D37}" type="pres">
      <dgm:prSet presAssocID="{F005399B-6F0E-4394-A7BB-14E1330C20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actory"/>
        </a:ext>
      </dgm:extLst>
    </dgm:pt>
    <dgm:pt modelId="{57883056-5C68-4859-8950-42ECC59AA6CD}" type="pres">
      <dgm:prSet presAssocID="{F005399B-6F0E-4394-A7BB-14E1330C2006}" presName="spaceRect" presStyleCnt="0"/>
      <dgm:spPr/>
    </dgm:pt>
    <dgm:pt modelId="{4467241B-F687-45AB-9344-820C80A4AFDE}" type="pres">
      <dgm:prSet presAssocID="{F005399B-6F0E-4394-A7BB-14E1330C2006}" presName="textRect" presStyleLbl="revTx" presStyleIdx="3" presStyleCnt="4">
        <dgm:presLayoutVars>
          <dgm:chMax val="1"/>
          <dgm:chPref val="1"/>
        </dgm:presLayoutVars>
      </dgm:prSet>
      <dgm:spPr/>
    </dgm:pt>
  </dgm:ptLst>
  <dgm:cxnLst>
    <dgm:cxn modelId="{189BB633-7D8B-4719-92FA-C945C305A7F6}" type="presOf" srcId="{3E2E5529-DBBC-4011-9005-A2E868025A1F}" destId="{BED2D62E-AFF7-4CA6-A362-A16E88DC2622}" srcOrd="0" destOrd="0" presId="urn:microsoft.com/office/officeart/2018/2/layout/IconCircleList"/>
    <dgm:cxn modelId="{2D2B173A-ADA0-4879-92BB-217D3747478A}" srcId="{862CFECF-1848-4A1E-911B-9542493A8492}" destId="{50AD6046-814C-4784-A153-A336D0476F34}" srcOrd="0" destOrd="0" parTransId="{01912C80-0C57-419C-ACF4-8BF84DA9C9CC}" sibTransId="{20C87D9B-BFB3-477E-9B23-22834B8451C2}"/>
    <dgm:cxn modelId="{9B1E3A40-EC16-437B-AEB7-21A34020FD55}" type="presOf" srcId="{2C78E653-B929-4601-A5DA-02CDC3F8E86C}" destId="{416B235F-2C83-40B7-A7CA-DE8C8953CF57}" srcOrd="0" destOrd="0" presId="urn:microsoft.com/office/officeart/2018/2/layout/IconCircleList"/>
    <dgm:cxn modelId="{370DBE60-C067-48DF-AEF3-AB97FC054829}" srcId="{862CFECF-1848-4A1E-911B-9542493A8492}" destId="{3E2E5529-DBBC-4011-9005-A2E868025A1F}" srcOrd="2" destOrd="0" parTransId="{283A820D-7253-4AC0-B27B-D8A9FB9B47FC}" sibTransId="{2C78E653-B929-4601-A5DA-02CDC3F8E86C}"/>
    <dgm:cxn modelId="{6767B053-13EA-4983-A003-D7FA72115FB5}" type="presOf" srcId="{50AD6046-814C-4784-A153-A336D0476F34}" destId="{4E9B1955-5DE2-41C9-86FA-CC17F17F75B2}" srcOrd="0" destOrd="0" presId="urn:microsoft.com/office/officeart/2018/2/layout/IconCircleList"/>
    <dgm:cxn modelId="{068F8076-2922-4321-A5D7-0D0888442855}" srcId="{862CFECF-1848-4A1E-911B-9542493A8492}" destId="{F005399B-6F0E-4394-A7BB-14E1330C2006}" srcOrd="3" destOrd="0" parTransId="{11D837AC-50C3-4065-A554-7669A8F9A79D}" sibTransId="{96FDAF6F-0BFB-47AF-8B7C-A2C615B824B2}"/>
    <dgm:cxn modelId="{3C062D85-6B16-4FF1-9A5F-BDAB2E07DAE7}" type="presOf" srcId="{F005399B-6F0E-4394-A7BB-14E1330C2006}" destId="{4467241B-F687-45AB-9344-820C80A4AFDE}" srcOrd="0" destOrd="0" presId="urn:microsoft.com/office/officeart/2018/2/layout/IconCircleList"/>
    <dgm:cxn modelId="{21BF18A7-D9F4-49B3-BA40-4E7A0C55B0A5}" type="presOf" srcId="{0BC553BC-C0CB-4C71-92C0-C0B3AFC904A8}" destId="{A2C08237-F253-4DB2-BF76-3AE04102FFA3}" srcOrd="0" destOrd="0" presId="urn:microsoft.com/office/officeart/2018/2/layout/IconCircleList"/>
    <dgm:cxn modelId="{3608E1B8-3BEB-4B3B-A76D-E29146B099E3}" type="presOf" srcId="{862CFECF-1848-4A1E-911B-9542493A8492}" destId="{3667B3F4-7324-4F69-A62D-C96A7C176617}" srcOrd="0" destOrd="0" presId="urn:microsoft.com/office/officeart/2018/2/layout/IconCircleList"/>
    <dgm:cxn modelId="{0AD049CF-5A8E-455C-A08D-727ED4956092}" srcId="{862CFECF-1848-4A1E-911B-9542493A8492}" destId="{62AF0CCC-0071-4CFA-A7F5-508FDA9322D8}" srcOrd="1" destOrd="0" parTransId="{89317C4C-354C-4B00-AC99-317651A8C106}" sibTransId="{0BC553BC-C0CB-4C71-92C0-C0B3AFC904A8}"/>
    <dgm:cxn modelId="{5DEA90EB-83C7-4439-BFBF-3E4FEF9504A3}" type="presOf" srcId="{62AF0CCC-0071-4CFA-A7F5-508FDA9322D8}" destId="{5038ED4A-57E7-4516-AF3C-BB132328459C}" srcOrd="0" destOrd="0" presId="urn:microsoft.com/office/officeart/2018/2/layout/IconCircleList"/>
    <dgm:cxn modelId="{53F093ED-B882-4DC5-B513-8ED159A25158}" type="presOf" srcId="{20C87D9B-BFB3-477E-9B23-22834B8451C2}" destId="{751F7F32-6BD6-4D88-9604-A4948F10257D}" srcOrd="0" destOrd="0" presId="urn:microsoft.com/office/officeart/2018/2/layout/IconCircleList"/>
    <dgm:cxn modelId="{0121B489-8563-4857-B825-F69DA2237D99}" type="presParOf" srcId="{3667B3F4-7324-4F69-A62D-C96A7C176617}" destId="{414ACC66-1458-4212-B5B7-CBAFEA7C3800}" srcOrd="0" destOrd="0" presId="urn:microsoft.com/office/officeart/2018/2/layout/IconCircleList"/>
    <dgm:cxn modelId="{219F8D36-6626-4C02-BD51-4B7650CFD967}" type="presParOf" srcId="{414ACC66-1458-4212-B5B7-CBAFEA7C3800}" destId="{3CD7B011-7D09-4507-B33D-EE3241FFCD03}" srcOrd="0" destOrd="0" presId="urn:microsoft.com/office/officeart/2018/2/layout/IconCircleList"/>
    <dgm:cxn modelId="{EF448E68-657D-4AA6-A647-43E146C61D5E}" type="presParOf" srcId="{3CD7B011-7D09-4507-B33D-EE3241FFCD03}" destId="{DD2C379B-DC9F-41DB-9CC7-D9031DB49F7A}" srcOrd="0" destOrd="0" presId="urn:microsoft.com/office/officeart/2018/2/layout/IconCircleList"/>
    <dgm:cxn modelId="{24C99A9C-F3AB-4D9B-A7FC-8FBBBCF00CF8}" type="presParOf" srcId="{3CD7B011-7D09-4507-B33D-EE3241FFCD03}" destId="{63EE09C5-554A-4507-B785-55BBF6E7D223}" srcOrd="1" destOrd="0" presId="urn:microsoft.com/office/officeart/2018/2/layout/IconCircleList"/>
    <dgm:cxn modelId="{CA9CBE31-1257-4B68-ADE9-10D25C3103EC}" type="presParOf" srcId="{3CD7B011-7D09-4507-B33D-EE3241FFCD03}" destId="{DC60F7F9-438A-463C-B830-471BCF7D6EC4}" srcOrd="2" destOrd="0" presId="urn:microsoft.com/office/officeart/2018/2/layout/IconCircleList"/>
    <dgm:cxn modelId="{7F53645E-514A-413A-A54D-3B6E23755E89}" type="presParOf" srcId="{3CD7B011-7D09-4507-B33D-EE3241FFCD03}" destId="{4E9B1955-5DE2-41C9-86FA-CC17F17F75B2}" srcOrd="3" destOrd="0" presId="urn:microsoft.com/office/officeart/2018/2/layout/IconCircleList"/>
    <dgm:cxn modelId="{FA19C2C0-C641-43E2-A42D-D4267A8033B6}" type="presParOf" srcId="{414ACC66-1458-4212-B5B7-CBAFEA7C3800}" destId="{751F7F32-6BD6-4D88-9604-A4948F10257D}" srcOrd="1" destOrd="0" presId="urn:microsoft.com/office/officeart/2018/2/layout/IconCircleList"/>
    <dgm:cxn modelId="{75D585F9-023A-4F8B-BAF5-7EF358956A75}" type="presParOf" srcId="{414ACC66-1458-4212-B5B7-CBAFEA7C3800}" destId="{2037723E-0AEE-41F3-9756-5FDE4D45AE98}" srcOrd="2" destOrd="0" presId="urn:microsoft.com/office/officeart/2018/2/layout/IconCircleList"/>
    <dgm:cxn modelId="{CEB7A8D7-A264-45B6-8650-C48E512EB7EF}" type="presParOf" srcId="{2037723E-0AEE-41F3-9756-5FDE4D45AE98}" destId="{53066C8E-BBD2-4BC9-90ED-60F225C2A33F}" srcOrd="0" destOrd="0" presId="urn:microsoft.com/office/officeart/2018/2/layout/IconCircleList"/>
    <dgm:cxn modelId="{2AA4B033-B00B-424D-888B-C204CC271EC8}" type="presParOf" srcId="{2037723E-0AEE-41F3-9756-5FDE4D45AE98}" destId="{27290028-504A-417D-8827-9B9F1EAA0943}" srcOrd="1" destOrd="0" presId="urn:microsoft.com/office/officeart/2018/2/layout/IconCircleList"/>
    <dgm:cxn modelId="{AD3E1BB7-98CB-468C-BE24-B1D8960F1FD6}" type="presParOf" srcId="{2037723E-0AEE-41F3-9756-5FDE4D45AE98}" destId="{B9222FEF-AE3D-4F13-B1AF-7B5190629DFD}" srcOrd="2" destOrd="0" presId="urn:microsoft.com/office/officeart/2018/2/layout/IconCircleList"/>
    <dgm:cxn modelId="{F81A1495-9BC3-4C44-863B-530723DE9CC0}" type="presParOf" srcId="{2037723E-0AEE-41F3-9756-5FDE4D45AE98}" destId="{5038ED4A-57E7-4516-AF3C-BB132328459C}" srcOrd="3" destOrd="0" presId="urn:microsoft.com/office/officeart/2018/2/layout/IconCircleList"/>
    <dgm:cxn modelId="{35AA9D1D-47C1-4619-A510-AF909656F5B3}" type="presParOf" srcId="{414ACC66-1458-4212-B5B7-CBAFEA7C3800}" destId="{A2C08237-F253-4DB2-BF76-3AE04102FFA3}" srcOrd="3" destOrd="0" presId="urn:microsoft.com/office/officeart/2018/2/layout/IconCircleList"/>
    <dgm:cxn modelId="{DFD81044-A4D5-445E-A6EB-C29D374716F5}" type="presParOf" srcId="{414ACC66-1458-4212-B5B7-CBAFEA7C3800}" destId="{F4DC6451-ADDB-4729-AE0B-1F60B419741C}" srcOrd="4" destOrd="0" presId="urn:microsoft.com/office/officeart/2018/2/layout/IconCircleList"/>
    <dgm:cxn modelId="{789079FA-952B-411A-8F82-1668A5459C28}" type="presParOf" srcId="{F4DC6451-ADDB-4729-AE0B-1F60B419741C}" destId="{8973BB99-0A9E-42D4-AAAF-A37E9B561635}" srcOrd="0" destOrd="0" presId="urn:microsoft.com/office/officeart/2018/2/layout/IconCircleList"/>
    <dgm:cxn modelId="{E86C9B19-AE13-426D-A320-30A3902AA26D}" type="presParOf" srcId="{F4DC6451-ADDB-4729-AE0B-1F60B419741C}" destId="{D101515A-ABC5-4B4E-A04D-DC90E976441E}" srcOrd="1" destOrd="0" presId="urn:microsoft.com/office/officeart/2018/2/layout/IconCircleList"/>
    <dgm:cxn modelId="{BE3A927B-C7F8-4183-B274-78E829D913E5}" type="presParOf" srcId="{F4DC6451-ADDB-4729-AE0B-1F60B419741C}" destId="{C92DA6F6-1EF1-4F34-BEAF-3C1CD7E3DB68}" srcOrd="2" destOrd="0" presId="urn:microsoft.com/office/officeart/2018/2/layout/IconCircleList"/>
    <dgm:cxn modelId="{2F1B70DD-4EEA-4AAB-9022-ADFB478DA7B9}" type="presParOf" srcId="{F4DC6451-ADDB-4729-AE0B-1F60B419741C}" destId="{BED2D62E-AFF7-4CA6-A362-A16E88DC2622}" srcOrd="3" destOrd="0" presId="urn:microsoft.com/office/officeart/2018/2/layout/IconCircleList"/>
    <dgm:cxn modelId="{86A3F94A-3035-488C-8CB1-71B0614053E0}" type="presParOf" srcId="{414ACC66-1458-4212-B5B7-CBAFEA7C3800}" destId="{416B235F-2C83-40B7-A7CA-DE8C8953CF57}" srcOrd="5" destOrd="0" presId="urn:microsoft.com/office/officeart/2018/2/layout/IconCircleList"/>
    <dgm:cxn modelId="{73D3DA78-0B17-46D2-B8DF-BA10116BADC2}" type="presParOf" srcId="{414ACC66-1458-4212-B5B7-CBAFEA7C3800}" destId="{53DA71B6-09B0-445A-A501-54803ECEC424}" srcOrd="6" destOrd="0" presId="urn:microsoft.com/office/officeart/2018/2/layout/IconCircleList"/>
    <dgm:cxn modelId="{13BC532D-A24D-4E6B-8C54-D34FC1ADDB35}" type="presParOf" srcId="{53DA71B6-09B0-445A-A501-54803ECEC424}" destId="{00A6EDBA-4B4F-49E5-B0FF-0B95E0499FC2}" srcOrd="0" destOrd="0" presId="urn:microsoft.com/office/officeart/2018/2/layout/IconCircleList"/>
    <dgm:cxn modelId="{A5E28A78-531C-4449-9D6E-A4B15B20C5F5}" type="presParOf" srcId="{53DA71B6-09B0-445A-A501-54803ECEC424}" destId="{440CE2EA-937C-46CB-9494-2CCE8ABC7D37}" srcOrd="1" destOrd="0" presId="urn:microsoft.com/office/officeart/2018/2/layout/IconCircleList"/>
    <dgm:cxn modelId="{8D3A9FBE-0D92-46D5-AE95-8B8740C4EB14}" type="presParOf" srcId="{53DA71B6-09B0-445A-A501-54803ECEC424}" destId="{57883056-5C68-4859-8950-42ECC59AA6CD}" srcOrd="2" destOrd="0" presId="urn:microsoft.com/office/officeart/2018/2/layout/IconCircleList"/>
    <dgm:cxn modelId="{D659FADC-68A3-4E32-A125-69904F17AB9A}" type="presParOf" srcId="{53DA71B6-09B0-445A-A501-54803ECEC424}" destId="{4467241B-F687-45AB-9344-820C80A4AFD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2CFECF-1848-4A1E-911B-9542493A849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0AD6046-814C-4784-A153-A336D0476F34}">
      <dgm:prSet/>
      <dgm:spPr/>
      <dgm:t>
        <a:bodyPr/>
        <a:lstStyle/>
        <a:p>
          <a:pPr>
            <a:lnSpc>
              <a:spcPct val="100000"/>
            </a:lnSpc>
          </a:pPr>
          <a:r>
            <a:rPr lang="en-US" u="sng"/>
            <a:t>Accuracy Measures</a:t>
          </a:r>
          <a:endParaRPr lang="en-US"/>
        </a:p>
      </dgm:t>
    </dgm:pt>
    <dgm:pt modelId="{01912C80-0C57-419C-ACF4-8BF84DA9C9CC}" type="parTrans" cxnId="{2D2B173A-ADA0-4879-92BB-217D3747478A}">
      <dgm:prSet/>
      <dgm:spPr/>
      <dgm:t>
        <a:bodyPr/>
        <a:lstStyle/>
        <a:p>
          <a:endParaRPr lang="en-US"/>
        </a:p>
      </dgm:t>
    </dgm:pt>
    <dgm:pt modelId="{20C87D9B-BFB3-477E-9B23-22834B8451C2}" type="sibTrans" cxnId="{2D2B173A-ADA0-4879-92BB-217D3747478A}">
      <dgm:prSet/>
      <dgm:spPr/>
      <dgm:t>
        <a:bodyPr/>
        <a:lstStyle/>
        <a:p>
          <a:pPr>
            <a:lnSpc>
              <a:spcPct val="100000"/>
            </a:lnSpc>
          </a:pPr>
          <a:endParaRPr lang="en-US"/>
        </a:p>
      </dgm:t>
    </dgm:pt>
    <dgm:pt modelId="{62AF0CCC-0071-4CFA-A7F5-508FDA9322D8}">
      <dgm:prSet/>
      <dgm:spPr/>
      <dgm:t>
        <a:bodyPr/>
        <a:lstStyle/>
        <a:p>
          <a:pPr>
            <a:lnSpc>
              <a:spcPct val="100000"/>
            </a:lnSpc>
          </a:pPr>
          <a:r>
            <a:rPr lang="en-US"/>
            <a:t>accuracy: </a:t>
          </a:r>
          <a:r>
            <a:rPr lang="en-US">
              <a:latin typeface="Sagona Book"/>
            </a:rPr>
            <a:t>76.80%</a:t>
          </a:r>
          <a:endParaRPr lang="en-US"/>
        </a:p>
      </dgm:t>
    </dgm:pt>
    <dgm:pt modelId="{89317C4C-354C-4B00-AC99-317651A8C106}" type="parTrans" cxnId="{0AD049CF-5A8E-455C-A08D-727ED4956092}">
      <dgm:prSet/>
      <dgm:spPr/>
      <dgm:t>
        <a:bodyPr/>
        <a:lstStyle/>
        <a:p>
          <a:endParaRPr lang="en-US"/>
        </a:p>
      </dgm:t>
    </dgm:pt>
    <dgm:pt modelId="{0BC553BC-C0CB-4C71-92C0-C0B3AFC904A8}" type="sibTrans" cxnId="{0AD049CF-5A8E-455C-A08D-727ED4956092}">
      <dgm:prSet/>
      <dgm:spPr/>
      <dgm:t>
        <a:bodyPr/>
        <a:lstStyle/>
        <a:p>
          <a:pPr>
            <a:lnSpc>
              <a:spcPct val="100000"/>
            </a:lnSpc>
          </a:pPr>
          <a:endParaRPr lang="en-US"/>
        </a:p>
      </dgm:t>
    </dgm:pt>
    <dgm:pt modelId="{3E2E5529-DBBC-4011-9005-A2E868025A1F}">
      <dgm:prSet/>
      <dgm:spPr/>
      <dgm:t>
        <a:bodyPr/>
        <a:lstStyle/>
        <a:p>
          <a:pPr>
            <a:lnSpc>
              <a:spcPct val="100000"/>
            </a:lnSpc>
          </a:pPr>
          <a:r>
            <a:rPr lang="en-US"/>
            <a:t>f1_score: </a:t>
          </a:r>
          <a:r>
            <a:rPr lang="en-US">
              <a:latin typeface="Sagona Book"/>
            </a:rPr>
            <a:t>0.32</a:t>
          </a:r>
          <a:endParaRPr lang="en-US"/>
        </a:p>
      </dgm:t>
    </dgm:pt>
    <dgm:pt modelId="{283A820D-7253-4AC0-B27B-D8A9FB9B47FC}" type="parTrans" cxnId="{370DBE60-C067-48DF-AEF3-AB97FC054829}">
      <dgm:prSet/>
      <dgm:spPr/>
      <dgm:t>
        <a:bodyPr/>
        <a:lstStyle/>
        <a:p>
          <a:endParaRPr lang="en-US"/>
        </a:p>
      </dgm:t>
    </dgm:pt>
    <dgm:pt modelId="{2C78E653-B929-4601-A5DA-02CDC3F8E86C}" type="sibTrans" cxnId="{370DBE60-C067-48DF-AEF3-AB97FC054829}">
      <dgm:prSet/>
      <dgm:spPr/>
      <dgm:t>
        <a:bodyPr/>
        <a:lstStyle/>
        <a:p>
          <a:pPr>
            <a:lnSpc>
              <a:spcPct val="100000"/>
            </a:lnSpc>
          </a:pPr>
          <a:endParaRPr lang="en-US"/>
        </a:p>
      </dgm:t>
    </dgm:pt>
    <dgm:pt modelId="{F005399B-6F0E-4394-A7BB-14E1330C2006}">
      <dgm:prSet/>
      <dgm:spPr/>
      <dgm:t>
        <a:bodyPr/>
        <a:lstStyle/>
        <a:p>
          <a:pPr>
            <a:lnSpc>
              <a:spcPct val="100000"/>
            </a:lnSpc>
          </a:pPr>
          <a:r>
            <a:rPr lang="en-US" err="1"/>
            <a:t>roc_auc_score</a:t>
          </a:r>
          <a:r>
            <a:rPr lang="en-US"/>
            <a:t>: </a:t>
          </a:r>
          <a:r>
            <a:rPr lang="en-US">
              <a:latin typeface="Sagona Book"/>
            </a:rPr>
            <a:t>58.60</a:t>
          </a:r>
          <a:r>
            <a:rPr lang="en-US"/>
            <a:t>%</a:t>
          </a:r>
        </a:p>
      </dgm:t>
    </dgm:pt>
    <dgm:pt modelId="{11D837AC-50C3-4065-A554-7669A8F9A79D}" type="parTrans" cxnId="{068F8076-2922-4321-A5D7-0D0888442855}">
      <dgm:prSet/>
      <dgm:spPr/>
      <dgm:t>
        <a:bodyPr/>
        <a:lstStyle/>
        <a:p>
          <a:endParaRPr lang="en-US"/>
        </a:p>
      </dgm:t>
    </dgm:pt>
    <dgm:pt modelId="{96FDAF6F-0BFB-47AF-8B7C-A2C615B824B2}" type="sibTrans" cxnId="{068F8076-2922-4321-A5D7-0D0888442855}">
      <dgm:prSet/>
      <dgm:spPr/>
      <dgm:t>
        <a:bodyPr/>
        <a:lstStyle/>
        <a:p>
          <a:endParaRPr lang="en-US"/>
        </a:p>
      </dgm:t>
    </dgm:pt>
    <dgm:pt modelId="{3667B3F4-7324-4F69-A62D-C96A7C176617}" type="pres">
      <dgm:prSet presAssocID="{862CFECF-1848-4A1E-911B-9542493A8492}" presName="root" presStyleCnt="0">
        <dgm:presLayoutVars>
          <dgm:dir/>
          <dgm:resizeHandles val="exact"/>
        </dgm:presLayoutVars>
      </dgm:prSet>
      <dgm:spPr/>
    </dgm:pt>
    <dgm:pt modelId="{414ACC66-1458-4212-B5B7-CBAFEA7C3800}" type="pres">
      <dgm:prSet presAssocID="{862CFECF-1848-4A1E-911B-9542493A8492}" presName="container" presStyleCnt="0">
        <dgm:presLayoutVars>
          <dgm:dir/>
          <dgm:resizeHandles val="exact"/>
        </dgm:presLayoutVars>
      </dgm:prSet>
      <dgm:spPr/>
    </dgm:pt>
    <dgm:pt modelId="{3CD7B011-7D09-4507-B33D-EE3241FFCD03}" type="pres">
      <dgm:prSet presAssocID="{50AD6046-814C-4784-A153-A336D0476F34}" presName="compNode" presStyleCnt="0"/>
      <dgm:spPr/>
    </dgm:pt>
    <dgm:pt modelId="{DD2C379B-DC9F-41DB-9CC7-D9031DB49F7A}" type="pres">
      <dgm:prSet presAssocID="{50AD6046-814C-4784-A153-A336D0476F34}" presName="iconBgRect" presStyleLbl="bgShp" presStyleIdx="0" presStyleCnt="4"/>
      <dgm:spPr/>
    </dgm:pt>
    <dgm:pt modelId="{63EE09C5-554A-4507-B785-55BBF6E7D223}" type="pres">
      <dgm:prSet presAssocID="{50AD6046-814C-4784-A153-A336D0476F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DC60F7F9-438A-463C-B830-471BCF7D6EC4}" type="pres">
      <dgm:prSet presAssocID="{50AD6046-814C-4784-A153-A336D0476F34}" presName="spaceRect" presStyleCnt="0"/>
      <dgm:spPr/>
    </dgm:pt>
    <dgm:pt modelId="{4E9B1955-5DE2-41C9-86FA-CC17F17F75B2}" type="pres">
      <dgm:prSet presAssocID="{50AD6046-814C-4784-A153-A336D0476F34}" presName="textRect" presStyleLbl="revTx" presStyleIdx="0" presStyleCnt="4">
        <dgm:presLayoutVars>
          <dgm:chMax val="1"/>
          <dgm:chPref val="1"/>
        </dgm:presLayoutVars>
      </dgm:prSet>
      <dgm:spPr/>
    </dgm:pt>
    <dgm:pt modelId="{751F7F32-6BD6-4D88-9604-A4948F10257D}" type="pres">
      <dgm:prSet presAssocID="{20C87D9B-BFB3-477E-9B23-22834B8451C2}" presName="sibTrans" presStyleLbl="sibTrans2D1" presStyleIdx="0" presStyleCnt="0"/>
      <dgm:spPr/>
    </dgm:pt>
    <dgm:pt modelId="{2037723E-0AEE-41F3-9756-5FDE4D45AE98}" type="pres">
      <dgm:prSet presAssocID="{62AF0CCC-0071-4CFA-A7F5-508FDA9322D8}" presName="compNode" presStyleCnt="0"/>
      <dgm:spPr/>
    </dgm:pt>
    <dgm:pt modelId="{53066C8E-BBD2-4BC9-90ED-60F225C2A33F}" type="pres">
      <dgm:prSet presAssocID="{62AF0CCC-0071-4CFA-A7F5-508FDA9322D8}" presName="iconBgRect" presStyleLbl="bgShp" presStyleIdx="1" presStyleCnt="4"/>
      <dgm:spPr/>
    </dgm:pt>
    <dgm:pt modelId="{27290028-504A-417D-8827-9B9F1EAA0943}" type="pres">
      <dgm:prSet presAssocID="{62AF0CCC-0071-4CFA-A7F5-508FDA9322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B9222FEF-AE3D-4F13-B1AF-7B5190629DFD}" type="pres">
      <dgm:prSet presAssocID="{62AF0CCC-0071-4CFA-A7F5-508FDA9322D8}" presName="spaceRect" presStyleCnt="0"/>
      <dgm:spPr/>
    </dgm:pt>
    <dgm:pt modelId="{5038ED4A-57E7-4516-AF3C-BB132328459C}" type="pres">
      <dgm:prSet presAssocID="{62AF0CCC-0071-4CFA-A7F5-508FDA9322D8}" presName="textRect" presStyleLbl="revTx" presStyleIdx="1" presStyleCnt="4">
        <dgm:presLayoutVars>
          <dgm:chMax val="1"/>
          <dgm:chPref val="1"/>
        </dgm:presLayoutVars>
      </dgm:prSet>
      <dgm:spPr/>
    </dgm:pt>
    <dgm:pt modelId="{A2C08237-F253-4DB2-BF76-3AE04102FFA3}" type="pres">
      <dgm:prSet presAssocID="{0BC553BC-C0CB-4C71-92C0-C0B3AFC904A8}" presName="sibTrans" presStyleLbl="sibTrans2D1" presStyleIdx="0" presStyleCnt="0"/>
      <dgm:spPr/>
    </dgm:pt>
    <dgm:pt modelId="{F4DC6451-ADDB-4729-AE0B-1F60B419741C}" type="pres">
      <dgm:prSet presAssocID="{3E2E5529-DBBC-4011-9005-A2E868025A1F}" presName="compNode" presStyleCnt="0"/>
      <dgm:spPr/>
    </dgm:pt>
    <dgm:pt modelId="{8973BB99-0A9E-42D4-AAAF-A37E9B561635}" type="pres">
      <dgm:prSet presAssocID="{3E2E5529-DBBC-4011-9005-A2E868025A1F}" presName="iconBgRect" presStyleLbl="bgShp" presStyleIdx="2" presStyleCnt="4"/>
      <dgm:spPr/>
    </dgm:pt>
    <dgm:pt modelId="{D101515A-ABC5-4B4E-A04D-DC90E976441E}" type="pres">
      <dgm:prSet presAssocID="{3E2E5529-DBBC-4011-9005-A2E868025A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C92DA6F6-1EF1-4F34-BEAF-3C1CD7E3DB68}" type="pres">
      <dgm:prSet presAssocID="{3E2E5529-DBBC-4011-9005-A2E868025A1F}" presName="spaceRect" presStyleCnt="0"/>
      <dgm:spPr/>
    </dgm:pt>
    <dgm:pt modelId="{BED2D62E-AFF7-4CA6-A362-A16E88DC2622}" type="pres">
      <dgm:prSet presAssocID="{3E2E5529-DBBC-4011-9005-A2E868025A1F}" presName="textRect" presStyleLbl="revTx" presStyleIdx="2" presStyleCnt="4">
        <dgm:presLayoutVars>
          <dgm:chMax val="1"/>
          <dgm:chPref val="1"/>
        </dgm:presLayoutVars>
      </dgm:prSet>
      <dgm:spPr/>
    </dgm:pt>
    <dgm:pt modelId="{416B235F-2C83-40B7-A7CA-DE8C8953CF57}" type="pres">
      <dgm:prSet presAssocID="{2C78E653-B929-4601-A5DA-02CDC3F8E86C}" presName="sibTrans" presStyleLbl="sibTrans2D1" presStyleIdx="0" presStyleCnt="0"/>
      <dgm:spPr/>
    </dgm:pt>
    <dgm:pt modelId="{53DA71B6-09B0-445A-A501-54803ECEC424}" type="pres">
      <dgm:prSet presAssocID="{F005399B-6F0E-4394-A7BB-14E1330C2006}" presName="compNode" presStyleCnt="0"/>
      <dgm:spPr/>
    </dgm:pt>
    <dgm:pt modelId="{00A6EDBA-4B4F-49E5-B0FF-0B95E0499FC2}" type="pres">
      <dgm:prSet presAssocID="{F005399B-6F0E-4394-A7BB-14E1330C2006}" presName="iconBgRect" presStyleLbl="bgShp" presStyleIdx="3" presStyleCnt="4"/>
      <dgm:spPr/>
    </dgm:pt>
    <dgm:pt modelId="{440CE2EA-937C-46CB-9494-2CCE8ABC7D37}" type="pres">
      <dgm:prSet presAssocID="{F005399B-6F0E-4394-A7BB-14E1330C20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actory"/>
        </a:ext>
      </dgm:extLst>
    </dgm:pt>
    <dgm:pt modelId="{57883056-5C68-4859-8950-42ECC59AA6CD}" type="pres">
      <dgm:prSet presAssocID="{F005399B-6F0E-4394-A7BB-14E1330C2006}" presName="spaceRect" presStyleCnt="0"/>
      <dgm:spPr/>
    </dgm:pt>
    <dgm:pt modelId="{4467241B-F687-45AB-9344-820C80A4AFDE}" type="pres">
      <dgm:prSet presAssocID="{F005399B-6F0E-4394-A7BB-14E1330C2006}" presName="textRect" presStyleLbl="revTx" presStyleIdx="3" presStyleCnt="4">
        <dgm:presLayoutVars>
          <dgm:chMax val="1"/>
          <dgm:chPref val="1"/>
        </dgm:presLayoutVars>
      </dgm:prSet>
      <dgm:spPr/>
    </dgm:pt>
  </dgm:ptLst>
  <dgm:cxnLst>
    <dgm:cxn modelId="{189BB633-7D8B-4719-92FA-C945C305A7F6}" type="presOf" srcId="{3E2E5529-DBBC-4011-9005-A2E868025A1F}" destId="{BED2D62E-AFF7-4CA6-A362-A16E88DC2622}" srcOrd="0" destOrd="0" presId="urn:microsoft.com/office/officeart/2018/2/layout/IconCircleList"/>
    <dgm:cxn modelId="{2D2B173A-ADA0-4879-92BB-217D3747478A}" srcId="{862CFECF-1848-4A1E-911B-9542493A8492}" destId="{50AD6046-814C-4784-A153-A336D0476F34}" srcOrd="0" destOrd="0" parTransId="{01912C80-0C57-419C-ACF4-8BF84DA9C9CC}" sibTransId="{20C87D9B-BFB3-477E-9B23-22834B8451C2}"/>
    <dgm:cxn modelId="{9B1E3A40-EC16-437B-AEB7-21A34020FD55}" type="presOf" srcId="{2C78E653-B929-4601-A5DA-02CDC3F8E86C}" destId="{416B235F-2C83-40B7-A7CA-DE8C8953CF57}" srcOrd="0" destOrd="0" presId="urn:microsoft.com/office/officeart/2018/2/layout/IconCircleList"/>
    <dgm:cxn modelId="{370DBE60-C067-48DF-AEF3-AB97FC054829}" srcId="{862CFECF-1848-4A1E-911B-9542493A8492}" destId="{3E2E5529-DBBC-4011-9005-A2E868025A1F}" srcOrd="2" destOrd="0" parTransId="{283A820D-7253-4AC0-B27B-D8A9FB9B47FC}" sibTransId="{2C78E653-B929-4601-A5DA-02CDC3F8E86C}"/>
    <dgm:cxn modelId="{6767B053-13EA-4983-A003-D7FA72115FB5}" type="presOf" srcId="{50AD6046-814C-4784-A153-A336D0476F34}" destId="{4E9B1955-5DE2-41C9-86FA-CC17F17F75B2}" srcOrd="0" destOrd="0" presId="urn:microsoft.com/office/officeart/2018/2/layout/IconCircleList"/>
    <dgm:cxn modelId="{068F8076-2922-4321-A5D7-0D0888442855}" srcId="{862CFECF-1848-4A1E-911B-9542493A8492}" destId="{F005399B-6F0E-4394-A7BB-14E1330C2006}" srcOrd="3" destOrd="0" parTransId="{11D837AC-50C3-4065-A554-7669A8F9A79D}" sibTransId="{96FDAF6F-0BFB-47AF-8B7C-A2C615B824B2}"/>
    <dgm:cxn modelId="{3C062D85-6B16-4FF1-9A5F-BDAB2E07DAE7}" type="presOf" srcId="{F005399B-6F0E-4394-A7BB-14E1330C2006}" destId="{4467241B-F687-45AB-9344-820C80A4AFDE}" srcOrd="0" destOrd="0" presId="urn:microsoft.com/office/officeart/2018/2/layout/IconCircleList"/>
    <dgm:cxn modelId="{21BF18A7-D9F4-49B3-BA40-4E7A0C55B0A5}" type="presOf" srcId="{0BC553BC-C0CB-4C71-92C0-C0B3AFC904A8}" destId="{A2C08237-F253-4DB2-BF76-3AE04102FFA3}" srcOrd="0" destOrd="0" presId="urn:microsoft.com/office/officeart/2018/2/layout/IconCircleList"/>
    <dgm:cxn modelId="{3608E1B8-3BEB-4B3B-A76D-E29146B099E3}" type="presOf" srcId="{862CFECF-1848-4A1E-911B-9542493A8492}" destId="{3667B3F4-7324-4F69-A62D-C96A7C176617}" srcOrd="0" destOrd="0" presId="urn:microsoft.com/office/officeart/2018/2/layout/IconCircleList"/>
    <dgm:cxn modelId="{0AD049CF-5A8E-455C-A08D-727ED4956092}" srcId="{862CFECF-1848-4A1E-911B-9542493A8492}" destId="{62AF0CCC-0071-4CFA-A7F5-508FDA9322D8}" srcOrd="1" destOrd="0" parTransId="{89317C4C-354C-4B00-AC99-317651A8C106}" sibTransId="{0BC553BC-C0CB-4C71-92C0-C0B3AFC904A8}"/>
    <dgm:cxn modelId="{5DEA90EB-83C7-4439-BFBF-3E4FEF9504A3}" type="presOf" srcId="{62AF0CCC-0071-4CFA-A7F5-508FDA9322D8}" destId="{5038ED4A-57E7-4516-AF3C-BB132328459C}" srcOrd="0" destOrd="0" presId="urn:microsoft.com/office/officeart/2018/2/layout/IconCircleList"/>
    <dgm:cxn modelId="{53F093ED-B882-4DC5-B513-8ED159A25158}" type="presOf" srcId="{20C87D9B-BFB3-477E-9B23-22834B8451C2}" destId="{751F7F32-6BD6-4D88-9604-A4948F10257D}" srcOrd="0" destOrd="0" presId="urn:microsoft.com/office/officeart/2018/2/layout/IconCircleList"/>
    <dgm:cxn modelId="{0121B489-8563-4857-B825-F69DA2237D99}" type="presParOf" srcId="{3667B3F4-7324-4F69-A62D-C96A7C176617}" destId="{414ACC66-1458-4212-B5B7-CBAFEA7C3800}" srcOrd="0" destOrd="0" presId="urn:microsoft.com/office/officeart/2018/2/layout/IconCircleList"/>
    <dgm:cxn modelId="{219F8D36-6626-4C02-BD51-4B7650CFD967}" type="presParOf" srcId="{414ACC66-1458-4212-B5B7-CBAFEA7C3800}" destId="{3CD7B011-7D09-4507-B33D-EE3241FFCD03}" srcOrd="0" destOrd="0" presId="urn:microsoft.com/office/officeart/2018/2/layout/IconCircleList"/>
    <dgm:cxn modelId="{EF448E68-657D-4AA6-A647-43E146C61D5E}" type="presParOf" srcId="{3CD7B011-7D09-4507-B33D-EE3241FFCD03}" destId="{DD2C379B-DC9F-41DB-9CC7-D9031DB49F7A}" srcOrd="0" destOrd="0" presId="urn:microsoft.com/office/officeart/2018/2/layout/IconCircleList"/>
    <dgm:cxn modelId="{24C99A9C-F3AB-4D9B-A7FC-8FBBBCF00CF8}" type="presParOf" srcId="{3CD7B011-7D09-4507-B33D-EE3241FFCD03}" destId="{63EE09C5-554A-4507-B785-55BBF6E7D223}" srcOrd="1" destOrd="0" presId="urn:microsoft.com/office/officeart/2018/2/layout/IconCircleList"/>
    <dgm:cxn modelId="{CA9CBE31-1257-4B68-ADE9-10D25C3103EC}" type="presParOf" srcId="{3CD7B011-7D09-4507-B33D-EE3241FFCD03}" destId="{DC60F7F9-438A-463C-B830-471BCF7D6EC4}" srcOrd="2" destOrd="0" presId="urn:microsoft.com/office/officeart/2018/2/layout/IconCircleList"/>
    <dgm:cxn modelId="{7F53645E-514A-413A-A54D-3B6E23755E89}" type="presParOf" srcId="{3CD7B011-7D09-4507-B33D-EE3241FFCD03}" destId="{4E9B1955-5DE2-41C9-86FA-CC17F17F75B2}" srcOrd="3" destOrd="0" presId="urn:microsoft.com/office/officeart/2018/2/layout/IconCircleList"/>
    <dgm:cxn modelId="{FA19C2C0-C641-43E2-A42D-D4267A8033B6}" type="presParOf" srcId="{414ACC66-1458-4212-B5B7-CBAFEA7C3800}" destId="{751F7F32-6BD6-4D88-9604-A4948F10257D}" srcOrd="1" destOrd="0" presId="urn:microsoft.com/office/officeart/2018/2/layout/IconCircleList"/>
    <dgm:cxn modelId="{75D585F9-023A-4F8B-BAF5-7EF358956A75}" type="presParOf" srcId="{414ACC66-1458-4212-B5B7-CBAFEA7C3800}" destId="{2037723E-0AEE-41F3-9756-5FDE4D45AE98}" srcOrd="2" destOrd="0" presId="urn:microsoft.com/office/officeart/2018/2/layout/IconCircleList"/>
    <dgm:cxn modelId="{CEB7A8D7-A264-45B6-8650-C48E512EB7EF}" type="presParOf" srcId="{2037723E-0AEE-41F3-9756-5FDE4D45AE98}" destId="{53066C8E-BBD2-4BC9-90ED-60F225C2A33F}" srcOrd="0" destOrd="0" presId="urn:microsoft.com/office/officeart/2018/2/layout/IconCircleList"/>
    <dgm:cxn modelId="{2AA4B033-B00B-424D-888B-C204CC271EC8}" type="presParOf" srcId="{2037723E-0AEE-41F3-9756-5FDE4D45AE98}" destId="{27290028-504A-417D-8827-9B9F1EAA0943}" srcOrd="1" destOrd="0" presId="urn:microsoft.com/office/officeart/2018/2/layout/IconCircleList"/>
    <dgm:cxn modelId="{AD3E1BB7-98CB-468C-BE24-B1D8960F1FD6}" type="presParOf" srcId="{2037723E-0AEE-41F3-9756-5FDE4D45AE98}" destId="{B9222FEF-AE3D-4F13-B1AF-7B5190629DFD}" srcOrd="2" destOrd="0" presId="urn:microsoft.com/office/officeart/2018/2/layout/IconCircleList"/>
    <dgm:cxn modelId="{F81A1495-9BC3-4C44-863B-530723DE9CC0}" type="presParOf" srcId="{2037723E-0AEE-41F3-9756-5FDE4D45AE98}" destId="{5038ED4A-57E7-4516-AF3C-BB132328459C}" srcOrd="3" destOrd="0" presId="urn:microsoft.com/office/officeart/2018/2/layout/IconCircleList"/>
    <dgm:cxn modelId="{35AA9D1D-47C1-4619-A510-AF909656F5B3}" type="presParOf" srcId="{414ACC66-1458-4212-B5B7-CBAFEA7C3800}" destId="{A2C08237-F253-4DB2-BF76-3AE04102FFA3}" srcOrd="3" destOrd="0" presId="urn:microsoft.com/office/officeart/2018/2/layout/IconCircleList"/>
    <dgm:cxn modelId="{DFD81044-A4D5-445E-A6EB-C29D374716F5}" type="presParOf" srcId="{414ACC66-1458-4212-B5B7-CBAFEA7C3800}" destId="{F4DC6451-ADDB-4729-AE0B-1F60B419741C}" srcOrd="4" destOrd="0" presId="urn:microsoft.com/office/officeart/2018/2/layout/IconCircleList"/>
    <dgm:cxn modelId="{789079FA-952B-411A-8F82-1668A5459C28}" type="presParOf" srcId="{F4DC6451-ADDB-4729-AE0B-1F60B419741C}" destId="{8973BB99-0A9E-42D4-AAAF-A37E9B561635}" srcOrd="0" destOrd="0" presId="urn:microsoft.com/office/officeart/2018/2/layout/IconCircleList"/>
    <dgm:cxn modelId="{E86C9B19-AE13-426D-A320-30A3902AA26D}" type="presParOf" srcId="{F4DC6451-ADDB-4729-AE0B-1F60B419741C}" destId="{D101515A-ABC5-4B4E-A04D-DC90E976441E}" srcOrd="1" destOrd="0" presId="urn:microsoft.com/office/officeart/2018/2/layout/IconCircleList"/>
    <dgm:cxn modelId="{BE3A927B-C7F8-4183-B274-78E829D913E5}" type="presParOf" srcId="{F4DC6451-ADDB-4729-AE0B-1F60B419741C}" destId="{C92DA6F6-1EF1-4F34-BEAF-3C1CD7E3DB68}" srcOrd="2" destOrd="0" presId="urn:microsoft.com/office/officeart/2018/2/layout/IconCircleList"/>
    <dgm:cxn modelId="{2F1B70DD-4EEA-4AAB-9022-ADFB478DA7B9}" type="presParOf" srcId="{F4DC6451-ADDB-4729-AE0B-1F60B419741C}" destId="{BED2D62E-AFF7-4CA6-A362-A16E88DC2622}" srcOrd="3" destOrd="0" presId="urn:microsoft.com/office/officeart/2018/2/layout/IconCircleList"/>
    <dgm:cxn modelId="{86A3F94A-3035-488C-8CB1-71B0614053E0}" type="presParOf" srcId="{414ACC66-1458-4212-B5B7-CBAFEA7C3800}" destId="{416B235F-2C83-40B7-A7CA-DE8C8953CF57}" srcOrd="5" destOrd="0" presId="urn:microsoft.com/office/officeart/2018/2/layout/IconCircleList"/>
    <dgm:cxn modelId="{73D3DA78-0B17-46D2-B8DF-BA10116BADC2}" type="presParOf" srcId="{414ACC66-1458-4212-B5B7-CBAFEA7C3800}" destId="{53DA71B6-09B0-445A-A501-54803ECEC424}" srcOrd="6" destOrd="0" presId="urn:microsoft.com/office/officeart/2018/2/layout/IconCircleList"/>
    <dgm:cxn modelId="{13BC532D-A24D-4E6B-8C54-D34FC1ADDB35}" type="presParOf" srcId="{53DA71B6-09B0-445A-A501-54803ECEC424}" destId="{00A6EDBA-4B4F-49E5-B0FF-0B95E0499FC2}" srcOrd="0" destOrd="0" presId="urn:microsoft.com/office/officeart/2018/2/layout/IconCircleList"/>
    <dgm:cxn modelId="{A5E28A78-531C-4449-9D6E-A4B15B20C5F5}" type="presParOf" srcId="{53DA71B6-09B0-445A-A501-54803ECEC424}" destId="{440CE2EA-937C-46CB-9494-2CCE8ABC7D37}" srcOrd="1" destOrd="0" presId="urn:microsoft.com/office/officeart/2018/2/layout/IconCircleList"/>
    <dgm:cxn modelId="{8D3A9FBE-0D92-46D5-AE95-8B8740C4EB14}" type="presParOf" srcId="{53DA71B6-09B0-445A-A501-54803ECEC424}" destId="{57883056-5C68-4859-8950-42ECC59AA6CD}" srcOrd="2" destOrd="0" presId="urn:microsoft.com/office/officeart/2018/2/layout/IconCircleList"/>
    <dgm:cxn modelId="{D659FADC-68A3-4E32-A125-69904F17AB9A}" type="presParOf" srcId="{53DA71B6-09B0-445A-A501-54803ECEC424}" destId="{4467241B-F687-45AB-9344-820C80A4AFD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C379B-DC9F-41DB-9CC7-D9031DB49F7A}">
      <dsp:nvSpPr>
        <dsp:cNvPr id="0" name=""/>
        <dsp:cNvSpPr/>
      </dsp:nvSpPr>
      <dsp:spPr>
        <a:xfrm>
          <a:off x="531555" y="59805"/>
          <a:ext cx="1279555" cy="12795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E09C5-554A-4507-B785-55BBF6E7D223}">
      <dsp:nvSpPr>
        <dsp:cNvPr id="0" name=""/>
        <dsp:cNvSpPr/>
      </dsp:nvSpPr>
      <dsp:spPr>
        <a:xfrm>
          <a:off x="800261" y="328511"/>
          <a:ext cx="742142" cy="7421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9B1955-5DE2-41C9-86FA-CC17F17F75B2}">
      <dsp:nvSpPr>
        <dsp:cNvPr id="0" name=""/>
        <dsp:cNvSpPr/>
      </dsp:nvSpPr>
      <dsp:spPr>
        <a:xfrm>
          <a:off x="2085301" y="59805"/>
          <a:ext cx="3016095" cy="1279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u="sng" kern="1200"/>
            <a:t>Accuracy Measures</a:t>
          </a:r>
          <a:endParaRPr lang="en-US" sz="2400" kern="1200"/>
        </a:p>
      </dsp:txBody>
      <dsp:txXfrm>
        <a:off x="2085301" y="59805"/>
        <a:ext cx="3016095" cy="1279555"/>
      </dsp:txXfrm>
    </dsp:sp>
    <dsp:sp modelId="{53066C8E-BBD2-4BC9-90ED-60F225C2A33F}">
      <dsp:nvSpPr>
        <dsp:cNvPr id="0" name=""/>
        <dsp:cNvSpPr/>
      </dsp:nvSpPr>
      <dsp:spPr>
        <a:xfrm>
          <a:off x="5626928" y="59805"/>
          <a:ext cx="1279555" cy="12795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90028-504A-417D-8827-9B9F1EAA0943}">
      <dsp:nvSpPr>
        <dsp:cNvPr id="0" name=""/>
        <dsp:cNvSpPr/>
      </dsp:nvSpPr>
      <dsp:spPr>
        <a:xfrm>
          <a:off x="5895635" y="328511"/>
          <a:ext cx="742142" cy="7421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38ED4A-57E7-4516-AF3C-BB132328459C}">
      <dsp:nvSpPr>
        <dsp:cNvPr id="0" name=""/>
        <dsp:cNvSpPr/>
      </dsp:nvSpPr>
      <dsp:spPr>
        <a:xfrm>
          <a:off x="7180674" y="59805"/>
          <a:ext cx="3016095" cy="1279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accuracy: </a:t>
          </a:r>
          <a:r>
            <a:rPr lang="en-US" sz="2400" kern="1200">
              <a:latin typeface="Sagona Book"/>
            </a:rPr>
            <a:t>80.83%</a:t>
          </a:r>
          <a:endParaRPr lang="en-US" sz="2400" kern="1200"/>
        </a:p>
      </dsp:txBody>
      <dsp:txXfrm>
        <a:off x="7180674" y="59805"/>
        <a:ext cx="3016095" cy="1279555"/>
      </dsp:txXfrm>
    </dsp:sp>
    <dsp:sp modelId="{8973BB99-0A9E-42D4-AAAF-A37E9B561635}">
      <dsp:nvSpPr>
        <dsp:cNvPr id="0" name=""/>
        <dsp:cNvSpPr/>
      </dsp:nvSpPr>
      <dsp:spPr>
        <a:xfrm>
          <a:off x="531555" y="1888014"/>
          <a:ext cx="1279555" cy="12795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1515A-ABC5-4B4E-A04D-DC90E976441E}">
      <dsp:nvSpPr>
        <dsp:cNvPr id="0" name=""/>
        <dsp:cNvSpPr/>
      </dsp:nvSpPr>
      <dsp:spPr>
        <a:xfrm>
          <a:off x="800261" y="2156721"/>
          <a:ext cx="742142" cy="7421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D2D62E-AFF7-4CA6-A362-A16E88DC2622}">
      <dsp:nvSpPr>
        <dsp:cNvPr id="0" name=""/>
        <dsp:cNvSpPr/>
      </dsp:nvSpPr>
      <dsp:spPr>
        <a:xfrm>
          <a:off x="2085301" y="1888014"/>
          <a:ext cx="3016095" cy="1279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f1_score: </a:t>
          </a:r>
          <a:r>
            <a:rPr lang="en-US" sz="2400" kern="1200">
              <a:latin typeface="Sagona Book"/>
            </a:rPr>
            <a:t>0.03</a:t>
          </a:r>
          <a:endParaRPr lang="en-US" sz="2400" kern="1200"/>
        </a:p>
      </dsp:txBody>
      <dsp:txXfrm>
        <a:off x="2085301" y="1888014"/>
        <a:ext cx="3016095" cy="1279555"/>
      </dsp:txXfrm>
    </dsp:sp>
    <dsp:sp modelId="{00A6EDBA-4B4F-49E5-B0FF-0B95E0499FC2}">
      <dsp:nvSpPr>
        <dsp:cNvPr id="0" name=""/>
        <dsp:cNvSpPr/>
      </dsp:nvSpPr>
      <dsp:spPr>
        <a:xfrm>
          <a:off x="5626928" y="1888014"/>
          <a:ext cx="1279555" cy="12795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CE2EA-937C-46CB-9494-2CCE8ABC7D37}">
      <dsp:nvSpPr>
        <dsp:cNvPr id="0" name=""/>
        <dsp:cNvSpPr/>
      </dsp:nvSpPr>
      <dsp:spPr>
        <a:xfrm>
          <a:off x="5895635" y="2156721"/>
          <a:ext cx="742142" cy="7421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67241B-F687-45AB-9344-820C80A4AFDE}">
      <dsp:nvSpPr>
        <dsp:cNvPr id="0" name=""/>
        <dsp:cNvSpPr/>
      </dsp:nvSpPr>
      <dsp:spPr>
        <a:xfrm>
          <a:off x="7180674" y="1888014"/>
          <a:ext cx="3016095" cy="1279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roc_auc_score: 50.60%</a:t>
          </a:r>
        </a:p>
      </dsp:txBody>
      <dsp:txXfrm>
        <a:off x="7180674" y="1888014"/>
        <a:ext cx="3016095" cy="1279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C379B-DC9F-41DB-9CC7-D9031DB49F7A}">
      <dsp:nvSpPr>
        <dsp:cNvPr id="0" name=""/>
        <dsp:cNvSpPr/>
      </dsp:nvSpPr>
      <dsp:spPr>
        <a:xfrm>
          <a:off x="273267" y="28812"/>
          <a:ext cx="1043729" cy="10437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E09C5-554A-4507-B785-55BBF6E7D223}">
      <dsp:nvSpPr>
        <dsp:cNvPr id="0" name=""/>
        <dsp:cNvSpPr/>
      </dsp:nvSpPr>
      <dsp:spPr>
        <a:xfrm>
          <a:off x="492450" y="247995"/>
          <a:ext cx="605363" cy="605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9B1955-5DE2-41C9-86FA-CC17F17F75B2}">
      <dsp:nvSpPr>
        <dsp:cNvPr id="0" name=""/>
        <dsp:cNvSpPr/>
      </dsp:nvSpPr>
      <dsp:spPr>
        <a:xfrm>
          <a:off x="1540653" y="28812"/>
          <a:ext cx="2460219" cy="104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u="sng" kern="1200"/>
            <a:t>Accuracy Measures</a:t>
          </a:r>
          <a:endParaRPr lang="en-US" sz="2400" kern="1200"/>
        </a:p>
      </dsp:txBody>
      <dsp:txXfrm>
        <a:off x="1540653" y="28812"/>
        <a:ext cx="2460219" cy="1043729"/>
      </dsp:txXfrm>
    </dsp:sp>
    <dsp:sp modelId="{53066C8E-BBD2-4BC9-90ED-60F225C2A33F}">
      <dsp:nvSpPr>
        <dsp:cNvPr id="0" name=""/>
        <dsp:cNvSpPr/>
      </dsp:nvSpPr>
      <dsp:spPr>
        <a:xfrm>
          <a:off x="4429546" y="28812"/>
          <a:ext cx="1043729" cy="10437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90028-504A-417D-8827-9B9F1EAA0943}">
      <dsp:nvSpPr>
        <dsp:cNvPr id="0" name=""/>
        <dsp:cNvSpPr/>
      </dsp:nvSpPr>
      <dsp:spPr>
        <a:xfrm>
          <a:off x="4648729" y="247995"/>
          <a:ext cx="605363" cy="605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38ED4A-57E7-4516-AF3C-BB132328459C}">
      <dsp:nvSpPr>
        <dsp:cNvPr id="0" name=""/>
        <dsp:cNvSpPr/>
      </dsp:nvSpPr>
      <dsp:spPr>
        <a:xfrm>
          <a:off x="5696932" y="28812"/>
          <a:ext cx="2460219" cy="104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accuracy: </a:t>
          </a:r>
          <a:r>
            <a:rPr lang="en-US" sz="2400" kern="1200">
              <a:latin typeface="Sagona Book"/>
            </a:rPr>
            <a:t>80.06%</a:t>
          </a:r>
          <a:endParaRPr lang="en-US" sz="2400" kern="1200"/>
        </a:p>
      </dsp:txBody>
      <dsp:txXfrm>
        <a:off x="5696932" y="28812"/>
        <a:ext cx="2460219" cy="1043729"/>
      </dsp:txXfrm>
    </dsp:sp>
    <dsp:sp modelId="{8973BB99-0A9E-42D4-AAAF-A37E9B561635}">
      <dsp:nvSpPr>
        <dsp:cNvPr id="0" name=""/>
        <dsp:cNvSpPr/>
      </dsp:nvSpPr>
      <dsp:spPr>
        <a:xfrm>
          <a:off x="273267" y="1511896"/>
          <a:ext cx="1043729" cy="10437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1515A-ABC5-4B4E-A04D-DC90E976441E}">
      <dsp:nvSpPr>
        <dsp:cNvPr id="0" name=""/>
        <dsp:cNvSpPr/>
      </dsp:nvSpPr>
      <dsp:spPr>
        <a:xfrm>
          <a:off x="492450" y="1731079"/>
          <a:ext cx="605363" cy="605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D2D62E-AFF7-4CA6-A362-A16E88DC2622}">
      <dsp:nvSpPr>
        <dsp:cNvPr id="0" name=""/>
        <dsp:cNvSpPr/>
      </dsp:nvSpPr>
      <dsp:spPr>
        <a:xfrm>
          <a:off x="1540653" y="1511896"/>
          <a:ext cx="2460219" cy="104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f1_score: </a:t>
          </a:r>
          <a:r>
            <a:rPr lang="en-US" sz="2400" kern="1200">
              <a:latin typeface="Sagona Book"/>
            </a:rPr>
            <a:t>0.31</a:t>
          </a:r>
          <a:endParaRPr lang="en-US" sz="2400" kern="1200"/>
        </a:p>
      </dsp:txBody>
      <dsp:txXfrm>
        <a:off x="1540653" y="1511896"/>
        <a:ext cx="2460219" cy="1043729"/>
      </dsp:txXfrm>
    </dsp:sp>
    <dsp:sp modelId="{00A6EDBA-4B4F-49E5-B0FF-0B95E0499FC2}">
      <dsp:nvSpPr>
        <dsp:cNvPr id="0" name=""/>
        <dsp:cNvSpPr/>
      </dsp:nvSpPr>
      <dsp:spPr>
        <a:xfrm>
          <a:off x="4429546" y="1511896"/>
          <a:ext cx="1043729" cy="10437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CE2EA-937C-46CB-9494-2CCE8ABC7D37}">
      <dsp:nvSpPr>
        <dsp:cNvPr id="0" name=""/>
        <dsp:cNvSpPr/>
      </dsp:nvSpPr>
      <dsp:spPr>
        <a:xfrm>
          <a:off x="4648729" y="1731079"/>
          <a:ext cx="605363" cy="605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67241B-F687-45AB-9344-820C80A4AFDE}">
      <dsp:nvSpPr>
        <dsp:cNvPr id="0" name=""/>
        <dsp:cNvSpPr/>
      </dsp:nvSpPr>
      <dsp:spPr>
        <a:xfrm>
          <a:off x="5696932" y="1511896"/>
          <a:ext cx="2460219" cy="104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err="1"/>
            <a:t>roc_auc_score</a:t>
          </a:r>
          <a:r>
            <a:rPr lang="en-US" sz="2400" kern="1200"/>
            <a:t>: </a:t>
          </a:r>
          <a:r>
            <a:rPr lang="en-US" sz="2400" kern="1200">
              <a:latin typeface="Sagona Book"/>
            </a:rPr>
            <a:t>58.60</a:t>
          </a:r>
          <a:r>
            <a:rPr lang="en-US" sz="2400" kern="1200"/>
            <a:t>%</a:t>
          </a:r>
        </a:p>
      </dsp:txBody>
      <dsp:txXfrm>
        <a:off x="5696932" y="1511896"/>
        <a:ext cx="2460219" cy="10437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C379B-DC9F-41DB-9CC7-D9031DB49F7A}">
      <dsp:nvSpPr>
        <dsp:cNvPr id="0" name=""/>
        <dsp:cNvSpPr/>
      </dsp:nvSpPr>
      <dsp:spPr>
        <a:xfrm>
          <a:off x="273267" y="28812"/>
          <a:ext cx="1043729" cy="10437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E09C5-554A-4507-B785-55BBF6E7D223}">
      <dsp:nvSpPr>
        <dsp:cNvPr id="0" name=""/>
        <dsp:cNvSpPr/>
      </dsp:nvSpPr>
      <dsp:spPr>
        <a:xfrm>
          <a:off x="492450" y="247995"/>
          <a:ext cx="605363" cy="605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9B1955-5DE2-41C9-86FA-CC17F17F75B2}">
      <dsp:nvSpPr>
        <dsp:cNvPr id="0" name=""/>
        <dsp:cNvSpPr/>
      </dsp:nvSpPr>
      <dsp:spPr>
        <a:xfrm>
          <a:off x="1540653" y="28812"/>
          <a:ext cx="2460219" cy="104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u="sng" kern="1200"/>
            <a:t>Accuracy Measures</a:t>
          </a:r>
          <a:endParaRPr lang="en-US" sz="2400" kern="1200"/>
        </a:p>
      </dsp:txBody>
      <dsp:txXfrm>
        <a:off x="1540653" y="28812"/>
        <a:ext cx="2460219" cy="1043729"/>
      </dsp:txXfrm>
    </dsp:sp>
    <dsp:sp modelId="{53066C8E-BBD2-4BC9-90ED-60F225C2A33F}">
      <dsp:nvSpPr>
        <dsp:cNvPr id="0" name=""/>
        <dsp:cNvSpPr/>
      </dsp:nvSpPr>
      <dsp:spPr>
        <a:xfrm>
          <a:off x="4429546" y="28812"/>
          <a:ext cx="1043729" cy="10437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90028-504A-417D-8827-9B9F1EAA0943}">
      <dsp:nvSpPr>
        <dsp:cNvPr id="0" name=""/>
        <dsp:cNvSpPr/>
      </dsp:nvSpPr>
      <dsp:spPr>
        <a:xfrm>
          <a:off x="4648729" y="247995"/>
          <a:ext cx="605363" cy="605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38ED4A-57E7-4516-AF3C-BB132328459C}">
      <dsp:nvSpPr>
        <dsp:cNvPr id="0" name=""/>
        <dsp:cNvSpPr/>
      </dsp:nvSpPr>
      <dsp:spPr>
        <a:xfrm>
          <a:off x="5696932" y="28812"/>
          <a:ext cx="2460219" cy="104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accuracy: </a:t>
          </a:r>
          <a:r>
            <a:rPr lang="en-US" sz="2400" kern="1200">
              <a:latin typeface="Sagona Book"/>
            </a:rPr>
            <a:t>76.80%</a:t>
          </a:r>
          <a:endParaRPr lang="en-US" sz="2400" kern="1200"/>
        </a:p>
      </dsp:txBody>
      <dsp:txXfrm>
        <a:off x="5696932" y="28812"/>
        <a:ext cx="2460219" cy="1043729"/>
      </dsp:txXfrm>
    </dsp:sp>
    <dsp:sp modelId="{8973BB99-0A9E-42D4-AAAF-A37E9B561635}">
      <dsp:nvSpPr>
        <dsp:cNvPr id="0" name=""/>
        <dsp:cNvSpPr/>
      </dsp:nvSpPr>
      <dsp:spPr>
        <a:xfrm>
          <a:off x="273267" y="1511896"/>
          <a:ext cx="1043729" cy="10437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1515A-ABC5-4B4E-A04D-DC90E976441E}">
      <dsp:nvSpPr>
        <dsp:cNvPr id="0" name=""/>
        <dsp:cNvSpPr/>
      </dsp:nvSpPr>
      <dsp:spPr>
        <a:xfrm>
          <a:off x="492450" y="1731079"/>
          <a:ext cx="605363" cy="605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D2D62E-AFF7-4CA6-A362-A16E88DC2622}">
      <dsp:nvSpPr>
        <dsp:cNvPr id="0" name=""/>
        <dsp:cNvSpPr/>
      </dsp:nvSpPr>
      <dsp:spPr>
        <a:xfrm>
          <a:off x="1540653" y="1511896"/>
          <a:ext cx="2460219" cy="104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f1_score: </a:t>
          </a:r>
          <a:r>
            <a:rPr lang="en-US" sz="2400" kern="1200">
              <a:latin typeface="Sagona Book"/>
            </a:rPr>
            <a:t>0.32</a:t>
          </a:r>
          <a:endParaRPr lang="en-US" sz="2400" kern="1200"/>
        </a:p>
      </dsp:txBody>
      <dsp:txXfrm>
        <a:off x="1540653" y="1511896"/>
        <a:ext cx="2460219" cy="1043729"/>
      </dsp:txXfrm>
    </dsp:sp>
    <dsp:sp modelId="{00A6EDBA-4B4F-49E5-B0FF-0B95E0499FC2}">
      <dsp:nvSpPr>
        <dsp:cNvPr id="0" name=""/>
        <dsp:cNvSpPr/>
      </dsp:nvSpPr>
      <dsp:spPr>
        <a:xfrm>
          <a:off x="4429546" y="1511896"/>
          <a:ext cx="1043729" cy="10437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CE2EA-937C-46CB-9494-2CCE8ABC7D37}">
      <dsp:nvSpPr>
        <dsp:cNvPr id="0" name=""/>
        <dsp:cNvSpPr/>
      </dsp:nvSpPr>
      <dsp:spPr>
        <a:xfrm>
          <a:off x="4648729" y="1731079"/>
          <a:ext cx="605363" cy="605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67241B-F687-45AB-9344-820C80A4AFDE}">
      <dsp:nvSpPr>
        <dsp:cNvPr id="0" name=""/>
        <dsp:cNvSpPr/>
      </dsp:nvSpPr>
      <dsp:spPr>
        <a:xfrm>
          <a:off x="5696932" y="1511896"/>
          <a:ext cx="2460219" cy="104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err="1"/>
            <a:t>roc_auc_score</a:t>
          </a:r>
          <a:r>
            <a:rPr lang="en-US" sz="2400" kern="1200"/>
            <a:t>: </a:t>
          </a:r>
          <a:r>
            <a:rPr lang="en-US" sz="2400" kern="1200">
              <a:latin typeface="Sagona Book"/>
            </a:rPr>
            <a:t>58.60</a:t>
          </a:r>
          <a:r>
            <a:rPr lang="en-US" sz="2400" kern="1200"/>
            <a:t>%</a:t>
          </a:r>
        </a:p>
      </dsp:txBody>
      <dsp:txXfrm>
        <a:off x="5696932" y="1511896"/>
        <a:ext cx="2460219" cy="104372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April 22,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1623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April 22,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9659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April 22,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8986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April 22,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736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April 22,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4323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April 22,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9422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April 22,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6508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April 22,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644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April 22,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6554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April 22,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747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April 22,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405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April 22, 2024</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a:p>
        </p:txBody>
      </p:sp>
    </p:spTree>
    <p:extLst>
      <p:ext uri="{BB962C8B-B14F-4D97-AF65-F5344CB8AC3E}">
        <p14:creationId xmlns:p14="http://schemas.microsoft.com/office/powerpoint/2010/main" val="93491378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1_2B35922D.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10_365D104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2_234007AD.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A_6B7CC29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3_667A34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80000" y="1449388"/>
            <a:ext cx="5015638" cy="2075012"/>
          </a:xfrm>
        </p:spPr>
        <p:txBody>
          <a:bodyPr>
            <a:normAutofit/>
          </a:bodyPr>
          <a:lstStyle/>
          <a:p>
            <a:r>
              <a:rPr lang="en-US"/>
              <a:t>Predicting Airport Delays</a:t>
            </a:r>
          </a:p>
        </p:txBody>
      </p:sp>
      <p:sp>
        <p:nvSpPr>
          <p:cNvPr id="3" name="Subtitle 2"/>
          <p:cNvSpPr>
            <a:spLocks noGrp="1"/>
          </p:cNvSpPr>
          <p:nvPr>
            <p:ph type="subTitle" idx="1"/>
          </p:nvPr>
        </p:nvSpPr>
        <p:spPr>
          <a:xfrm>
            <a:off x="6480000" y="3830398"/>
            <a:ext cx="5015638" cy="1219439"/>
          </a:xfrm>
        </p:spPr>
        <p:txBody>
          <a:bodyPr vert="horz" lIns="91440" tIns="45720" rIns="91440" bIns="45720" rtlCol="0" anchor="t">
            <a:normAutofit fontScale="85000" lnSpcReduction="10000"/>
          </a:bodyPr>
          <a:lstStyle/>
          <a:p>
            <a:r>
              <a:rPr lang="en-US"/>
              <a:t>By Jonathan Hooper,</a:t>
            </a:r>
          </a:p>
          <a:p>
            <a:r>
              <a:rPr lang="en-US"/>
              <a:t> Evan Burch, and Anurag Dwivedi</a:t>
            </a:r>
          </a:p>
          <a:p>
            <a:endParaRPr lang="en-US"/>
          </a:p>
        </p:txBody>
      </p:sp>
      <p:pic>
        <p:nvPicPr>
          <p:cNvPr id="4" name="Picture 3" descr="Aerial view of parked aeroplane">
            <a:extLst>
              <a:ext uri="{FF2B5EF4-FFF2-40B4-BE49-F238E27FC236}">
                <a16:creationId xmlns:a16="http://schemas.microsoft.com/office/drawing/2014/main" id="{2230CE07-09DC-990C-90F6-CDF2A7FA9FF9}"/>
              </a:ext>
            </a:extLst>
          </p:cNvPr>
          <p:cNvPicPr>
            <a:picLocks noChangeAspect="1"/>
          </p:cNvPicPr>
          <p:nvPr/>
        </p:nvPicPr>
        <p:blipFill rotWithShape="1">
          <a:blip r:embed="rId2"/>
          <a:srcRect l="8764" r="33812" b="-10"/>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6E8B-FCEA-3767-15C1-E63397644CCC}"/>
              </a:ext>
            </a:extLst>
          </p:cNvPr>
          <p:cNvSpPr>
            <a:spLocks noGrp="1"/>
          </p:cNvSpPr>
          <p:nvPr>
            <p:ph type="title"/>
          </p:nvPr>
        </p:nvSpPr>
        <p:spPr/>
        <p:txBody>
          <a:bodyPr>
            <a:normAutofit/>
          </a:bodyPr>
          <a:lstStyle/>
          <a:p>
            <a:r>
              <a:rPr lang="en-US">
                <a:ea typeface="+mj-lt"/>
                <a:cs typeface="+mj-lt"/>
              </a:rPr>
              <a:t>Logistic Regression</a:t>
            </a:r>
            <a:endParaRPr lang="en-US"/>
          </a:p>
        </p:txBody>
      </p:sp>
      <p:sp>
        <p:nvSpPr>
          <p:cNvPr id="3" name="Content Placeholder 2">
            <a:extLst>
              <a:ext uri="{FF2B5EF4-FFF2-40B4-BE49-F238E27FC236}">
                <a16:creationId xmlns:a16="http://schemas.microsoft.com/office/drawing/2014/main" id="{F1B619FB-7BD8-768D-DEDA-DDF1531C21A7}"/>
              </a:ext>
            </a:extLst>
          </p:cNvPr>
          <p:cNvSpPr>
            <a:spLocks noGrp="1"/>
          </p:cNvSpPr>
          <p:nvPr>
            <p:ph idx="1"/>
          </p:nvPr>
        </p:nvSpPr>
        <p:spPr>
          <a:xfrm>
            <a:off x="720000" y="1810080"/>
            <a:ext cx="10728325" cy="3227375"/>
          </a:xfrm>
        </p:spPr>
        <p:txBody>
          <a:bodyPr vert="horz" lIns="0" tIns="0" rIns="0" bIns="0" rtlCol="0" anchor="t">
            <a:normAutofit/>
          </a:bodyPr>
          <a:lstStyle/>
          <a:p>
            <a:r>
              <a:rPr lang="en-US" sz="2400">
                <a:solidFill>
                  <a:schemeClr val="tx1"/>
                </a:solidFill>
                <a:ea typeface="+mn-lt"/>
                <a:cs typeface="+mn-lt"/>
              </a:rPr>
              <a:t>Target feature imbalance likely causing poor F1 score</a:t>
            </a:r>
          </a:p>
          <a:p>
            <a:r>
              <a:rPr lang="en-US" sz="2400">
                <a:solidFill>
                  <a:schemeClr val="tx1"/>
                </a:solidFill>
                <a:ea typeface="+mn-lt"/>
                <a:cs typeface="+mn-lt"/>
              </a:rPr>
              <a:t>Attempted to use RSMOTE to solve this </a:t>
            </a:r>
            <a:endParaRPr lang="en-US">
              <a:solidFill>
                <a:schemeClr val="tx1"/>
              </a:solidFill>
            </a:endParaRPr>
          </a:p>
          <a:p>
            <a:endParaRPr lang="en-US" sz="2400">
              <a:solidFill>
                <a:schemeClr val="tx1"/>
              </a:solidFill>
              <a:ea typeface="+mn-lt"/>
              <a:cs typeface="+mn-lt"/>
            </a:endParaRPr>
          </a:p>
        </p:txBody>
      </p:sp>
      <p:graphicFrame>
        <p:nvGraphicFramePr>
          <p:cNvPr id="7" name="Content Placeholder 2">
            <a:extLst>
              <a:ext uri="{FF2B5EF4-FFF2-40B4-BE49-F238E27FC236}">
                <a16:creationId xmlns:a16="http://schemas.microsoft.com/office/drawing/2014/main" id="{5625CE7C-7466-4CA5-5D2D-44C5E75C3C14}"/>
              </a:ext>
            </a:extLst>
          </p:cNvPr>
          <p:cNvGraphicFramePr/>
          <p:nvPr>
            <p:extLst>
              <p:ext uri="{D42A27DB-BD31-4B8C-83A1-F6EECF244321}">
                <p14:modId xmlns:p14="http://schemas.microsoft.com/office/powerpoint/2010/main" val="1114700469"/>
              </p:ext>
            </p:extLst>
          </p:nvPr>
        </p:nvGraphicFramePr>
        <p:xfrm>
          <a:off x="734376" y="3434912"/>
          <a:ext cx="10728325" cy="3227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6640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DFC047-7436-47C0-9459-E76E2E19E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102AD-5896-94F6-584A-C25D865FA168}"/>
              </a:ext>
            </a:extLst>
          </p:cNvPr>
          <p:cNvSpPr>
            <a:spLocks noGrp="1"/>
          </p:cNvSpPr>
          <p:nvPr>
            <p:ph type="title"/>
          </p:nvPr>
        </p:nvSpPr>
        <p:spPr>
          <a:xfrm>
            <a:off x="720000" y="241794"/>
            <a:ext cx="4991961" cy="1477328"/>
          </a:xfrm>
        </p:spPr>
        <p:txBody>
          <a:bodyPr vert="horz" wrap="square" lIns="0" tIns="0" rIns="0" bIns="0" rtlCol="0" anchor="ctr" anchorCtr="0">
            <a:normAutofit/>
          </a:bodyPr>
          <a:lstStyle/>
          <a:p>
            <a:r>
              <a:rPr lang="en-US"/>
              <a:t>K-Nearest Neighbors (KNN)</a:t>
            </a:r>
          </a:p>
        </p:txBody>
      </p:sp>
      <p:sp>
        <p:nvSpPr>
          <p:cNvPr id="5" name="Content Placeholder 2">
            <a:extLst>
              <a:ext uri="{FF2B5EF4-FFF2-40B4-BE49-F238E27FC236}">
                <a16:creationId xmlns:a16="http://schemas.microsoft.com/office/drawing/2014/main" id="{84681830-A9A2-8D8A-32DA-DCF85E684F44}"/>
              </a:ext>
            </a:extLst>
          </p:cNvPr>
          <p:cNvSpPr txBox="1">
            <a:spLocks/>
          </p:cNvSpPr>
          <p:nvPr/>
        </p:nvSpPr>
        <p:spPr>
          <a:xfrm>
            <a:off x="720000" y="1718496"/>
            <a:ext cx="4991962" cy="3216273"/>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u="sng">
                <a:solidFill>
                  <a:schemeClr val="tx2"/>
                </a:solidFill>
              </a:rPr>
              <a:t>Hyper-Parameters</a:t>
            </a:r>
            <a:r>
              <a:rPr lang="en-US">
                <a:solidFill>
                  <a:schemeClr val="tx2"/>
                </a:solidFill>
              </a:rPr>
              <a:t> via </a:t>
            </a:r>
            <a:r>
              <a:rPr lang="en-US" err="1">
                <a:solidFill>
                  <a:schemeClr val="tx2"/>
                </a:solidFill>
              </a:rPr>
              <a:t>GridSearchCV</a:t>
            </a:r>
            <a:endParaRPr lang="en-US">
              <a:solidFill>
                <a:schemeClr val="tx2"/>
              </a:solidFill>
            </a:endParaRPr>
          </a:p>
          <a:p>
            <a:r>
              <a:rPr lang="en-US">
                <a:solidFill>
                  <a:schemeClr val="tx2"/>
                </a:solidFill>
              </a:rPr>
              <a:t>    </a:t>
            </a:r>
            <a:r>
              <a:rPr lang="en-US" err="1">
                <a:solidFill>
                  <a:schemeClr val="tx2"/>
                </a:solidFill>
              </a:rPr>
              <a:t>n_neighbors</a:t>
            </a:r>
            <a:r>
              <a:rPr lang="en-US">
                <a:solidFill>
                  <a:schemeClr val="tx2"/>
                </a:solidFill>
              </a:rPr>
              <a:t>: [3, 5, 7, 9],</a:t>
            </a:r>
          </a:p>
          <a:p>
            <a:r>
              <a:rPr lang="en-US">
                <a:solidFill>
                  <a:schemeClr val="tx2"/>
                </a:solidFill>
              </a:rPr>
              <a:t>    weights: ['uniform', 'distance'],</a:t>
            </a:r>
          </a:p>
          <a:p>
            <a:r>
              <a:rPr lang="en-US">
                <a:solidFill>
                  <a:schemeClr val="tx2"/>
                </a:solidFill>
              </a:rPr>
              <a:t>    metric: ['</a:t>
            </a:r>
            <a:r>
              <a:rPr lang="en-US" err="1">
                <a:solidFill>
                  <a:schemeClr val="tx2"/>
                </a:solidFill>
              </a:rPr>
              <a:t>euclidean</a:t>
            </a:r>
            <a:r>
              <a:rPr lang="en-US">
                <a:solidFill>
                  <a:schemeClr val="tx2"/>
                </a:solidFill>
              </a:rPr>
              <a:t>', '</a:t>
            </a:r>
            <a:r>
              <a:rPr lang="en-US" err="1">
                <a:solidFill>
                  <a:schemeClr val="tx2"/>
                </a:solidFill>
              </a:rPr>
              <a:t>manhattan</a:t>
            </a:r>
            <a:r>
              <a:rPr lang="en-US">
                <a:solidFill>
                  <a:schemeClr val="tx2"/>
                </a:solidFill>
              </a:rPr>
              <a:t>', '</a:t>
            </a:r>
            <a:r>
              <a:rPr lang="en-US" err="1">
                <a:solidFill>
                  <a:schemeClr val="tx2"/>
                </a:solidFill>
              </a:rPr>
              <a:t>minkowski</a:t>
            </a:r>
            <a:r>
              <a:rPr lang="en-US">
                <a:solidFill>
                  <a:schemeClr val="tx2"/>
                </a:solidFill>
              </a:rPr>
              <a:t>']</a:t>
            </a:r>
          </a:p>
          <a:p>
            <a:endParaRPr lang="en-US"/>
          </a:p>
        </p:txBody>
      </p:sp>
      <p:pic>
        <p:nvPicPr>
          <p:cNvPr id="8" name="Picture 7" descr="Close up of ruler">
            <a:extLst>
              <a:ext uri="{FF2B5EF4-FFF2-40B4-BE49-F238E27FC236}">
                <a16:creationId xmlns:a16="http://schemas.microsoft.com/office/drawing/2014/main" id="{92A314B1-A392-9CE5-2DDC-F78243A2A911}"/>
              </a:ext>
            </a:extLst>
          </p:cNvPr>
          <p:cNvPicPr>
            <a:picLocks noChangeAspect="1"/>
          </p:cNvPicPr>
          <p:nvPr/>
        </p:nvPicPr>
        <p:blipFill rotWithShape="1">
          <a:blip r:embed="rId2"/>
          <a:srcRect t="3732" r="2" b="2"/>
          <a:stretch/>
        </p:blipFill>
        <p:spPr>
          <a:xfrm>
            <a:off x="7127398" y="2"/>
            <a:ext cx="5064604" cy="3249613"/>
          </a:xfrm>
          <a:custGeom>
            <a:avLst/>
            <a:gdLst/>
            <a:ahLst/>
            <a:cxnLst/>
            <a:rect l="l" t="t" r="r" b="b"/>
            <a:pathLst>
              <a:path w="5064604" h="3249613">
                <a:moveTo>
                  <a:pt x="0" y="0"/>
                </a:moveTo>
                <a:lnTo>
                  <a:pt x="5064604" y="0"/>
                </a:lnTo>
                <a:lnTo>
                  <a:pt x="5064604" y="3249613"/>
                </a:lnTo>
                <a:lnTo>
                  <a:pt x="794775" y="3249613"/>
                </a:lnTo>
                <a:lnTo>
                  <a:pt x="801008" y="3061920"/>
                </a:lnTo>
                <a:cubicBezTo>
                  <a:pt x="801008" y="1948934"/>
                  <a:pt x="592246" y="1021445"/>
                  <a:pt x="174722" y="279453"/>
                </a:cubicBezTo>
                <a:close/>
              </a:path>
            </a:pathLst>
          </a:custGeom>
        </p:spPr>
      </p:pic>
      <p:graphicFrame>
        <p:nvGraphicFramePr>
          <p:cNvPr id="4" name="Content Placeholder 2">
            <a:extLst>
              <a:ext uri="{FF2B5EF4-FFF2-40B4-BE49-F238E27FC236}">
                <a16:creationId xmlns:a16="http://schemas.microsoft.com/office/drawing/2014/main" id="{A943DE79-E2E6-9C5A-C6FB-44B2EB8A0B5E}"/>
              </a:ext>
            </a:extLst>
          </p:cNvPr>
          <p:cNvGraphicFramePr/>
          <p:nvPr>
            <p:extLst>
              <p:ext uri="{D42A27DB-BD31-4B8C-83A1-F6EECF244321}">
                <p14:modId xmlns:p14="http://schemas.microsoft.com/office/powerpoint/2010/main" val="1590884316"/>
              </p:ext>
            </p:extLst>
          </p:nvPr>
        </p:nvGraphicFramePr>
        <p:xfrm>
          <a:off x="1877375" y="3970694"/>
          <a:ext cx="8430419" cy="2584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31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8745-E5F4-7DDB-51C3-1D40127FE7A0}"/>
              </a:ext>
            </a:extLst>
          </p:cNvPr>
          <p:cNvSpPr>
            <a:spLocks noGrp="1"/>
          </p:cNvSpPr>
          <p:nvPr>
            <p:ph type="title"/>
          </p:nvPr>
        </p:nvSpPr>
        <p:spPr/>
        <p:txBody>
          <a:bodyPr>
            <a:normAutofit/>
          </a:bodyPr>
          <a:lstStyle/>
          <a:p>
            <a:r>
              <a:rPr lang="en-US">
                <a:ea typeface="+mj-lt"/>
                <a:cs typeface="+mj-lt"/>
              </a:rPr>
              <a:t>Decision Tree Classifier</a:t>
            </a:r>
            <a:endParaRPr lang="en-US"/>
          </a:p>
        </p:txBody>
      </p:sp>
      <p:sp>
        <p:nvSpPr>
          <p:cNvPr id="7" name="Content Placeholder 2">
            <a:extLst>
              <a:ext uri="{FF2B5EF4-FFF2-40B4-BE49-F238E27FC236}">
                <a16:creationId xmlns:a16="http://schemas.microsoft.com/office/drawing/2014/main" id="{45D0FFE4-4EE6-8997-46B7-C4C182D70496}"/>
              </a:ext>
            </a:extLst>
          </p:cNvPr>
          <p:cNvSpPr txBox="1">
            <a:spLocks/>
          </p:cNvSpPr>
          <p:nvPr/>
        </p:nvSpPr>
        <p:spPr>
          <a:xfrm>
            <a:off x="720000" y="1718640"/>
            <a:ext cx="10728325" cy="3227375"/>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a:solidFill>
                  <a:schemeClr val="tx1"/>
                </a:solidFill>
                <a:ea typeface="+mn-lt"/>
                <a:cs typeface="+mn-lt"/>
              </a:rPr>
              <a:t>Hyper-Parameters</a:t>
            </a:r>
            <a:r>
              <a:rPr lang="en-US" sz="2400">
                <a:solidFill>
                  <a:schemeClr val="tx1"/>
                </a:solidFill>
                <a:ea typeface="+mn-lt"/>
                <a:cs typeface="+mn-lt"/>
              </a:rPr>
              <a:t> via </a:t>
            </a:r>
            <a:r>
              <a:rPr lang="en-US" sz="2400" err="1">
                <a:solidFill>
                  <a:schemeClr val="tx1"/>
                </a:solidFill>
                <a:ea typeface="+mn-lt"/>
                <a:cs typeface="+mn-lt"/>
              </a:rPr>
              <a:t>GridSearchCV</a:t>
            </a:r>
            <a:endParaRPr lang="en-US" sz="2400">
              <a:solidFill>
                <a:schemeClr val="tx1"/>
              </a:solidFill>
              <a:ea typeface="+mn-lt"/>
              <a:cs typeface="+mn-lt"/>
            </a:endParaRPr>
          </a:p>
          <a:p>
            <a:r>
              <a:rPr lang="en-US" sz="2400">
                <a:solidFill>
                  <a:schemeClr val="tx1"/>
                </a:solidFill>
                <a:ea typeface="+mn-lt"/>
                <a:cs typeface="+mn-lt"/>
              </a:rPr>
              <a:t>    </a:t>
            </a:r>
            <a:r>
              <a:rPr lang="en-US" sz="2400" err="1">
                <a:solidFill>
                  <a:schemeClr val="tx1"/>
                </a:solidFill>
                <a:ea typeface="+mn-lt"/>
                <a:cs typeface="+mn-lt"/>
              </a:rPr>
              <a:t>random_state</a:t>
            </a:r>
            <a:r>
              <a:rPr lang="en-US" sz="2400">
                <a:solidFill>
                  <a:schemeClr val="tx1"/>
                </a:solidFill>
                <a:ea typeface="+mn-lt"/>
                <a:cs typeface="+mn-lt"/>
              </a:rPr>
              <a:t>: range(100)</a:t>
            </a:r>
            <a:endParaRPr lang="en-US" sz="2400">
              <a:solidFill>
                <a:schemeClr val="tx1"/>
              </a:solidFill>
            </a:endParaRPr>
          </a:p>
          <a:p>
            <a:pPr marL="0" indent="0">
              <a:buNone/>
            </a:pPr>
            <a:endParaRPr lang="en-US" sz="2400">
              <a:solidFill>
                <a:schemeClr val="tx1"/>
              </a:solidFill>
            </a:endParaRPr>
          </a:p>
          <a:p>
            <a:endParaRPr lang="en-US" sz="2400">
              <a:solidFill>
                <a:schemeClr val="tx1"/>
              </a:solidFill>
              <a:ea typeface="+mn-lt"/>
              <a:cs typeface="+mn-lt"/>
            </a:endParaRPr>
          </a:p>
        </p:txBody>
      </p:sp>
      <p:pic>
        <p:nvPicPr>
          <p:cNvPr id="3" name="Picture 2" descr="Decision Tree Classification Clearly Explained!">
            <a:extLst>
              <a:ext uri="{FF2B5EF4-FFF2-40B4-BE49-F238E27FC236}">
                <a16:creationId xmlns:a16="http://schemas.microsoft.com/office/drawing/2014/main" id="{EB06BD95-A798-3DA6-8B4C-D75230BECE96}"/>
              </a:ext>
            </a:extLst>
          </p:cNvPr>
          <p:cNvPicPr>
            <a:picLocks noChangeAspect="1"/>
          </p:cNvPicPr>
          <p:nvPr/>
        </p:nvPicPr>
        <p:blipFill>
          <a:blip r:embed="rId2"/>
          <a:stretch>
            <a:fillRect/>
          </a:stretch>
        </p:blipFill>
        <p:spPr>
          <a:xfrm>
            <a:off x="6406102" y="478632"/>
            <a:ext cx="5575765" cy="2963263"/>
          </a:xfrm>
          <a:prstGeom prst="rect">
            <a:avLst/>
          </a:prstGeom>
        </p:spPr>
      </p:pic>
      <p:graphicFrame>
        <p:nvGraphicFramePr>
          <p:cNvPr id="6" name="Content Placeholder 2">
            <a:extLst>
              <a:ext uri="{FF2B5EF4-FFF2-40B4-BE49-F238E27FC236}">
                <a16:creationId xmlns:a16="http://schemas.microsoft.com/office/drawing/2014/main" id="{42A8AA73-275A-021B-6A30-599D1394E30B}"/>
              </a:ext>
            </a:extLst>
          </p:cNvPr>
          <p:cNvGraphicFramePr/>
          <p:nvPr>
            <p:extLst>
              <p:ext uri="{D42A27DB-BD31-4B8C-83A1-F6EECF244321}">
                <p14:modId xmlns:p14="http://schemas.microsoft.com/office/powerpoint/2010/main" val="1157766593"/>
              </p:ext>
            </p:extLst>
          </p:nvPr>
        </p:nvGraphicFramePr>
        <p:xfrm>
          <a:off x="1770218" y="3911163"/>
          <a:ext cx="8430419" cy="2584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401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F26A9-F51F-86C3-35A5-D964A0156626}"/>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r>
              <a:rPr lang="en-US" sz="5600" spc="-100"/>
              <a:t>Results</a:t>
            </a:r>
          </a:p>
        </p:txBody>
      </p:sp>
      <p:grpSp>
        <p:nvGrpSpPr>
          <p:cNvPr id="15" name="Group 1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aphicFrame>
        <p:nvGraphicFramePr>
          <p:cNvPr id="4" name="Content Placeholder 3">
            <a:extLst>
              <a:ext uri="{FF2B5EF4-FFF2-40B4-BE49-F238E27FC236}">
                <a16:creationId xmlns:a16="http://schemas.microsoft.com/office/drawing/2014/main" id="{71523446-220A-9640-CC05-F5E26CB6056E}"/>
              </a:ext>
            </a:extLst>
          </p:cNvPr>
          <p:cNvGraphicFramePr>
            <a:graphicFrameLocks noGrp="1"/>
          </p:cNvGraphicFramePr>
          <p:nvPr>
            <p:ph idx="1"/>
            <p:extLst>
              <p:ext uri="{D42A27DB-BD31-4B8C-83A1-F6EECF244321}">
                <p14:modId xmlns:p14="http://schemas.microsoft.com/office/powerpoint/2010/main" val="2197442470"/>
              </p:ext>
            </p:extLst>
          </p:nvPr>
        </p:nvGraphicFramePr>
        <p:xfrm>
          <a:off x="6444525" y="2105871"/>
          <a:ext cx="5014801" cy="2637600"/>
        </p:xfrm>
        <a:graphic>
          <a:graphicData uri="http://schemas.openxmlformats.org/drawingml/2006/table">
            <a:tbl>
              <a:tblPr firstRow="1" bandRow="1">
                <a:tableStyleId>{5C22544A-7EE6-4342-B048-85BDC9FD1C3A}</a:tableStyleId>
              </a:tblPr>
              <a:tblGrid>
                <a:gridCol w="1680676">
                  <a:extLst>
                    <a:ext uri="{9D8B030D-6E8A-4147-A177-3AD203B41FA5}">
                      <a16:colId xmlns:a16="http://schemas.microsoft.com/office/drawing/2014/main" val="46191866"/>
                    </a:ext>
                  </a:extLst>
                </a:gridCol>
                <a:gridCol w="1222760">
                  <a:extLst>
                    <a:ext uri="{9D8B030D-6E8A-4147-A177-3AD203B41FA5}">
                      <a16:colId xmlns:a16="http://schemas.microsoft.com/office/drawing/2014/main" val="1562376088"/>
                    </a:ext>
                  </a:extLst>
                </a:gridCol>
                <a:gridCol w="888605">
                  <a:extLst>
                    <a:ext uri="{9D8B030D-6E8A-4147-A177-3AD203B41FA5}">
                      <a16:colId xmlns:a16="http://schemas.microsoft.com/office/drawing/2014/main" val="2311414657"/>
                    </a:ext>
                  </a:extLst>
                </a:gridCol>
                <a:gridCol w="1222760">
                  <a:extLst>
                    <a:ext uri="{9D8B030D-6E8A-4147-A177-3AD203B41FA5}">
                      <a16:colId xmlns:a16="http://schemas.microsoft.com/office/drawing/2014/main" val="2609909586"/>
                    </a:ext>
                  </a:extLst>
                </a:gridCol>
              </a:tblGrid>
              <a:tr h="926724">
                <a:tc>
                  <a:txBody>
                    <a:bodyPr/>
                    <a:lstStyle/>
                    <a:p>
                      <a:pPr lvl="0">
                        <a:buNone/>
                      </a:pPr>
                      <a:r>
                        <a:rPr lang="en-US" sz="1800"/>
                        <a:t>Machine Learning Algorithms</a:t>
                      </a:r>
                    </a:p>
                  </a:txBody>
                  <a:tcPr marL="89108" marR="89108" marT="44554" marB="44554"/>
                </a:tc>
                <a:tc>
                  <a:txBody>
                    <a:bodyPr/>
                    <a:lstStyle/>
                    <a:p>
                      <a:r>
                        <a:rPr lang="en-US" sz="1800"/>
                        <a:t>Test Accuracy</a:t>
                      </a:r>
                    </a:p>
                  </a:txBody>
                  <a:tcPr marL="89108" marR="89108" marT="44554" marB="44554"/>
                </a:tc>
                <a:tc>
                  <a:txBody>
                    <a:bodyPr/>
                    <a:lstStyle/>
                    <a:p>
                      <a:r>
                        <a:rPr lang="en-US" sz="1800"/>
                        <a:t>F1 Score</a:t>
                      </a:r>
                    </a:p>
                  </a:txBody>
                  <a:tcPr marL="89108" marR="89108" marT="44554" marB="44554"/>
                </a:tc>
                <a:tc>
                  <a:txBody>
                    <a:bodyPr/>
                    <a:lstStyle/>
                    <a:p>
                      <a:r>
                        <a:rPr lang="en-US" sz="1800"/>
                        <a:t>ROC Accuracy</a:t>
                      </a:r>
                    </a:p>
                  </a:txBody>
                  <a:tcPr marL="89108" marR="89108" marT="44554" marB="44554"/>
                </a:tc>
                <a:extLst>
                  <a:ext uri="{0D108BD9-81ED-4DB2-BD59-A6C34878D82A}">
                    <a16:rowId xmlns:a16="http://schemas.microsoft.com/office/drawing/2014/main" val="939813795"/>
                  </a:ext>
                </a:extLst>
              </a:tr>
              <a:tr h="659400">
                <a:tc>
                  <a:txBody>
                    <a:bodyPr/>
                    <a:lstStyle/>
                    <a:p>
                      <a:r>
                        <a:rPr lang="en-US" sz="1800"/>
                        <a:t>Logistic Regression</a:t>
                      </a:r>
                    </a:p>
                  </a:txBody>
                  <a:tcPr marL="89108" marR="89108" marT="44554" marB="44554"/>
                </a:tc>
                <a:tc>
                  <a:txBody>
                    <a:bodyPr/>
                    <a:lstStyle/>
                    <a:p>
                      <a:r>
                        <a:rPr lang="en-US" sz="1800"/>
                        <a:t>80.83%</a:t>
                      </a:r>
                    </a:p>
                  </a:txBody>
                  <a:tcPr marL="89108" marR="89108" marT="44554" marB="44554"/>
                </a:tc>
                <a:tc>
                  <a:txBody>
                    <a:bodyPr/>
                    <a:lstStyle/>
                    <a:p>
                      <a:r>
                        <a:rPr lang="en-US" sz="1800"/>
                        <a:t>0.03</a:t>
                      </a:r>
                    </a:p>
                  </a:txBody>
                  <a:tcPr marL="89108" marR="89108" marT="44554" marB="44554"/>
                </a:tc>
                <a:tc>
                  <a:txBody>
                    <a:bodyPr/>
                    <a:lstStyle/>
                    <a:p>
                      <a:r>
                        <a:rPr lang="en-US" sz="1800"/>
                        <a:t>50.60%</a:t>
                      </a:r>
                    </a:p>
                  </a:txBody>
                  <a:tcPr marL="89108" marR="89108" marT="44554" marB="44554"/>
                </a:tc>
                <a:extLst>
                  <a:ext uri="{0D108BD9-81ED-4DB2-BD59-A6C34878D82A}">
                    <a16:rowId xmlns:a16="http://schemas.microsoft.com/office/drawing/2014/main" val="2692884354"/>
                  </a:ext>
                </a:extLst>
              </a:tr>
              <a:tr h="392076">
                <a:tc>
                  <a:txBody>
                    <a:bodyPr/>
                    <a:lstStyle/>
                    <a:p>
                      <a:r>
                        <a:rPr lang="en-US" sz="1800"/>
                        <a:t>KNN</a:t>
                      </a:r>
                    </a:p>
                  </a:txBody>
                  <a:tcPr marL="89108" marR="89108" marT="44554" marB="44554"/>
                </a:tc>
                <a:tc>
                  <a:txBody>
                    <a:bodyPr/>
                    <a:lstStyle/>
                    <a:p>
                      <a:r>
                        <a:rPr lang="en-US" sz="1800"/>
                        <a:t>80.06%</a:t>
                      </a:r>
                    </a:p>
                  </a:txBody>
                  <a:tcPr marL="89108" marR="89108" marT="44554" marB="44554"/>
                </a:tc>
                <a:tc>
                  <a:txBody>
                    <a:bodyPr/>
                    <a:lstStyle/>
                    <a:p>
                      <a:r>
                        <a:rPr lang="en-US" sz="1800"/>
                        <a:t>0.31</a:t>
                      </a:r>
                    </a:p>
                  </a:txBody>
                  <a:tcPr marL="89108" marR="89108" marT="44554" marB="44554"/>
                </a:tc>
                <a:tc>
                  <a:txBody>
                    <a:bodyPr/>
                    <a:lstStyle/>
                    <a:p>
                      <a:r>
                        <a:rPr lang="en-US" sz="1800"/>
                        <a:t>58.60%</a:t>
                      </a:r>
                    </a:p>
                  </a:txBody>
                  <a:tcPr marL="89108" marR="89108" marT="44554" marB="44554"/>
                </a:tc>
                <a:extLst>
                  <a:ext uri="{0D108BD9-81ED-4DB2-BD59-A6C34878D82A}">
                    <a16:rowId xmlns:a16="http://schemas.microsoft.com/office/drawing/2014/main" val="2328384632"/>
                  </a:ext>
                </a:extLst>
              </a:tr>
              <a:tr h="659400">
                <a:tc>
                  <a:txBody>
                    <a:bodyPr/>
                    <a:lstStyle/>
                    <a:p>
                      <a:r>
                        <a:rPr lang="en-US" sz="1800"/>
                        <a:t>Decision Tree Classifier</a:t>
                      </a:r>
                    </a:p>
                  </a:txBody>
                  <a:tcPr marL="89108" marR="89108" marT="44554" marB="44554"/>
                </a:tc>
                <a:tc>
                  <a:txBody>
                    <a:bodyPr/>
                    <a:lstStyle/>
                    <a:p>
                      <a:r>
                        <a:rPr lang="en-US" sz="1800"/>
                        <a:t>76.80%</a:t>
                      </a:r>
                    </a:p>
                  </a:txBody>
                  <a:tcPr marL="89108" marR="89108" marT="44554" marB="44554"/>
                </a:tc>
                <a:tc>
                  <a:txBody>
                    <a:bodyPr/>
                    <a:lstStyle/>
                    <a:p>
                      <a:r>
                        <a:rPr lang="en-US" sz="1800"/>
                        <a:t>0.32</a:t>
                      </a:r>
                    </a:p>
                  </a:txBody>
                  <a:tcPr marL="89108" marR="89108" marT="44554" marB="44554"/>
                </a:tc>
                <a:tc>
                  <a:txBody>
                    <a:bodyPr/>
                    <a:lstStyle/>
                    <a:p>
                      <a:pPr lvl="0">
                        <a:buNone/>
                      </a:pPr>
                      <a:r>
                        <a:rPr lang="en-US" sz="1800" b="0" i="0" u="none" strike="noStrike" noProof="0">
                          <a:solidFill>
                            <a:srgbClr val="000000"/>
                          </a:solidFill>
                          <a:latin typeface="Avenir Next LT Pro"/>
                        </a:rPr>
                        <a:t>58.60%</a:t>
                      </a:r>
                      <a:endParaRPr lang="en-US" sz="1800"/>
                    </a:p>
                  </a:txBody>
                  <a:tcPr marL="89108" marR="89108" marT="44554" marB="44554"/>
                </a:tc>
                <a:extLst>
                  <a:ext uri="{0D108BD9-81ED-4DB2-BD59-A6C34878D82A}">
                    <a16:rowId xmlns:a16="http://schemas.microsoft.com/office/drawing/2014/main" val="2277465184"/>
                  </a:ext>
                </a:extLst>
              </a:tr>
            </a:tbl>
          </a:graphicData>
        </a:graphic>
      </p:graphicFrame>
    </p:spTree>
    <p:extLst>
      <p:ext uri="{BB962C8B-B14F-4D97-AF65-F5344CB8AC3E}">
        <p14:creationId xmlns:p14="http://schemas.microsoft.com/office/powerpoint/2010/main" val="160523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35B6-FEAB-A5CE-ED0B-BCBBD0461FB0}"/>
              </a:ext>
            </a:extLst>
          </p:cNvPr>
          <p:cNvSpPr>
            <a:spLocks noGrp="1"/>
          </p:cNvSpPr>
          <p:nvPr>
            <p:ph type="title"/>
          </p:nvPr>
        </p:nvSpPr>
        <p:spPr>
          <a:xfrm>
            <a:off x="9178200" y="555700"/>
            <a:ext cx="2752722" cy="1248728"/>
          </a:xfrm>
        </p:spPr>
        <p:txBody>
          <a:bodyPr/>
          <a:lstStyle/>
          <a:p>
            <a:r>
              <a:rPr lang="en-US"/>
              <a:t>Feature Importance</a:t>
            </a:r>
          </a:p>
        </p:txBody>
      </p:sp>
      <p:pic>
        <p:nvPicPr>
          <p:cNvPr id="9" name="Picture 8" descr="A graph with a red and green bar&#10;&#10;Description automatically generated">
            <a:extLst>
              <a:ext uri="{FF2B5EF4-FFF2-40B4-BE49-F238E27FC236}">
                <a16:creationId xmlns:a16="http://schemas.microsoft.com/office/drawing/2014/main" id="{26B0632B-7D36-41F8-D7B4-2FBC1996F8C9}"/>
              </a:ext>
            </a:extLst>
          </p:cNvPr>
          <p:cNvPicPr>
            <a:picLocks noChangeAspect="1"/>
          </p:cNvPicPr>
          <p:nvPr/>
        </p:nvPicPr>
        <p:blipFill>
          <a:blip r:embed="rId2"/>
          <a:stretch>
            <a:fillRect/>
          </a:stretch>
        </p:blipFill>
        <p:spPr>
          <a:xfrm>
            <a:off x="1814" y="0"/>
            <a:ext cx="9013371" cy="6858000"/>
          </a:xfrm>
          <a:prstGeom prst="rect">
            <a:avLst/>
          </a:prstGeom>
        </p:spPr>
      </p:pic>
    </p:spTree>
    <p:extLst>
      <p:ext uri="{BB962C8B-B14F-4D97-AF65-F5344CB8AC3E}">
        <p14:creationId xmlns:p14="http://schemas.microsoft.com/office/powerpoint/2010/main" val="990819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AD20-2FAD-3AD2-0AF2-C1BDC57D24A3}"/>
              </a:ext>
            </a:extLst>
          </p:cNvPr>
          <p:cNvSpPr>
            <a:spLocks noGrp="1"/>
          </p:cNvSpPr>
          <p:nvPr>
            <p:ph type="title"/>
          </p:nvPr>
        </p:nvSpPr>
        <p:spPr>
          <a:xfrm>
            <a:off x="734377" y="1381200"/>
            <a:ext cx="10728322" cy="1477328"/>
          </a:xfrm>
        </p:spPr>
        <p:txBody>
          <a:bodyPr/>
          <a:lstStyle/>
          <a:p>
            <a:r>
              <a:rPr lang="en-US"/>
              <a:t>Conclusion</a:t>
            </a:r>
          </a:p>
        </p:txBody>
      </p:sp>
      <p:sp>
        <p:nvSpPr>
          <p:cNvPr id="3" name="Content Placeholder 2">
            <a:extLst>
              <a:ext uri="{FF2B5EF4-FFF2-40B4-BE49-F238E27FC236}">
                <a16:creationId xmlns:a16="http://schemas.microsoft.com/office/drawing/2014/main" id="{E27CBFA1-DEDC-9472-141B-0A361ED90C5F}"/>
              </a:ext>
            </a:extLst>
          </p:cNvPr>
          <p:cNvSpPr>
            <a:spLocks noGrp="1"/>
          </p:cNvSpPr>
          <p:nvPr>
            <p:ph idx="1"/>
          </p:nvPr>
        </p:nvSpPr>
        <p:spPr/>
        <p:txBody>
          <a:bodyPr vert="horz" lIns="0" tIns="0" rIns="0" bIns="0" rtlCol="0" anchor="t">
            <a:normAutofit/>
          </a:bodyPr>
          <a:lstStyle/>
          <a:p>
            <a:r>
              <a:rPr lang="en-US">
                <a:solidFill>
                  <a:schemeClr val="tx1"/>
                </a:solidFill>
              </a:rPr>
              <a:t>We are able to build a few machine learning models to accurately predict whether a flight will be delayed or not. By leveraging our extensive dataset of flight schedules, weather, airport operations, and passenger trends, these models discern key delay factors and enhance forecasting accuracy, aiding stakeholders in preempting and addressing disruptions. Such advancements improve reliability for passengers, optimize airline operations, and enhance resource utilization for airports, fostering a more sustainable and economically beneficial airline industry.</a:t>
            </a:r>
          </a:p>
        </p:txBody>
      </p:sp>
    </p:spTree>
    <p:extLst>
      <p:ext uri="{BB962C8B-B14F-4D97-AF65-F5344CB8AC3E}">
        <p14:creationId xmlns:p14="http://schemas.microsoft.com/office/powerpoint/2010/main" val="2017006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DF79-6060-9A74-9308-29E1DD43261C}"/>
              </a:ext>
            </a:extLst>
          </p:cNvPr>
          <p:cNvSpPr>
            <a:spLocks noGrp="1"/>
          </p:cNvSpPr>
          <p:nvPr>
            <p:ph type="title"/>
          </p:nvPr>
        </p:nvSpPr>
        <p:spPr>
          <a:xfrm>
            <a:off x="720000" y="1064898"/>
            <a:ext cx="10728322" cy="1477328"/>
          </a:xfrm>
        </p:spPr>
        <p:txBody>
          <a:bodyPr/>
          <a:lstStyle/>
          <a:p>
            <a:r>
              <a:rPr lang="en-US"/>
              <a:t>Future Improvements</a:t>
            </a:r>
          </a:p>
        </p:txBody>
      </p:sp>
      <p:sp>
        <p:nvSpPr>
          <p:cNvPr id="3" name="Content Placeholder 2">
            <a:extLst>
              <a:ext uri="{FF2B5EF4-FFF2-40B4-BE49-F238E27FC236}">
                <a16:creationId xmlns:a16="http://schemas.microsoft.com/office/drawing/2014/main" id="{25B5CB38-FB93-8A50-7622-7B9F4D2356C4}"/>
              </a:ext>
            </a:extLst>
          </p:cNvPr>
          <p:cNvSpPr>
            <a:spLocks noGrp="1"/>
          </p:cNvSpPr>
          <p:nvPr>
            <p:ph idx="1"/>
          </p:nvPr>
        </p:nvSpPr>
        <p:spPr>
          <a:xfrm>
            <a:off x="720000" y="1693984"/>
            <a:ext cx="10728325" cy="4622946"/>
          </a:xfrm>
        </p:spPr>
        <p:txBody>
          <a:bodyPr vert="horz" lIns="0" tIns="0" rIns="0" bIns="0" rtlCol="0" anchor="t">
            <a:normAutofit fontScale="85000" lnSpcReduction="10000"/>
          </a:bodyPr>
          <a:lstStyle/>
          <a:p>
            <a:endParaRPr lang="en-US">
              <a:solidFill>
                <a:schemeClr val="tx2"/>
              </a:solidFill>
            </a:endParaRPr>
          </a:p>
          <a:p>
            <a:r>
              <a:rPr lang="en-US">
                <a:solidFill>
                  <a:schemeClr val="tx2"/>
                </a:solidFill>
              </a:rPr>
              <a:t>More in-depth data visualizations</a:t>
            </a:r>
          </a:p>
          <a:p>
            <a:endParaRPr lang="en-US">
              <a:solidFill>
                <a:schemeClr val="tx2"/>
              </a:solidFill>
              <a:ea typeface="+mn-lt"/>
              <a:cs typeface="+mn-lt"/>
            </a:endParaRPr>
          </a:p>
          <a:p>
            <a:r>
              <a:rPr lang="en-US" i="1">
                <a:solidFill>
                  <a:schemeClr val="tx2"/>
                </a:solidFill>
                <a:ea typeface="+mn-lt"/>
                <a:cs typeface="+mn-lt"/>
              </a:rPr>
              <a:t>Different Models: </a:t>
            </a:r>
            <a:r>
              <a:rPr lang="en-US">
                <a:solidFill>
                  <a:schemeClr val="tx2"/>
                </a:solidFill>
                <a:ea typeface="+mn-lt"/>
                <a:cs typeface="+mn-lt"/>
              </a:rPr>
              <a:t>Try more complex models such as Random Forests, Gradient Boosting Machines, or Neural Networks which might be better at handling complex patterns.</a:t>
            </a:r>
            <a:endParaRPr lang="en-US">
              <a:solidFill>
                <a:schemeClr val="tx2"/>
              </a:solidFill>
              <a:latin typeface="Avenir Next LT Pro"/>
              <a:cs typeface="Times New Roman"/>
            </a:endParaRPr>
          </a:p>
          <a:p>
            <a:endParaRPr lang="en-US"/>
          </a:p>
          <a:p>
            <a:r>
              <a:rPr lang="en-US" i="1">
                <a:solidFill>
                  <a:schemeClr val="tx2"/>
                </a:solidFill>
                <a:ea typeface="+mn-lt"/>
                <a:cs typeface="+mn-lt"/>
              </a:rPr>
              <a:t>Algorithmic Approaches:</a:t>
            </a:r>
            <a:r>
              <a:rPr lang="en-US">
                <a:solidFill>
                  <a:schemeClr val="tx2"/>
                </a:solidFill>
                <a:ea typeface="+mn-lt"/>
                <a:cs typeface="+mn-lt"/>
              </a:rPr>
              <a:t> Use algorithms specifically designed to handle imbalanced datasets, such as SMOTE for over-sampling or ensemble methods like Balanced Random Forest.</a:t>
            </a:r>
            <a:endParaRPr lang="en-US">
              <a:solidFill>
                <a:schemeClr val="tx2"/>
              </a:solidFill>
            </a:endParaRPr>
          </a:p>
          <a:p>
            <a:pPr marL="0" indent="0">
              <a:buNone/>
            </a:pPr>
            <a:endParaRPr lang="en-US">
              <a:solidFill>
                <a:srgbClr val="FFFFFF">
                  <a:alpha val="58000"/>
                </a:srgbClr>
              </a:solidFill>
            </a:endParaRPr>
          </a:p>
          <a:p>
            <a:r>
              <a:rPr lang="en-US" i="1">
                <a:solidFill>
                  <a:schemeClr val="tx2"/>
                </a:solidFill>
                <a:ea typeface="+mn-lt"/>
                <a:cs typeface="+mn-lt"/>
              </a:rPr>
              <a:t>Evaluation Metrics:</a:t>
            </a:r>
            <a:r>
              <a:rPr lang="en-US">
                <a:solidFill>
                  <a:schemeClr val="tx2"/>
                </a:solidFill>
                <a:ea typeface="+mn-lt"/>
                <a:cs typeface="+mn-lt"/>
              </a:rPr>
              <a:t> Since the dataset is imbalanced, metrics like f1-score, precision-recall curve, and AUC-PR might be more appropriate for evaluating model performance than accuracy.</a:t>
            </a:r>
            <a:endParaRPr lang="en-US">
              <a:solidFill>
                <a:schemeClr val="tx2"/>
              </a:solidFill>
            </a:endParaRPr>
          </a:p>
        </p:txBody>
      </p:sp>
    </p:spTree>
    <p:extLst>
      <p:ext uri="{BB962C8B-B14F-4D97-AF65-F5344CB8AC3E}">
        <p14:creationId xmlns:p14="http://schemas.microsoft.com/office/powerpoint/2010/main" val="98152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4519-082C-54AE-AA5E-DC89811B951C}"/>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902E5B64-4D90-E906-DC37-6425B9A53388}"/>
              </a:ext>
            </a:extLst>
          </p:cNvPr>
          <p:cNvSpPr>
            <a:spLocks noGrp="1"/>
          </p:cNvSpPr>
          <p:nvPr>
            <p:ph idx="1"/>
          </p:nvPr>
        </p:nvSpPr>
        <p:spPr/>
        <p:txBody>
          <a:bodyPr vert="horz" lIns="0" tIns="0" rIns="0" bIns="0" rtlCol="0" anchor="t">
            <a:normAutofit fontScale="70000" lnSpcReduction="20000"/>
          </a:bodyPr>
          <a:lstStyle/>
          <a:p>
            <a:r>
              <a:rPr lang="en-US">
                <a:solidFill>
                  <a:schemeClr val="tx1"/>
                </a:solidFill>
              </a:rPr>
              <a:t>[1]  Dooley, R. (2024, February 20). Survey predicts air travel boom for 2024: What it means for passengers. Forbes. https://www.forbes.com/sites/rogerdooley/2023/12/06/air-travel-boom-predicted-for-2024/?sh=4c20537fabf7</a:t>
            </a:r>
          </a:p>
          <a:p>
            <a:r>
              <a:rPr lang="en-US">
                <a:solidFill>
                  <a:schemeClr val="tx1"/>
                </a:solidFill>
              </a:rPr>
              <a:t>[2]  OST_R: BTS: </a:t>
            </a:r>
            <a:r>
              <a:rPr lang="en-US" err="1">
                <a:solidFill>
                  <a:schemeClr val="tx1"/>
                </a:solidFill>
              </a:rPr>
              <a:t>Transtats</a:t>
            </a:r>
            <a:r>
              <a:rPr lang="en-US">
                <a:solidFill>
                  <a:schemeClr val="tx1"/>
                </a:solidFill>
              </a:rPr>
              <a:t>. BTS. (n.d.). https://www.transtats.bts.gov/homedrillchart.asp</a:t>
            </a:r>
          </a:p>
          <a:p>
            <a:r>
              <a:rPr lang="en-US">
                <a:solidFill>
                  <a:schemeClr val="tx1"/>
                </a:solidFill>
              </a:rPr>
              <a:t>[3]  P. Meel, M. Singhal, M. Tanwar and N. Saini, "Predicting Flight Delays with Error Calculation using Machine Learned Classifiers," 2020 7th International Conference on Signal Processing and Integrated Networks (SPIN), Noida, India, 2020, pp. 71-76, </a:t>
            </a:r>
            <a:r>
              <a:rPr lang="en-US" err="1">
                <a:solidFill>
                  <a:schemeClr val="tx1"/>
                </a:solidFill>
              </a:rPr>
              <a:t>doi</a:t>
            </a:r>
            <a:r>
              <a:rPr lang="en-US">
                <a:solidFill>
                  <a:schemeClr val="tx1"/>
                </a:solidFill>
              </a:rPr>
              <a:t>: 10.1109/SPIN48934.2020.9071159.</a:t>
            </a:r>
          </a:p>
          <a:p>
            <a:r>
              <a:rPr lang="en-US">
                <a:solidFill>
                  <a:schemeClr val="tx1"/>
                </a:solidFill>
              </a:rPr>
              <a:t>[4]  Esmaeilzadeh, E., &amp; </a:t>
            </a:r>
            <a:r>
              <a:rPr lang="en-US" err="1">
                <a:solidFill>
                  <a:schemeClr val="tx1"/>
                </a:solidFill>
              </a:rPr>
              <a:t>Mokhtarimousavi</a:t>
            </a:r>
            <a:r>
              <a:rPr lang="en-US">
                <a:solidFill>
                  <a:schemeClr val="tx1"/>
                </a:solidFill>
              </a:rPr>
              <a:t>, S. (2020). Machine Learning Approach for Flight Departure Delay Prediction and Analysis. Transportation Research Record, 2674(8), 145-159. https://doi.org/10.1177/0361198120930014</a:t>
            </a:r>
          </a:p>
          <a:p>
            <a:r>
              <a:rPr lang="en-US">
                <a:solidFill>
                  <a:schemeClr val="tx1"/>
                </a:solidFill>
              </a:rPr>
              <a:t>[5] Wadkins, J. (2022, January 17). 2019 airline delays w/weather and airport detail. Kaggle. https://www.kaggle.com/datasets/threnjen/2019-airline-delays-and-cancellations/data </a:t>
            </a:r>
          </a:p>
        </p:txBody>
      </p:sp>
    </p:spTree>
    <p:extLst>
      <p:ext uri="{BB962C8B-B14F-4D97-AF65-F5344CB8AC3E}">
        <p14:creationId xmlns:p14="http://schemas.microsoft.com/office/powerpoint/2010/main" val="389459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F0184-CED7-3701-BE3B-9073DCC3AEEB}"/>
              </a:ext>
            </a:extLst>
          </p:cNvPr>
          <p:cNvSpPr>
            <a:spLocks noGrp="1"/>
          </p:cNvSpPr>
          <p:nvPr>
            <p:ph type="title"/>
          </p:nvPr>
        </p:nvSpPr>
        <p:spPr>
          <a:xfrm>
            <a:off x="720000" y="619200"/>
            <a:ext cx="4991961" cy="1477328"/>
          </a:xfrm>
        </p:spPr>
        <p:txBody>
          <a:bodyPr wrap="square" anchor="ctr">
            <a:normAutofit/>
          </a:bodyPr>
          <a:lstStyle/>
          <a:p>
            <a:r>
              <a:rPr lang="en-US" sz="4000"/>
              <a:t>Problem Statement</a:t>
            </a:r>
          </a:p>
        </p:txBody>
      </p:sp>
      <p:sp>
        <p:nvSpPr>
          <p:cNvPr id="3" name="Content Placeholder 2">
            <a:extLst>
              <a:ext uri="{FF2B5EF4-FFF2-40B4-BE49-F238E27FC236}">
                <a16:creationId xmlns:a16="http://schemas.microsoft.com/office/drawing/2014/main" id="{B5F64A85-B206-7B6F-08C9-2FA29D8F02AB}"/>
              </a:ext>
            </a:extLst>
          </p:cNvPr>
          <p:cNvSpPr>
            <a:spLocks noGrp="1"/>
          </p:cNvSpPr>
          <p:nvPr>
            <p:ph idx="1"/>
          </p:nvPr>
        </p:nvSpPr>
        <p:spPr>
          <a:xfrm>
            <a:off x="617259" y="2541600"/>
            <a:ext cx="5805332" cy="3670048"/>
          </a:xfrm>
        </p:spPr>
        <p:txBody>
          <a:bodyPr vert="horz" lIns="0" tIns="0" rIns="0" bIns="0" rtlCol="0" anchor="t">
            <a:noAutofit/>
          </a:bodyPr>
          <a:lstStyle/>
          <a:p>
            <a:pPr>
              <a:lnSpc>
                <a:spcPct val="110000"/>
              </a:lnSpc>
            </a:pPr>
            <a:r>
              <a:rPr lang="en-US">
                <a:solidFill>
                  <a:schemeClr val="tx1"/>
                </a:solidFill>
              </a:rPr>
              <a:t>As global population grows and time becomes more precious, air travel is essential for long-distance mobility. The IATA predicts 4.7 billion air passengers in 2024, up from 4.5 billion in 2019. Yet, flight delays remain a significant challenge. According to the Bureau of Transportation and the FAA, flight delays increased from ~19% to ~21% in 2023, costing over $30 billion annually.</a:t>
            </a:r>
          </a:p>
          <a:p>
            <a:pPr>
              <a:lnSpc>
                <a:spcPct val="110000"/>
              </a:lnSpc>
            </a:pPr>
            <a:endParaRPr lang="en-US">
              <a:solidFill>
                <a:schemeClr val="tx1"/>
              </a:solidFill>
            </a:endParaRPr>
          </a:p>
        </p:txBody>
      </p:sp>
      <p:pic>
        <p:nvPicPr>
          <p:cNvPr id="5" name="Picture 4" descr="Aeroplane taking off against dramatic sky">
            <a:extLst>
              <a:ext uri="{FF2B5EF4-FFF2-40B4-BE49-F238E27FC236}">
                <a16:creationId xmlns:a16="http://schemas.microsoft.com/office/drawing/2014/main" id="{9E88D7AB-0C79-3F95-758A-4B2AF703366A}"/>
              </a:ext>
            </a:extLst>
          </p:cNvPr>
          <p:cNvPicPr>
            <a:picLocks noChangeAspect="1"/>
          </p:cNvPicPr>
          <p:nvPr/>
        </p:nvPicPr>
        <p:blipFill rotWithShape="1">
          <a:blip r:embed="rId3"/>
          <a:srcRect l="11624" r="33425" b="9"/>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72493111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761D-90C2-9377-927A-7F65F4F61E2B}"/>
              </a:ext>
            </a:extLst>
          </p:cNvPr>
          <p:cNvSpPr>
            <a:spLocks noGrp="1"/>
          </p:cNvSpPr>
          <p:nvPr>
            <p:ph type="title"/>
          </p:nvPr>
        </p:nvSpPr>
        <p:spPr>
          <a:xfrm>
            <a:off x="737123" y="542144"/>
            <a:ext cx="10719761" cy="612587"/>
          </a:xfrm>
        </p:spPr>
        <p:txBody>
          <a:bodyPr/>
          <a:lstStyle/>
          <a:p>
            <a:r>
              <a:rPr lang="en-US"/>
              <a:t>Related Works</a:t>
            </a:r>
          </a:p>
        </p:txBody>
      </p:sp>
      <p:sp>
        <p:nvSpPr>
          <p:cNvPr id="3" name="Content Placeholder 2">
            <a:extLst>
              <a:ext uri="{FF2B5EF4-FFF2-40B4-BE49-F238E27FC236}">
                <a16:creationId xmlns:a16="http://schemas.microsoft.com/office/drawing/2014/main" id="{EA0C78EA-D798-2083-8B12-048DDD1668FA}"/>
              </a:ext>
            </a:extLst>
          </p:cNvPr>
          <p:cNvSpPr>
            <a:spLocks noGrp="1"/>
          </p:cNvSpPr>
          <p:nvPr>
            <p:ph idx="1"/>
          </p:nvPr>
        </p:nvSpPr>
        <p:spPr>
          <a:xfrm>
            <a:off x="737122" y="1248768"/>
            <a:ext cx="10719764" cy="5213712"/>
          </a:xfrm>
        </p:spPr>
        <p:txBody>
          <a:bodyPr vert="horz" lIns="0" tIns="0" rIns="0" bIns="0" rtlCol="0" anchor="t">
            <a:normAutofit fontScale="92500"/>
          </a:bodyPr>
          <a:lstStyle/>
          <a:p>
            <a:r>
              <a:rPr lang="en-US" sz="2400">
                <a:solidFill>
                  <a:schemeClr val="tx1"/>
                </a:solidFill>
                <a:latin typeface="Avenir Next LT Pro"/>
                <a:cs typeface="Times New Roman"/>
              </a:rPr>
              <a:t>Meel P, et. al [3] designed 5 models to predict flight delay based on machine learning models such as Logistic Regression, Decision Tree Regression, Bayesian Ridge, Regression and Gradient Boosting Regression. </a:t>
            </a:r>
          </a:p>
          <a:p>
            <a:pPr lvl="1">
              <a:buFont typeface="Courier New" panose="03070A02030502020204" pitchFamily="66" charset="0"/>
              <a:buChar char="o"/>
            </a:pPr>
            <a:r>
              <a:rPr lang="en-US" sz="2400">
                <a:solidFill>
                  <a:schemeClr val="tx1"/>
                </a:solidFill>
                <a:latin typeface="Avenir Next LT Pro"/>
                <a:cs typeface="Times New Roman"/>
              </a:rPr>
              <a:t>Domestic flights in 2015</a:t>
            </a:r>
          </a:p>
          <a:p>
            <a:pPr lvl="1">
              <a:buFont typeface="Courier New" panose="03070A02030502020204" pitchFamily="66" charset="0"/>
              <a:buChar char="o"/>
            </a:pPr>
            <a:r>
              <a:rPr lang="en-US" sz="2400">
                <a:solidFill>
                  <a:schemeClr val="tx1"/>
                </a:solidFill>
                <a:latin typeface="Avenir Next LT Pro"/>
                <a:cs typeface="Times New Roman"/>
              </a:rPr>
              <a:t>Strength: utilization of data visualizations</a:t>
            </a:r>
          </a:p>
          <a:p>
            <a:pPr lvl="1">
              <a:buFont typeface="Courier New" panose="03070A02030502020204" pitchFamily="66" charset="0"/>
              <a:buChar char="o"/>
            </a:pPr>
            <a:r>
              <a:rPr lang="en-US" sz="2400">
                <a:solidFill>
                  <a:schemeClr val="tx1"/>
                </a:solidFill>
                <a:latin typeface="Avenir Next LT Pro"/>
                <a:cs typeface="Times New Roman"/>
              </a:rPr>
              <a:t>Weakness: meteorological statistics</a:t>
            </a:r>
          </a:p>
          <a:p>
            <a:pPr marL="457200" lvl="1" indent="0">
              <a:buNone/>
            </a:pPr>
            <a:endParaRPr lang="en-US" sz="2400">
              <a:solidFill>
                <a:schemeClr val="tx1"/>
              </a:solidFill>
              <a:latin typeface="Avenir Next LT Pro"/>
              <a:cs typeface="Times New Roman"/>
            </a:endParaRPr>
          </a:p>
          <a:p>
            <a:r>
              <a:rPr lang="en-US" sz="2400">
                <a:solidFill>
                  <a:schemeClr val="tx1"/>
                </a:solidFill>
                <a:latin typeface="Avenir Next LT Pro"/>
                <a:cs typeface="Times New Roman"/>
              </a:rPr>
              <a:t>Chakrabarty, </a:t>
            </a:r>
            <a:r>
              <a:rPr lang="en-US" sz="2400" err="1">
                <a:solidFill>
                  <a:schemeClr val="tx1"/>
                </a:solidFill>
                <a:latin typeface="Avenir Next LT Pro"/>
                <a:cs typeface="Times New Roman"/>
              </a:rPr>
              <a:t>Navoneel</a:t>
            </a:r>
            <a:r>
              <a:rPr lang="en-US" sz="2400">
                <a:solidFill>
                  <a:schemeClr val="tx1"/>
                </a:solidFill>
                <a:latin typeface="Avenir Next LT Pro"/>
                <a:cs typeface="Times New Roman"/>
              </a:rPr>
              <a:t>, et al [4] proposed a machine learning model using Gradient Boosting Classifier for predicting flight arrival delay in 2019. </a:t>
            </a:r>
            <a:endParaRPr lang="en-US">
              <a:solidFill>
                <a:schemeClr val="tx1"/>
              </a:solidFill>
              <a:latin typeface="Avenir Next LT Pro"/>
            </a:endParaRPr>
          </a:p>
          <a:p>
            <a:pPr lvl="1">
              <a:buFont typeface="Courier New" panose="03070A02030502020204" pitchFamily="66" charset="0"/>
              <a:buChar char="o"/>
            </a:pPr>
            <a:r>
              <a:rPr lang="en-US" sz="2400">
                <a:solidFill>
                  <a:schemeClr val="tx1"/>
                </a:solidFill>
                <a:latin typeface="Avenir Next LT Pro"/>
                <a:cs typeface="Times New Roman"/>
              </a:rPr>
              <a:t>Strength: handling imbalance of dataset</a:t>
            </a:r>
          </a:p>
          <a:p>
            <a:pPr lvl="1">
              <a:buFont typeface="Courier New" panose="03070A02030502020204" pitchFamily="66" charset="0"/>
              <a:buChar char="o"/>
            </a:pPr>
            <a:endParaRPr lang="en-US" sz="2400">
              <a:solidFill>
                <a:srgbClr val="FFFFFF">
                  <a:alpha val="58000"/>
                </a:srgbClr>
              </a:solidFill>
              <a:latin typeface="Avenir Next LT Pro"/>
              <a:cs typeface="Times New Roman"/>
            </a:endParaRPr>
          </a:p>
        </p:txBody>
      </p:sp>
    </p:spTree>
    <p:extLst>
      <p:ext uri="{BB962C8B-B14F-4D97-AF65-F5344CB8AC3E}">
        <p14:creationId xmlns:p14="http://schemas.microsoft.com/office/powerpoint/2010/main" val="91206867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30BE2-BD46-AF5F-A203-4E3DA963F5C4}"/>
              </a:ext>
            </a:extLst>
          </p:cNvPr>
          <p:cNvSpPr>
            <a:spLocks noGrp="1"/>
          </p:cNvSpPr>
          <p:nvPr>
            <p:ph type="title"/>
          </p:nvPr>
        </p:nvSpPr>
        <p:spPr>
          <a:xfrm>
            <a:off x="234045" y="724394"/>
            <a:ext cx="4991961" cy="1477328"/>
          </a:xfrm>
        </p:spPr>
        <p:txBody>
          <a:bodyPr wrap="square" anchor="ctr">
            <a:normAutofit/>
          </a:bodyPr>
          <a:lstStyle/>
          <a:p>
            <a:r>
              <a:rPr lang="en-US"/>
              <a:t>Data Set</a:t>
            </a:r>
          </a:p>
        </p:txBody>
      </p:sp>
      <p:sp>
        <p:nvSpPr>
          <p:cNvPr id="3" name="Content Placeholder 2">
            <a:extLst>
              <a:ext uri="{FF2B5EF4-FFF2-40B4-BE49-F238E27FC236}">
                <a16:creationId xmlns:a16="http://schemas.microsoft.com/office/drawing/2014/main" id="{4E041CBB-FB36-318B-67EB-1050ADCB1285}"/>
              </a:ext>
            </a:extLst>
          </p:cNvPr>
          <p:cNvSpPr>
            <a:spLocks noGrp="1"/>
          </p:cNvSpPr>
          <p:nvPr>
            <p:ph idx="1"/>
          </p:nvPr>
        </p:nvSpPr>
        <p:spPr>
          <a:xfrm>
            <a:off x="414" y="1955962"/>
            <a:ext cx="7222848" cy="2941906"/>
          </a:xfrm>
        </p:spPr>
        <p:txBody>
          <a:bodyPr vert="horz" lIns="0" tIns="0" rIns="0" bIns="0" rtlCol="0" anchor="t">
            <a:noAutofit/>
          </a:bodyPr>
          <a:lstStyle/>
          <a:p>
            <a:pPr>
              <a:lnSpc>
                <a:spcPct val="110000"/>
              </a:lnSpc>
            </a:pPr>
            <a:r>
              <a:rPr lang="en-US" sz="2400">
                <a:solidFill>
                  <a:schemeClr val="tx1"/>
                </a:solidFill>
              </a:rPr>
              <a:t>This dataset is a comprehensive collection of flight-related information for the year 2019, encompassing a wide array of attributes that describe various aspects of flight operations.</a:t>
            </a:r>
          </a:p>
          <a:p>
            <a:pPr>
              <a:lnSpc>
                <a:spcPct val="110000"/>
              </a:lnSpc>
            </a:pPr>
            <a:r>
              <a:rPr lang="en-US" sz="2400">
                <a:solidFill>
                  <a:schemeClr val="tx1"/>
                </a:solidFill>
                <a:ea typeface="+mn-lt"/>
                <a:cs typeface="+mn-lt"/>
              </a:rPr>
              <a:t>The dataset consists of 26 attributes, offering a balanced blend of different data types.</a:t>
            </a:r>
          </a:p>
          <a:p>
            <a:pPr marL="0" indent="0">
              <a:lnSpc>
                <a:spcPct val="110000"/>
              </a:lnSpc>
              <a:buNone/>
            </a:pPr>
            <a:endParaRPr lang="en-US" sz="2400">
              <a:solidFill>
                <a:schemeClr val="tx1"/>
              </a:solidFill>
            </a:endParaRPr>
          </a:p>
        </p:txBody>
      </p:sp>
      <p:pic>
        <p:nvPicPr>
          <p:cNvPr id="5" name="Picture 4" descr="Graph">
            <a:extLst>
              <a:ext uri="{FF2B5EF4-FFF2-40B4-BE49-F238E27FC236}">
                <a16:creationId xmlns:a16="http://schemas.microsoft.com/office/drawing/2014/main" id="{CC2E3ACD-2168-6951-7F1A-6688D2885CD0}"/>
              </a:ext>
            </a:extLst>
          </p:cNvPr>
          <p:cNvPicPr>
            <a:picLocks noChangeAspect="1"/>
          </p:cNvPicPr>
          <p:nvPr/>
        </p:nvPicPr>
        <p:blipFill rotWithShape="1">
          <a:blip r:embed="rId3"/>
          <a:srcRect l="22940" r="25453" b="4"/>
          <a:stretch/>
        </p:blipFill>
        <p:spPr>
          <a:xfrm>
            <a:off x="7353558" y="720000"/>
            <a:ext cx="4466733" cy="5409338"/>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59139882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040CF1B-64AA-DA35-72A4-E91EDE6116D7}"/>
              </a:ext>
            </a:extLst>
          </p:cNvPr>
          <p:cNvSpPr txBox="1"/>
          <p:nvPr/>
        </p:nvSpPr>
        <p:spPr>
          <a:xfrm>
            <a:off x="720000" y="1554630"/>
            <a:ext cx="5015638" cy="1969770"/>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lgn="ctr">
              <a:spcBef>
                <a:spcPct val="0"/>
              </a:spcBef>
              <a:spcAft>
                <a:spcPts val="600"/>
              </a:spcAft>
            </a:pPr>
            <a:r>
              <a:rPr lang="en-US" sz="5600" spc="-100">
                <a:latin typeface="+mj-lt"/>
                <a:ea typeface="+mj-ea"/>
                <a:cs typeface="+mj-cs"/>
              </a:rPr>
              <a:t>Data Set Features</a:t>
            </a:r>
          </a:p>
        </p:txBody>
      </p:sp>
      <p:grpSp>
        <p:nvGrpSpPr>
          <p:cNvPr id="36" name="Group 35">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8"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7" name="Group 36">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3"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5"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aphicFrame>
        <p:nvGraphicFramePr>
          <p:cNvPr id="5" name="Table 4">
            <a:extLst>
              <a:ext uri="{FF2B5EF4-FFF2-40B4-BE49-F238E27FC236}">
                <a16:creationId xmlns:a16="http://schemas.microsoft.com/office/drawing/2014/main" id="{B16F6852-C801-6EEA-30E3-6D04491A86D1}"/>
              </a:ext>
            </a:extLst>
          </p:cNvPr>
          <p:cNvGraphicFramePr>
            <a:graphicFrameLocks noGrp="1"/>
          </p:cNvGraphicFramePr>
          <p:nvPr>
            <p:extLst>
              <p:ext uri="{D42A27DB-BD31-4B8C-83A1-F6EECF244321}">
                <p14:modId xmlns:p14="http://schemas.microsoft.com/office/powerpoint/2010/main" val="3208709204"/>
              </p:ext>
            </p:extLst>
          </p:nvPr>
        </p:nvGraphicFramePr>
        <p:xfrm>
          <a:off x="6096000" y="38100"/>
          <a:ext cx="6129279" cy="6829131"/>
        </p:xfrm>
        <a:graphic>
          <a:graphicData uri="http://schemas.openxmlformats.org/drawingml/2006/table">
            <a:tbl>
              <a:tblPr bandRow="1">
                <a:solidFill>
                  <a:srgbClr val="F2F2F2">
                    <a:alpha val="30196"/>
                  </a:srgbClr>
                </a:solidFill>
                <a:tableStyleId>{5C22544A-7EE6-4342-B048-85BDC9FD1C3A}</a:tableStyleId>
              </a:tblPr>
              <a:tblGrid>
                <a:gridCol w="2549304">
                  <a:extLst>
                    <a:ext uri="{9D8B030D-6E8A-4147-A177-3AD203B41FA5}">
                      <a16:colId xmlns:a16="http://schemas.microsoft.com/office/drawing/2014/main" val="3434671055"/>
                    </a:ext>
                  </a:extLst>
                </a:gridCol>
                <a:gridCol w="3579975">
                  <a:extLst>
                    <a:ext uri="{9D8B030D-6E8A-4147-A177-3AD203B41FA5}">
                      <a16:colId xmlns:a16="http://schemas.microsoft.com/office/drawing/2014/main" val="722860129"/>
                    </a:ext>
                  </a:extLst>
                </a:gridCol>
              </a:tblGrid>
              <a:tr h="244233">
                <a:tc>
                  <a:txBody>
                    <a:bodyPr/>
                    <a:lstStyle/>
                    <a:p>
                      <a:pPr rtl="0" fontAlgn="base"/>
                      <a:r>
                        <a:rPr lang="en-US" sz="1000" cap="none" spc="0">
                          <a:solidFill>
                            <a:schemeClr val="tx1"/>
                          </a:solidFill>
                          <a:effectLst/>
                          <a:latin typeface="Times New Roman"/>
                        </a:rPr>
                        <a:t>Month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Month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07938299"/>
                  </a:ext>
                </a:extLst>
              </a:tr>
              <a:tr h="244233">
                <a:tc>
                  <a:txBody>
                    <a:bodyPr/>
                    <a:lstStyle/>
                    <a:p>
                      <a:pPr rtl="0" fontAlgn="base"/>
                      <a:r>
                        <a:rPr lang="en-US" sz="1000" cap="none" spc="0">
                          <a:solidFill>
                            <a:schemeClr val="tx1"/>
                          </a:solidFill>
                          <a:effectLst/>
                          <a:latin typeface="Times New Roman"/>
                        </a:rPr>
                        <a:t>DAY_OF_WEEK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Day of Week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08276236"/>
                  </a:ext>
                </a:extLst>
              </a:tr>
              <a:tr h="403924">
                <a:tc>
                  <a:txBody>
                    <a:bodyPr/>
                    <a:lstStyle/>
                    <a:p>
                      <a:pPr rtl="0" fontAlgn="base"/>
                      <a:r>
                        <a:rPr lang="en-US" sz="1000" cap="none" spc="0">
                          <a:solidFill>
                            <a:schemeClr val="tx1"/>
                          </a:solidFill>
                          <a:effectLst/>
                          <a:latin typeface="Times New Roman"/>
                        </a:rPr>
                        <a:t>DEP_DEL15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TARGET Binary of a departure delay over 15 minutes (1 means there was a delay)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508597081"/>
                  </a:ext>
                </a:extLst>
              </a:tr>
              <a:tr h="244233">
                <a:tc>
                  <a:txBody>
                    <a:bodyPr/>
                    <a:lstStyle/>
                    <a:p>
                      <a:pPr rtl="0" fontAlgn="base"/>
                      <a:r>
                        <a:rPr lang="en-US" sz="1000" cap="none" spc="0">
                          <a:solidFill>
                            <a:schemeClr val="tx1"/>
                          </a:solidFill>
                          <a:effectLst/>
                          <a:latin typeface="Times New Roman"/>
                        </a:rPr>
                        <a:t>DEP_TIME_BLK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Departure time block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29847000"/>
                  </a:ext>
                </a:extLst>
              </a:tr>
              <a:tr h="244233">
                <a:tc>
                  <a:txBody>
                    <a:bodyPr/>
                    <a:lstStyle/>
                    <a:p>
                      <a:pPr rtl="0" fontAlgn="base"/>
                      <a:r>
                        <a:rPr lang="en-US" sz="1000" cap="none" spc="0">
                          <a:solidFill>
                            <a:schemeClr val="tx1"/>
                          </a:solidFill>
                          <a:effectLst/>
                          <a:latin typeface="Times New Roman"/>
                        </a:rPr>
                        <a:t>DISTANCE_GROUP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Distance group to be flown by departing aircraft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260277057"/>
                  </a:ext>
                </a:extLst>
              </a:tr>
              <a:tr h="244233">
                <a:tc>
                  <a:txBody>
                    <a:bodyPr/>
                    <a:lstStyle/>
                    <a:p>
                      <a:pPr rtl="0" fontAlgn="base"/>
                      <a:r>
                        <a:rPr lang="en-US" sz="1000" cap="none" spc="0">
                          <a:solidFill>
                            <a:schemeClr val="tx1"/>
                          </a:solidFill>
                          <a:effectLst/>
                          <a:latin typeface="Times New Roman"/>
                        </a:rPr>
                        <a:t>SEGMENT_NUMBER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The segment that this tail number is on for the day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4211855"/>
                  </a:ext>
                </a:extLst>
              </a:tr>
              <a:tr h="403924">
                <a:tc>
                  <a:txBody>
                    <a:bodyPr/>
                    <a:lstStyle/>
                    <a:p>
                      <a:pPr rtl="0" fontAlgn="base"/>
                      <a:r>
                        <a:rPr lang="en-US" sz="1000" cap="none" spc="0">
                          <a:solidFill>
                            <a:schemeClr val="tx1"/>
                          </a:solidFill>
                          <a:effectLst/>
                          <a:latin typeface="Times New Roman"/>
                        </a:rPr>
                        <a:t>CONCURRENT_FLIGHTS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Concurrent flights leaving from the airport in the same departure block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746503168"/>
                  </a:ext>
                </a:extLst>
              </a:tr>
              <a:tr h="244233">
                <a:tc>
                  <a:txBody>
                    <a:bodyPr/>
                    <a:lstStyle/>
                    <a:p>
                      <a:pPr rtl="0" fontAlgn="base"/>
                      <a:r>
                        <a:rPr lang="en-US" sz="1000" cap="none" spc="0">
                          <a:solidFill>
                            <a:schemeClr val="tx1"/>
                          </a:solidFill>
                          <a:effectLst/>
                          <a:latin typeface="Times New Roman"/>
                        </a:rPr>
                        <a:t>NUMBER_OF_SEATS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Number of seats on the aircraft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895339913"/>
                  </a:ext>
                </a:extLst>
              </a:tr>
              <a:tr h="244233">
                <a:tc>
                  <a:txBody>
                    <a:bodyPr/>
                    <a:lstStyle/>
                    <a:p>
                      <a:pPr rtl="0" fontAlgn="base"/>
                      <a:r>
                        <a:rPr lang="en-US" sz="1000" cap="none" spc="0">
                          <a:solidFill>
                            <a:schemeClr val="tx1"/>
                          </a:solidFill>
                          <a:effectLst/>
                          <a:latin typeface="Times New Roman"/>
                        </a:rPr>
                        <a:t>CARRIER_NAME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Carrier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4280706758"/>
                  </a:ext>
                </a:extLst>
              </a:tr>
              <a:tr h="244233">
                <a:tc>
                  <a:txBody>
                    <a:bodyPr/>
                    <a:lstStyle/>
                    <a:p>
                      <a:pPr rtl="0" fontAlgn="base"/>
                      <a:r>
                        <a:rPr lang="en-US" sz="1000" cap="none" spc="0">
                          <a:solidFill>
                            <a:schemeClr val="tx1"/>
                          </a:solidFill>
                          <a:effectLst/>
                          <a:latin typeface="Times New Roman"/>
                        </a:rPr>
                        <a:t>AIRPORT_FLIGHTS_MON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Avg Airport Flights per Month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26624235"/>
                  </a:ext>
                </a:extLst>
              </a:tr>
              <a:tr h="244233">
                <a:tc>
                  <a:txBody>
                    <a:bodyPr/>
                    <a:lstStyle/>
                    <a:p>
                      <a:pPr rtl="0" fontAlgn="base"/>
                      <a:r>
                        <a:rPr lang="en-US" sz="1000" cap="none" spc="0">
                          <a:solidFill>
                            <a:schemeClr val="tx1"/>
                          </a:solidFill>
                          <a:effectLst/>
                          <a:latin typeface="Times New Roman"/>
                        </a:rPr>
                        <a:t>AIRLINE_FLIGHTS_MON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Avg Airline Flights per Month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246406365"/>
                  </a:ext>
                </a:extLst>
              </a:tr>
              <a:tr h="244233">
                <a:tc>
                  <a:txBody>
                    <a:bodyPr/>
                    <a:lstStyle/>
                    <a:p>
                      <a:pPr rtl="0" fontAlgn="base"/>
                      <a:r>
                        <a:rPr lang="en-US" sz="1000" cap="none" spc="0">
                          <a:solidFill>
                            <a:schemeClr val="tx1"/>
                          </a:solidFill>
                          <a:effectLst/>
                          <a:latin typeface="Times New Roman"/>
                        </a:rPr>
                        <a:t>AIRLINE_AIRPORT_FLIGHTS_MONTH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Avg Flights per month for Airline AND Airport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05598528"/>
                  </a:ext>
                </a:extLst>
              </a:tr>
              <a:tr h="244233">
                <a:tc>
                  <a:txBody>
                    <a:bodyPr/>
                    <a:lstStyle/>
                    <a:p>
                      <a:pPr rtl="0" fontAlgn="base"/>
                      <a:r>
                        <a:rPr lang="en-US" sz="1000" cap="none" spc="0">
                          <a:solidFill>
                            <a:schemeClr val="tx1"/>
                          </a:solidFill>
                          <a:effectLst/>
                          <a:latin typeface="Times New Roman"/>
                        </a:rPr>
                        <a:t>AVG_MONTHLY_PASS_AIRPORT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Avg Passengers for the departing airport for the month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972035833"/>
                  </a:ext>
                </a:extLst>
              </a:tr>
              <a:tr h="244233">
                <a:tc>
                  <a:txBody>
                    <a:bodyPr/>
                    <a:lstStyle/>
                    <a:p>
                      <a:pPr rtl="0" fontAlgn="base"/>
                      <a:r>
                        <a:rPr lang="en-US" sz="1000" cap="none" spc="0">
                          <a:solidFill>
                            <a:schemeClr val="tx1"/>
                          </a:solidFill>
                          <a:effectLst/>
                          <a:latin typeface="Times New Roman"/>
                        </a:rPr>
                        <a:t>AVG_MONTHLY_PASS_AIRLINE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Avg Passengers for airline for month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33615010"/>
                  </a:ext>
                </a:extLst>
              </a:tr>
              <a:tr h="244233">
                <a:tc>
                  <a:txBody>
                    <a:bodyPr/>
                    <a:lstStyle/>
                    <a:p>
                      <a:pPr rtl="0" fontAlgn="base"/>
                      <a:r>
                        <a:rPr lang="en-US" sz="1000" cap="none" spc="0">
                          <a:solidFill>
                            <a:schemeClr val="tx1"/>
                          </a:solidFill>
                          <a:effectLst/>
                          <a:latin typeface="Times New Roman"/>
                        </a:rPr>
                        <a:t>FLT_ATTENDANTS_PER_PASS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Flight attendants per passenger for airline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835441981"/>
                  </a:ext>
                </a:extLst>
              </a:tr>
              <a:tr h="403924">
                <a:tc>
                  <a:txBody>
                    <a:bodyPr/>
                    <a:lstStyle/>
                    <a:p>
                      <a:pPr rtl="0" fontAlgn="base"/>
                      <a:r>
                        <a:rPr lang="en-US" sz="1000" cap="none" spc="0">
                          <a:solidFill>
                            <a:schemeClr val="tx1"/>
                          </a:solidFill>
                          <a:effectLst/>
                          <a:latin typeface="Times New Roman"/>
                        </a:rPr>
                        <a:t>GROUND_SERV_PER_PASS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Ground service employees (service desk) per passenger for airline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477459918"/>
                  </a:ext>
                </a:extLst>
              </a:tr>
              <a:tr h="244233">
                <a:tc>
                  <a:txBody>
                    <a:bodyPr/>
                    <a:lstStyle/>
                    <a:p>
                      <a:pPr rtl="0" fontAlgn="base"/>
                      <a:r>
                        <a:rPr lang="en-US" sz="1000" cap="none" spc="0">
                          <a:solidFill>
                            <a:schemeClr val="tx1"/>
                          </a:solidFill>
                          <a:effectLst/>
                          <a:latin typeface="Times New Roman"/>
                        </a:rPr>
                        <a:t>PLANE_AGE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Age of departing aircraft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781968021"/>
                  </a:ext>
                </a:extLst>
              </a:tr>
              <a:tr h="244233">
                <a:tc>
                  <a:txBody>
                    <a:bodyPr/>
                    <a:lstStyle/>
                    <a:p>
                      <a:pPr rtl="0" fontAlgn="base"/>
                      <a:r>
                        <a:rPr lang="en-US" sz="1000" cap="none" spc="0">
                          <a:solidFill>
                            <a:schemeClr val="tx1"/>
                          </a:solidFill>
                          <a:effectLst/>
                          <a:latin typeface="Times New Roman"/>
                        </a:rPr>
                        <a:t>DEPARTING_AIRPORT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Departing airport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197594699"/>
                  </a:ext>
                </a:extLst>
              </a:tr>
              <a:tr h="244233">
                <a:tc>
                  <a:txBody>
                    <a:bodyPr/>
                    <a:lstStyle/>
                    <a:p>
                      <a:pPr rtl="0" fontAlgn="base"/>
                      <a:r>
                        <a:rPr lang="en-US" sz="1000" cap="none" spc="0">
                          <a:solidFill>
                            <a:schemeClr val="tx1"/>
                          </a:solidFill>
                          <a:effectLst/>
                          <a:latin typeface="Times New Roman"/>
                        </a:rPr>
                        <a:t>LATITUDE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Latitude of departing airport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977814733"/>
                  </a:ext>
                </a:extLst>
              </a:tr>
              <a:tr h="244233">
                <a:tc>
                  <a:txBody>
                    <a:bodyPr/>
                    <a:lstStyle/>
                    <a:p>
                      <a:pPr rtl="0" fontAlgn="base"/>
                      <a:r>
                        <a:rPr lang="en-US" sz="1000" cap="none" spc="0">
                          <a:solidFill>
                            <a:schemeClr val="tx1"/>
                          </a:solidFill>
                          <a:effectLst/>
                          <a:latin typeface="Times New Roman"/>
                        </a:rPr>
                        <a:t>LONGITUDE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Longitude of departing airport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76231445"/>
                  </a:ext>
                </a:extLst>
              </a:tr>
              <a:tr h="244233">
                <a:tc>
                  <a:txBody>
                    <a:bodyPr/>
                    <a:lstStyle/>
                    <a:p>
                      <a:pPr rtl="0" fontAlgn="base"/>
                      <a:r>
                        <a:rPr lang="en-US" sz="1000" cap="none" spc="0">
                          <a:solidFill>
                            <a:schemeClr val="tx1"/>
                          </a:solidFill>
                          <a:effectLst/>
                          <a:latin typeface="Times New Roman"/>
                        </a:rPr>
                        <a:t>PREVIOUS_AIRPORT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Previous airport that aircraft departed from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270315035"/>
                  </a:ext>
                </a:extLst>
              </a:tr>
              <a:tr h="244233">
                <a:tc>
                  <a:txBody>
                    <a:bodyPr/>
                    <a:lstStyle/>
                    <a:p>
                      <a:pPr rtl="0" fontAlgn="base"/>
                      <a:r>
                        <a:rPr lang="en-US" sz="1000" cap="none" spc="0">
                          <a:solidFill>
                            <a:schemeClr val="tx1"/>
                          </a:solidFill>
                          <a:effectLst/>
                          <a:latin typeface="Times New Roman"/>
                        </a:rPr>
                        <a:t>PRCP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Inches of precipitation for day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55547866"/>
                  </a:ext>
                </a:extLst>
              </a:tr>
              <a:tr h="244233">
                <a:tc>
                  <a:txBody>
                    <a:bodyPr/>
                    <a:lstStyle/>
                    <a:p>
                      <a:pPr rtl="0" fontAlgn="base"/>
                      <a:r>
                        <a:rPr lang="en-US" sz="1000" cap="none" spc="0">
                          <a:solidFill>
                            <a:schemeClr val="tx1"/>
                          </a:solidFill>
                          <a:effectLst/>
                          <a:latin typeface="Times New Roman"/>
                        </a:rPr>
                        <a:t>SNOW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Inches of snowfall for day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4111918790"/>
                  </a:ext>
                </a:extLst>
              </a:tr>
              <a:tr h="244233">
                <a:tc>
                  <a:txBody>
                    <a:bodyPr/>
                    <a:lstStyle/>
                    <a:p>
                      <a:pPr rtl="0" fontAlgn="base"/>
                      <a:r>
                        <a:rPr lang="en-US" sz="1000" cap="none" spc="0">
                          <a:solidFill>
                            <a:schemeClr val="tx1"/>
                          </a:solidFill>
                          <a:effectLst/>
                          <a:latin typeface="Times New Roman"/>
                        </a:rPr>
                        <a:t>SNWD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Inches of snow on ground for day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06148244"/>
                  </a:ext>
                </a:extLst>
              </a:tr>
              <a:tr h="244233">
                <a:tc>
                  <a:txBody>
                    <a:bodyPr/>
                    <a:lstStyle/>
                    <a:p>
                      <a:pPr rtl="0" fontAlgn="base"/>
                      <a:r>
                        <a:rPr lang="en-US" sz="1000" cap="none" spc="0">
                          <a:solidFill>
                            <a:schemeClr val="tx1"/>
                          </a:solidFill>
                          <a:effectLst/>
                          <a:latin typeface="Times New Roman"/>
                        </a:rPr>
                        <a:t>TMAX </a:t>
                      </a:r>
                    </a:p>
                  </a:txBody>
                  <a:tcPr marL="55451" marR="31103" marT="42655" marB="4265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rtl="0" fontAlgn="base"/>
                      <a:r>
                        <a:rPr lang="en-US" sz="1000" cap="none" spc="0">
                          <a:solidFill>
                            <a:schemeClr val="tx1"/>
                          </a:solidFill>
                          <a:effectLst/>
                          <a:latin typeface="Times New Roman"/>
                        </a:rPr>
                        <a:t>Max temperature for day </a:t>
                      </a:r>
                    </a:p>
                  </a:txBody>
                  <a:tcPr marL="55451" marR="31103" marT="42655" marB="4265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229301058"/>
                  </a:ext>
                </a:extLst>
              </a:tr>
              <a:tr h="244233">
                <a:tc>
                  <a:txBody>
                    <a:bodyPr/>
                    <a:lstStyle/>
                    <a:p>
                      <a:pPr rtl="0" fontAlgn="base"/>
                      <a:r>
                        <a:rPr lang="en-US" sz="1000" cap="none" spc="0">
                          <a:solidFill>
                            <a:schemeClr val="tx1"/>
                          </a:solidFill>
                          <a:effectLst/>
                          <a:latin typeface="Times New Roman"/>
                        </a:rPr>
                        <a:t>AWND </a:t>
                      </a:r>
                    </a:p>
                  </a:txBody>
                  <a:tcPr marL="55451" marR="31103" marT="42655" marB="4265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rtl="0" fontAlgn="base"/>
                      <a:r>
                        <a:rPr lang="en-US" sz="1000" cap="none" spc="0">
                          <a:solidFill>
                            <a:schemeClr val="tx1"/>
                          </a:solidFill>
                          <a:effectLst/>
                          <a:latin typeface="Times New Roman"/>
                        </a:rPr>
                        <a:t>Max wind speed for day </a:t>
                      </a:r>
                    </a:p>
                  </a:txBody>
                  <a:tcPr marL="55451" marR="31103" marT="42655" marB="4265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21738687"/>
                  </a:ext>
                </a:extLst>
              </a:tr>
            </a:tbl>
          </a:graphicData>
        </a:graphic>
      </p:graphicFrame>
    </p:spTree>
    <p:extLst>
      <p:ext uri="{BB962C8B-B14F-4D97-AF65-F5344CB8AC3E}">
        <p14:creationId xmlns:p14="http://schemas.microsoft.com/office/powerpoint/2010/main" val="412874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09CF1-47A6-B318-9689-D1BA24AD52D1}"/>
              </a:ext>
            </a:extLst>
          </p:cNvPr>
          <p:cNvSpPr>
            <a:spLocks noGrp="1"/>
          </p:cNvSpPr>
          <p:nvPr>
            <p:ph type="title"/>
          </p:nvPr>
        </p:nvSpPr>
        <p:spPr>
          <a:xfrm>
            <a:off x="910500" y="2062630"/>
            <a:ext cx="4799738" cy="2706370"/>
          </a:xfrm>
        </p:spPr>
        <p:txBody>
          <a:bodyPr vert="horz" wrap="square" lIns="0" tIns="0" rIns="0" bIns="0" rtlCol="0" anchor="b" anchorCtr="0">
            <a:normAutofit fontScale="90000"/>
          </a:bodyPr>
          <a:lstStyle/>
          <a:p>
            <a:pPr algn="ctr"/>
            <a:r>
              <a:rPr lang="en-US" sz="5600" spc="-100"/>
              <a:t>How many Flights Delayed</a:t>
            </a:r>
            <a:br>
              <a:rPr lang="en-US" sz="5600" spc="-100"/>
            </a:br>
            <a:endParaRPr lang="en-US" sz="5600" spc="-100"/>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Picture 4" descr="A graph of a number of bars&#10;&#10;Description automatically generated">
            <a:extLst>
              <a:ext uri="{FF2B5EF4-FFF2-40B4-BE49-F238E27FC236}">
                <a16:creationId xmlns:a16="http://schemas.microsoft.com/office/drawing/2014/main" id="{AD7C7CEA-C61A-808A-08A8-7DBCD9163812}"/>
              </a:ext>
            </a:extLst>
          </p:cNvPr>
          <p:cNvPicPr>
            <a:picLocks noChangeAspect="1"/>
          </p:cNvPicPr>
          <p:nvPr/>
        </p:nvPicPr>
        <p:blipFill>
          <a:blip r:embed="rId3"/>
          <a:stretch>
            <a:fillRect/>
          </a:stretch>
        </p:blipFill>
        <p:spPr>
          <a:xfrm>
            <a:off x="6444525" y="1525314"/>
            <a:ext cx="5014800" cy="3798710"/>
          </a:xfrm>
          <a:custGeom>
            <a:avLst/>
            <a:gdLst/>
            <a:ahLst/>
            <a:cxnLst/>
            <a:rect l="l" t="t" r="r" b="b"/>
            <a:pathLst>
              <a:path w="5014800" h="5409338">
                <a:moveTo>
                  <a:pt x="0" y="0"/>
                </a:moveTo>
                <a:lnTo>
                  <a:pt x="5014800" y="0"/>
                </a:lnTo>
                <a:lnTo>
                  <a:pt x="5014800" y="5409338"/>
                </a:lnTo>
                <a:lnTo>
                  <a:pt x="0" y="5409338"/>
                </a:lnTo>
                <a:close/>
              </a:path>
            </a:pathLst>
          </a:custGeom>
        </p:spPr>
      </p:pic>
      <p:sp>
        <p:nvSpPr>
          <p:cNvPr id="6" name="TextBox 5">
            <a:extLst>
              <a:ext uri="{FF2B5EF4-FFF2-40B4-BE49-F238E27FC236}">
                <a16:creationId xmlns:a16="http://schemas.microsoft.com/office/drawing/2014/main" id="{B8A4E3CC-0CB8-FEAD-4E16-0F7BF02EA4A9}"/>
              </a:ext>
            </a:extLst>
          </p:cNvPr>
          <p:cNvSpPr txBox="1"/>
          <p:nvPr/>
        </p:nvSpPr>
        <p:spPr>
          <a:xfrm>
            <a:off x="6875144" y="5498465"/>
            <a:ext cx="46005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0 = On-time</a:t>
            </a:r>
            <a:r>
              <a:rPr lang="en-US" sz="2400" b="1">
                <a:ea typeface="+mn-lt"/>
                <a:cs typeface="+mn-lt"/>
              </a:rPr>
              <a:t>  1 = Delayed</a:t>
            </a:r>
            <a:endParaRPr lang="en-US" sz="2400" b="1"/>
          </a:p>
        </p:txBody>
      </p:sp>
    </p:spTree>
    <p:extLst>
      <p:ext uri="{BB962C8B-B14F-4D97-AF65-F5344CB8AC3E}">
        <p14:creationId xmlns:p14="http://schemas.microsoft.com/office/powerpoint/2010/main" val="180333839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BAC44-9FDF-22EF-9298-7DE502687699}"/>
              </a:ext>
            </a:extLst>
          </p:cNvPr>
          <p:cNvSpPr>
            <a:spLocks noGrp="1"/>
          </p:cNvSpPr>
          <p:nvPr>
            <p:ph type="title"/>
          </p:nvPr>
        </p:nvSpPr>
        <p:spPr>
          <a:xfrm>
            <a:off x="6099000" y="-167777"/>
            <a:ext cx="4991961" cy="831745"/>
          </a:xfrm>
        </p:spPr>
        <p:txBody>
          <a:bodyPr wrap="square" anchor="ctr">
            <a:normAutofit/>
          </a:bodyPr>
          <a:lstStyle/>
          <a:p>
            <a:r>
              <a:rPr lang="en-US"/>
              <a:t>Data Collection/Analysis </a:t>
            </a:r>
          </a:p>
        </p:txBody>
      </p:sp>
      <p:pic>
        <p:nvPicPr>
          <p:cNvPr id="4" name="Picture 3">
            <a:extLst>
              <a:ext uri="{FF2B5EF4-FFF2-40B4-BE49-F238E27FC236}">
                <a16:creationId xmlns:a16="http://schemas.microsoft.com/office/drawing/2014/main" id="{991734EC-9436-3CB6-B964-6E5D17D5FCE6}"/>
              </a:ext>
            </a:extLst>
          </p:cNvPr>
          <p:cNvPicPr>
            <a:picLocks noChangeAspect="1"/>
          </p:cNvPicPr>
          <p:nvPr/>
        </p:nvPicPr>
        <p:blipFill rotWithShape="1">
          <a:blip r:embed="rId3"/>
          <a:srcRect l="9711" r="8723"/>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14EE73B8-2A7C-347C-6D4E-71690ADD3821}"/>
              </a:ext>
            </a:extLst>
          </p:cNvPr>
          <p:cNvSpPr>
            <a:spLocks noGrp="1"/>
          </p:cNvSpPr>
          <p:nvPr>
            <p:ph idx="1"/>
          </p:nvPr>
        </p:nvSpPr>
        <p:spPr>
          <a:xfrm>
            <a:off x="6413113" y="546430"/>
            <a:ext cx="4991962" cy="3216273"/>
          </a:xfrm>
        </p:spPr>
        <p:txBody>
          <a:bodyPr vert="horz" lIns="0" tIns="0" rIns="0" bIns="0" rtlCol="0" anchor="t">
            <a:noAutofit/>
          </a:bodyPr>
          <a:lstStyle/>
          <a:p>
            <a:pPr>
              <a:lnSpc>
                <a:spcPct val="110000"/>
              </a:lnSpc>
            </a:pPr>
            <a:r>
              <a:rPr lang="en-US" sz="2400">
                <a:solidFill>
                  <a:schemeClr val="tx1"/>
                </a:solidFill>
              </a:rPr>
              <a:t>The dataset used in our analysis was acquired from Kaggle [5]; the data was acquired and provided by Bureau of Transportation and NOAA</a:t>
            </a:r>
          </a:p>
          <a:p>
            <a:pPr>
              <a:lnSpc>
                <a:spcPct val="110000"/>
              </a:lnSpc>
            </a:pPr>
            <a:r>
              <a:rPr lang="en-US" sz="2400">
                <a:solidFill>
                  <a:schemeClr val="tx1"/>
                </a:solidFill>
              </a:rPr>
              <a:t>In our data analysis process, we focused primarily on data visualization, cleaning, and wrangling methods to prepare the dataset for exploration. </a:t>
            </a:r>
          </a:p>
          <a:p>
            <a:pPr>
              <a:lnSpc>
                <a:spcPct val="110000"/>
              </a:lnSpc>
            </a:pPr>
            <a:r>
              <a:rPr lang="en-US" sz="2400">
                <a:solidFill>
                  <a:schemeClr val="tx1"/>
                </a:solidFill>
              </a:rPr>
              <a:t>Utilization of box plots and histograms for data visualization, gaining insights into distribution and tendencies. </a:t>
            </a:r>
          </a:p>
          <a:p>
            <a:pPr>
              <a:lnSpc>
                <a:spcPct val="110000"/>
              </a:lnSpc>
            </a:pPr>
            <a:endParaRPr lang="en-US" sz="1600"/>
          </a:p>
          <a:p>
            <a:pPr>
              <a:lnSpc>
                <a:spcPct val="110000"/>
              </a:lnSpc>
            </a:pPr>
            <a:endParaRPr lang="en-US" sz="1600"/>
          </a:p>
        </p:txBody>
      </p:sp>
    </p:spTree>
    <p:extLst>
      <p:ext uri="{BB962C8B-B14F-4D97-AF65-F5344CB8AC3E}">
        <p14:creationId xmlns:p14="http://schemas.microsoft.com/office/powerpoint/2010/main" val="171928485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76C3B-9674-DF9E-4ECE-D742D7212C47}"/>
              </a:ext>
            </a:extLst>
          </p:cNvPr>
          <p:cNvSpPr>
            <a:spLocks noGrp="1"/>
          </p:cNvSpPr>
          <p:nvPr>
            <p:ph type="title"/>
          </p:nvPr>
        </p:nvSpPr>
        <p:spPr>
          <a:xfrm>
            <a:off x="6480000" y="619200"/>
            <a:ext cx="4991961" cy="1477328"/>
          </a:xfrm>
        </p:spPr>
        <p:txBody>
          <a:bodyPr wrap="square" anchor="ctr">
            <a:normAutofit/>
          </a:bodyPr>
          <a:lstStyle/>
          <a:p>
            <a:r>
              <a:rPr lang="en-US"/>
              <a:t>Data Preprocessing </a:t>
            </a:r>
          </a:p>
        </p:txBody>
      </p:sp>
      <p:pic>
        <p:nvPicPr>
          <p:cNvPr id="5" name="Picture 4" descr="Many question marks on black background">
            <a:extLst>
              <a:ext uri="{FF2B5EF4-FFF2-40B4-BE49-F238E27FC236}">
                <a16:creationId xmlns:a16="http://schemas.microsoft.com/office/drawing/2014/main" id="{3CA38306-C7C6-D7F0-3920-746AEEFD5717}"/>
              </a:ext>
            </a:extLst>
          </p:cNvPr>
          <p:cNvPicPr>
            <a:picLocks noChangeAspect="1"/>
          </p:cNvPicPr>
          <p:nvPr/>
        </p:nvPicPr>
        <p:blipFill rotWithShape="1">
          <a:blip r:embed="rId2"/>
          <a:srcRect l="47487" r="2" b="2"/>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2E00CFF4-8588-3CB0-8B57-ADAC80BE2ADF}"/>
              </a:ext>
            </a:extLst>
          </p:cNvPr>
          <p:cNvSpPr>
            <a:spLocks noGrp="1"/>
          </p:cNvSpPr>
          <p:nvPr>
            <p:ph idx="1"/>
          </p:nvPr>
        </p:nvSpPr>
        <p:spPr>
          <a:xfrm>
            <a:off x="6480000" y="2438858"/>
            <a:ext cx="5423282" cy="3396070"/>
          </a:xfrm>
        </p:spPr>
        <p:txBody>
          <a:bodyPr vert="horz" lIns="0" tIns="0" rIns="0" bIns="0" rtlCol="0" anchor="t">
            <a:noAutofit/>
          </a:bodyPr>
          <a:lstStyle/>
          <a:p>
            <a:r>
              <a:rPr lang="en-US" sz="2400">
                <a:solidFill>
                  <a:schemeClr val="tx1"/>
                </a:solidFill>
              </a:rPr>
              <a:t>Preprocessing steps:</a:t>
            </a:r>
          </a:p>
          <a:p>
            <a:pPr lvl="1">
              <a:buFont typeface="Courier New" panose="03070A02030502020204" pitchFamily="66" charset="0"/>
              <a:buChar char="o"/>
            </a:pPr>
            <a:r>
              <a:rPr lang="en-US" sz="2400">
                <a:solidFill>
                  <a:schemeClr val="tx1"/>
                </a:solidFill>
              </a:rPr>
              <a:t>Fill in missing values</a:t>
            </a:r>
          </a:p>
          <a:p>
            <a:pPr lvl="1">
              <a:buFont typeface="Courier New" panose="03070A02030502020204" pitchFamily="66" charset="0"/>
              <a:buChar char="o"/>
            </a:pPr>
            <a:r>
              <a:rPr lang="en-US" sz="2400">
                <a:solidFill>
                  <a:schemeClr val="tx1"/>
                </a:solidFill>
              </a:rPr>
              <a:t>Outlier Analysis</a:t>
            </a:r>
          </a:p>
          <a:p>
            <a:pPr lvl="1">
              <a:buFont typeface="Courier New" panose="03070A02030502020204" pitchFamily="66" charset="0"/>
              <a:buChar char="o"/>
            </a:pPr>
            <a:r>
              <a:rPr lang="en-US" sz="2400">
                <a:solidFill>
                  <a:schemeClr val="tx1"/>
                </a:solidFill>
              </a:rPr>
              <a:t>Feature Engineering</a:t>
            </a:r>
          </a:p>
          <a:p>
            <a:pPr lvl="2">
              <a:buFont typeface="Wingdings" panose="03070A02030502020204" pitchFamily="66" charset="0"/>
              <a:buChar char="§"/>
            </a:pPr>
            <a:r>
              <a:rPr lang="en-US" sz="2400">
                <a:solidFill>
                  <a:schemeClr val="tx1"/>
                </a:solidFill>
              </a:rPr>
              <a:t>Used LabelEncoder(): Converting Categorical labels into numerical variables</a:t>
            </a:r>
          </a:p>
        </p:txBody>
      </p:sp>
    </p:spTree>
    <p:extLst>
      <p:ext uri="{BB962C8B-B14F-4D97-AF65-F5344CB8AC3E}">
        <p14:creationId xmlns:p14="http://schemas.microsoft.com/office/powerpoint/2010/main" val="130714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C8F4D-3D01-FDFF-2DD2-1A8B3EC60A61}"/>
              </a:ext>
            </a:extLst>
          </p:cNvPr>
          <p:cNvSpPr>
            <a:spLocks noGrp="1"/>
          </p:cNvSpPr>
          <p:nvPr>
            <p:ph type="title"/>
          </p:nvPr>
        </p:nvSpPr>
        <p:spPr>
          <a:xfrm>
            <a:off x="547472" y="973"/>
            <a:ext cx="5221998" cy="1477328"/>
          </a:xfrm>
        </p:spPr>
        <p:txBody>
          <a:bodyPr wrap="square" anchor="ctr">
            <a:normAutofit/>
          </a:bodyPr>
          <a:lstStyle/>
          <a:p>
            <a:r>
              <a:rPr lang="en-US"/>
              <a:t>Machine Learning Models</a:t>
            </a:r>
          </a:p>
        </p:txBody>
      </p:sp>
      <p:sp>
        <p:nvSpPr>
          <p:cNvPr id="3" name="Content Placeholder 2">
            <a:extLst>
              <a:ext uri="{FF2B5EF4-FFF2-40B4-BE49-F238E27FC236}">
                <a16:creationId xmlns:a16="http://schemas.microsoft.com/office/drawing/2014/main" id="{DE527093-7119-6F84-44A4-C10F88FAAF34}"/>
              </a:ext>
            </a:extLst>
          </p:cNvPr>
          <p:cNvSpPr>
            <a:spLocks noGrp="1"/>
          </p:cNvSpPr>
          <p:nvPr>
            <p:ph idx="1"/>
          </p:nvPr>
        </p:nvSpPr>
        <p:spPr>
          <a:xfrm>
            <a:off x="547472" y="1148612"/>
            <a:ext cx="4991962" cy="5491689"/>
          </a:xfrm>
        </p:spPr>
        <p:txBody>
          <a:bodyPr vert="horz" lIns="0" tIns="0" rIns="0" bIns="0" rtlCol="0" anchor="t">
            <a:noAutofit/>
          </a:bodyPr>
          <a:lstStyle/>
          <a:p>
            <a:pPr>
              <a:lnSpc>
                <a:spcPct val="110000"/>
              </a:lnSpc>
            </a:pPr>
            <a:r>
              <a:rPr lang="en-US" sz="2400" u="sng">
                <a:solidFill>
                  <a:schemeClr val="tx1"/>
                </a:solidFill>
              </a:rPr>
              <a:t>Logistic Regression</a:t>
            </a:r>
            <a:r>
              <a:rPr lang="en-US" sz="2400">
                <a:solidFill>
                  <a:schemeClr val="tx1"/>
                </a:solidFill>
              </a:rPr>
              <a:t>: This is a fundamental algorithm for binary classification problems.</a:t>
            </a:r>
          </a:p>
          <a:p>
            <a:pPr>
              <a:lnSpc>
                <a:spcPct val="110000"/>
              </a:lnSpc>
            </a:pPr>
            <a:r>
              <a:rPr lang="en-US" sz="2400" u="sng">
                <a:solidFill>
                  <a:schemeClr val="tx1"/>
                </a:solidFill>
              </a:rPr>
              <a:t>K-Nearest Neighbors (KNN)</a:t>
            </a:r>
            <a:r>
              <a:rPr lang="en-US" sz="2400">
                <a:solidFill>
                  <a:schemeClr val="tx1"/>
                </a:solidFill>
              </a:rPr>
              <a:t>: KNN is a supervised machine learning algorithm used to solve classification and regression problems.</a:t>
            </a:r>
          </a:p>
          <a:p>
            <a:pPr>
              <a:lnSpc>
                <a:spcPct val="110000"/>
              </a:lnSpc>
            </a:pPr>
            <a:r>
              <a:rPr lang="en-US" sz="2400" u="sng">
                <a:solidFill>
                  <a:schemeClr val="tx1"/>
                </a:solidFill>
              </a:rPr>
              <a:t>Decision Tree Classifier</a:t>
            </a:r>
            <a:r>
              <a:rPr lang="en-US" sz="2400">
                <a:solidFill>
                  <a:schemeClr val="tx1"/>
                </a:solidFill>
              </a:rPr>
              <a:t>: This algorithm uses a tree-like model (set of rules) to make decisions; similar to how humans make decisions.</a:t>
            </a:r>
          </a:p>
        </p:txBody>
      </p:sp>
      <p:pic>
        <p:nvPicPr>
          <p:cNvPr id="4" name="Picture 3" descr="The Data Disconnect: A Key Challenge for Machine Learning Deployment -  insideBIGDATA">
            <a:extLst>
              <a:ext uri="{FF2B5EF4-FFF2-40B4-BE49-F238E27FC236}">
                <a16:creationId xmlns:a16="http://schemas.microsoft.com/office/drawing/2014/main" id="{FF88BDE4-B469-E071-DECC-3B105B352DAD}"/>
              </a:ext>
            </a:extLst>
          </p:cNvPr>
          <p:cNvPicPr>
            <a:picLocks noChangeAspect="1"/>
          </p:cNvPicPr>
          <p:nvPr/>
        </p:nvPicPr>
        <p:blipFill>
          <a:blip r:embed="rId2"/>
          <a:stretch>
            <a:fillRect/>
          </a:stretch>
        </p:blipFill>
        <p:spPr>
          <a:xfrm>
            <a:off x="6099469" y="1984064"/>
            <a:ext cx="5748045" cy="2909966"/>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2825546313"/>
      </p:ext>
    </p:extLst>
  </p:cSld>
  <p:clrMapOvr>
    <a:masterClrMapping/>
  </p:clrMapOvr>
</p:sld>
</file>

<file path=ppt/theme/theme1.xml><?xml version="1.0" encoding="utf-8"?>
<a:theme xmlns:a="http://schemas.openxmlformats.org/drawingml/2006/main" name="BlobVTI">
  <a:themeElements>
    <a:clrScheme name="Grayscale">
      <a:dk1>
        <a:srgbClr val="000000"/>
      </a:dk1>
      <a:lt1>
        <a:srgbClr val="FFFFFF"/>
      </a:lt1>
      <a:dk2>
        <a:srgbClr val="000000"/>
      </a:dk2>
      <a:lt2>
        <a:srgbClr val="FFFFFF"/>
      </a:lt2>
      <a:accent1>
        <a:srgbClr val="B5B5B5"/>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BlobVTI</vt:lpstr>
      <vt:lpstr>Predicting Airport Delays</vt:lpstr>
      <vt:lpstr>Problem Statement</vt:lpstr>
      <vt:lpstr>Related Works</vt:lpstr>
      <vt:lpstr>Data Set</vt:lpstr>
      <vt:lpstr>PowerPoint Presentation</vt:lpstr>
      <vt:lpstr>How many Flights Delayed </vt:lpstr>
      <vt:lpstr>Data Collection/Analysis </vt:lpstr>
      <vt:lpstr>Data Preprocessing </vt:lpstr>
      <vt:lpstr>Machine Learning Models</vt:lpstr>
      <vt:lpstr>Logistic Regression</vt:lpstr>
      <vt:lpstr>K-Nearest Neighbors (KNN)</vt:lpstr>
      <vt:lpstr>Decision Tree Classifier</vt:lpstr>
      <vt:lpstr>Results</vt:lpstr>
      <vt:lpstr>Feature Importance</vt:lpstr>
      <vt:lpstr>Conclusion</vt:lpstr>
      <vt:lpstr>Future Improvements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2013-07-15T20:26:40Z</dcterms:created>
  <dcterms:modified xsi:type="dcterms:W3CDTF">2024-04-23T06:03:21Z</dcterms:modified>
</cp:coreProperties>
</file>