
<file path=[Content_Types].xml><?xml version="1.0" encoding="utf-8"?>
<Types xmlns="http://schemas.openxmlformats.org/package/2006/content-types"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Default Extension="rels" ContentType="application/vnd.openxmlformats-package.relationships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drawings/drawing1.xml" ContentType="application/vnd.openxmlformats-officedocument.drawingml.chartshapes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app.xml" ContentType="application/vnd.openxmlformats-officedocument.extended-properties+xml"/>
  <Override PartName="/ppt/charts/chart2.xml" ContentType="application/vnd.openxmlformats-officedocument.drawingml.char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drawings/drawing2.xml" ContentType="application/vnd.openxmlformats-officedocument.drawingml.chartshape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  <p:sldId id="258" r:id="rId3"/>
    <p:sldId id="261" r:id="rId4"/>
    <p:sldId id="262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5620" autoAdjust="0"/>
    <p:restoredTop sz="94698" autoAdjust="0"/>
  </p:normalViewPr>
  <p:slideViewPr>
    <p:cSldViewPr snapToGrid="0" snapToObjects="1">
      <p:cViewPr>
        <p:scale>
          <a:sx n="150" d="100"/>
          <a:sy n="150" d="100"/>
        </p:scale>
        <p:origin x="-88" y="13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ongpingliu:mypaper:Predator:Defaults:fig:performance.xlsx" TargetMode="External"/><Relationship Id="rId2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ongpingliu:mypaper:Predator:Defaults:fig:performance.xlsx" TargetMode="External"/><Relationship Id="rId2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Performance!$F$1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cat>
            <c:strRef>
              <c:f>Performance!$E$2:$E$28</c:f>
              <c:strCache>
                <c:ptCount val="27"/>
                <c:pt idx="0">
                  <c:v>Phoenix</c:v>
                </c:pt>
                <c:pt idx="1">
                  <c:v>histogram</c:v>
                </c:pt>
                <c:pt idx="2">
                  <c:v>kmeans</c:v>
                </c:pt>
                <c:pt idx="3">
                  <c:v>linear_regression</c:v>
                </c:pt>
                <c:pt idx="4">
                  <c:v>matrix_multiply</c:v>
                </c:pt>
                <c:pt idx="5">
                  <c:v>pca</c:v>
                </c:pt>
                <c:pt idx="6">
                  <c:v>reverse_index</c:v>
                </c:pt>
                <c:pt idx="7">
                  <c:v>string_match</c:v>
                </c:pt>
                <c:pt idx="8">
                  <c:v>word_count</c:v>
                </c:pt>
                <c:pt idx="9">
                  <c:v>PARSEC</c:v>
                </c:pt>
                <c:pt idx="10">
                  <c:v>blackscholes </c:v>
                </c:pt>
                <c:pt idx="11">
                  <c:v>bodytrack </c:v>
                </c:pt>
                <c:pt idx="12">
                  <c:v>dedup </c:v>
                </c:pt>
                <c:pt idx="13">
                  <c:v>ferret </c:v>
                </c:pt>
                <c:pt idx="14">
                  <c:v>fluidanimate </c:v>
                </c:pt>
                <c:pt idx="15">
                  <c:v>streamcluster </c:v>
                </c:pt>
                <c:pt idx="16">
                  <c:v>swaptions </c:v>
                </c:pt>
                <c:pt idx="17">
                  <c:v>x264 </c:v>
                </c:pt>
                <c:pt idx="18">
                  <c:v>RealApplications</c:v>
                </c:pt>
                <c:pt idx="19">
                  <c:v>aget</c:v>
                </c:pt>
                <c:pt idx="20">
                  <c:v>Boost</c:v>
                </c:pt>
                <c:pt idx="21">
                  <c:v>Memcached</c:v>
                </c:pt>
                <c:pt idx="22">
                  <c:v>MySQL</c:v>
                </c:pt>
                <c:pt idx="23">
                  <c:v>pbzip2</c:v>
                </c:pt>
                <c:pt idx="24">
                  <c:v>pfscan</c:v>
                </c:pt>
                <c:pt idx="26">
                  <c:v>AVERAGE</c:v>
                </c:pt>
              </c:strCache>
            </c:strRef>
          </c:cat>
          <c:val>
            <c:numRef>
              <c:f>Performance!$F$2:$F$28</c:f>
              <c:numCache>
                <c:formatCode>General</c:formatCode>
                <c:ptCount val="27"/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6">
                  <c:v>1.0</c:v>
                </c:pt>
              </c:numCache>
            </c:numRef>
          </c:val>
        </c:ser>
        <c:ser>
          <c:idx val="1"/>
          <c:order val="1"/>
          <c:tx>
            <c:strRef>
              <c:f>Performance!$G$1</c:f>
              <c:strCache>
                <c:ptCount val="1"/>
                <c:pt idx="0">
                  <c:v>PREDATOR-NP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</c:spPr>
          <c:cat>
            <c:strRef>
              <c:f>Performance!$E$2:$E$28</c:f>
              <c:strCache>
                <c:ptCount val="27"/>
                <c:pt idx="0">
                  <c:v>Phoenix</c:v>
                </c:pt>
                <c:pt idx="1">
                  <c:v>histogram</c:v>
                </c:pt>
                <c:pt idx="2">
                  <c:v>kmeans</c:v>
                </c:pt>
                <c:pt idx="3">
                  <c:v>linear_regression</c:v>
                </c:pt>
                <c:pt idx="4">
                  <c:v>matrix_multiply</c:v>
                </c:pt>
                <c:pt idx="5">
                  <c:v>pca</c:v>
                </c:pt>
                <c:pt idx="6">
                  <c:v>reverse_index</c:v>
                </c:pt>
                <c:pt idx="7">
                  <c:v>string_match</c:v>
                </c:pt>
                <c:pt idx="8">
                  <c:v>word_count</c:v>
                </c:pt>
                <c:pt idx="9">
                  <c:v>PARSEC</c:v>
                </c:pt>
                <c:pt idx="10">
                  <c:v>blackscholes </c:v>
                </c:pt>
                <c:pt idx="11">
                  <c:v>bodytrack </c:v>
                </c:pt>
                <c:pt idx="12">
                  <c:v>dedup </c:v>
                </c:pt>
                <c:pt idx="13">
                  <c:v>ferret </c:v>
                </c:pt>
                <c:pt idx="14">
                  <c:v>fluidanimate </c:v>
                </c:pt>
                <c:pt idx="15">
                  <c:v>streamcluster </c:v>
                </c:pt>
                <c:pt idx="16">
                  <c:v>swaptions </c:v>
                </c:pt>
                <c:pt idx="17">
                  <c:v>x264 </c:v>
                </c:pt>
                <c:pt idx="18">
                  <c:v>RealApplications</c:v>
                </c:pt>
                <c:pt idx="19">
                  <c:v>aget</c:v>
                </c:pt>
                <c:pt idx="20">
                  <c:v>Boost</c:v>
                </c:pt>
                <c:pt idx="21">
                  <c:v>Memcached</c:v>
                </c:pt>
                <c:pt idx="22">
                  <c:v>MySQL</c:v>
                </c:pt>
                <c:pt idx="23">
                  <c:v>pbzip2</c:v>
                </c:pt>
                <c:pt idx="24">
                  <c:v>pfscan</c:v>
                </c:pt>
                <c:pt idx="26">
                  <c:v>AVERAGE</c:v>
                </c:pt>
              </c:strCache>
            </c:strRef>
          </c:cat>
          <c:val>
            <c:numRef>
              <c:f>Performance!$G$2:$G$28</c:f>
              <c:numCache>
                <c:formatCode>General</c:formatCode>
                <c:ptCount val="27"/>
                <c:pt idx="1">
                  <c:v>23.43650793719243</c:v>
                </c:pt>
                <c:pt idx="2">
                  <c:v>12.30162977377767</c:v>
                </c:pt>
                <c:pt idx="3">
                  <c:v>3.246626091537444</c:v>
                </c:pt>
                <c:pt idx="4">
                  <c:v>1.451512905174464</c:v>
                </c:pt>
                <c:pt idx="5">
                  <c:v>3.585815338811545</c:v>
                </c:pt>
                <c:pt idx="6">
                  <c:v>6.97308367472883</c:v>
                </c:pt>
                <c:pt idx="7">
                  <c:v>2.454966546504829</c:v>
                </c:pt>
                <c:pt idx="8">
                  <c:v>3.449282296735483</c:v>
                </c:pt>
                <c:pt idx="10">
                  <c:v>1.216110019634419</c:v>
                </c:pt>
                <c:pt idx="11">
                  <c:v>8.844773789998928</c:v>
                </c:pt>
                <c:pt idx="12">
                  <c:v>2.822429906274356</c:v>
                </c:pt>
                <c:pt idx="13">
                  <c:v>11.87440139326621</c:v>
                </c:pt>
                <c:pt idx="14">
                  <c:v>5.115598885399166</c:v>
                </c:pt>
                <c:pt idx="15">
                  <c:v>5.878500646307626</c:v>
                </c:pt>
                <c:pt idx="16">
                  <c:v>10.57627593942535</c:v>
                </c:pt>
                <c:pt idx="17">
                  <c:v>1.131678189798801</c:v>
                </c:pt>
                <c:pt idx="19">
                  <c:v>0.948430493273543</c:v>
                </c:pt>
                <c:pt idx="20">
                  <c:v>3.98711616930196</c:v>
                </c:pt>
                <c:pt idx="21">
                  <c:v>1.010644706115343</c:v>
                </c:pt>
                <c:pt idx="22">
                  <c:v>2.705889079484209</c:v>
                </c:pt>
                <c:pt idx="23">
                  <c:v>1.001168053718772</c:v>
                </c:pt>
                <c:pt idx="24">
                  <c:v>0.999184172955333</c:v>
                </c:pt>
                <c:pt idx="26">
                  <c:v>5.227801182246214</c:v>
                </c:pt>
              </c:numCache>
            </c:numRef>
          </c:val>
        </c:ser>
        <c:ser>
          <c:idx val="2"/>
          <c:order val="2"/>
          <c:tx>
            <c:strRef>
              <c:f>Performance!$H$1</c:f>
              <c:strCache>
                <c:ptCount val="1"/>
                <c:pt idx="0">
                  <c:v>PREDATOR</c:v>
                </c:pt>
              </c:strCache>
            </c:strRef>
          </c:tx>
          <c:spPr>
            <a:solidFill>
              <a:schemeClr val="tx1"/>
            </a:solidFill>
          </c:spPr>
          <c:cat>
            <c:strRef>
              <c:f>Performance!$E$2:$E$28</c:f>
              <c:strCache>
                <c:ptCount val="27"/>
                <c:pt idx="0">
                  <c:v>Phoenix</c:v>
                </c:pt>
                <c:pt idx="1">
                  <c:v>histogram</c:v>
                </c:pt>
                <c:pt idx="2">
                  <c:v>kmeans</c:v>
                </c:pt>
                <c:pt idx="3">
                  <c:v>linear_regression</c:v>
                </c:pt>
                <c:pt idx="4">
                  <c:v>matrix_multiply</c:v>
                </c:pt>
                <c:pt idx="5">
                  <c:v>pca</c:v>
                </c:pt>
                <c:pt idx="6">
                  <c:v>reverse_index</c:v>
                </c:pt>
                <c:pt idx="7">
                  <c:v>string_match</c:v>
                </c:pt>
                <c:pt idx="8">
                  <c:v>word_count</c:v>
                </c:pt>
                <c:pt idx="9">
                  <c:v>PARSEC</c:v>
                </c:pt>
                <c:pt idx="10">
                  <c:v>blackscholes </c:v>
                </c:pt>
                <c:pt idx="11">
                  <c:v>bodytrack </c:v>
                </c:pt>
                <c:pt idx="12">
                  <c:v>dedup </c:v>
                </c:pt>
                <c:pt idx="13">
                  <c:v>ferret </c:v>
                </c:pt>
                <c:pt idx="14">
                  <c:v>fluidanimate </c:v>
                </c:pt>
                <c:pt idx="15">
                  <c:v>streamcluster </c:v>
                </c:pt>
                <c:pt idx="16">
                  <c:v>swaptions </c:v>
                </c:pt>
                <c:pt idx="17">
                  <c:v>x264 </c:v>
                </c:pt>
                <c:pt idx="18">
                  <c:v>RealApplications</c:v>
                </c:pt>
                <c:pt idx="19">
                  <c:v>aget</c:v>
                </c:pt>
                <c:pt idx="20">
                  <c:v>Boost</c:v>
                </c:pt>
                <c:pt idx="21">
                  <c:v>Memcached</c:v>
                </c:pt>
                <c:pt idx="22">
                  <c:v>MySQL</c:v>
                </c:pt>
                <c:pt idx="23">
                  <c:v>pbzip2</c:v>
                </c:pt>
                <c:pt idx="24">
                  <c:v>pfscan</c:v>
                </c:pt>
                <c:pt idx="26">
                  <c:v>AVERAGE</c:v>
                </c:pt>
              </c:strCache>
            </c:strRef>
          </c:cat>
          <c:val>
            <c:numRef>
              <c:f>Performance!$H$2:$H$28</c:f>
              <c:numCache>
                <c:formatCode>General</c:formatCode>
                <c:ptCount val="27"/>
                <c:pt idx="1">
                  <c:v>26.52222222312382</c:v>
                </c:pt>
                <c:pt idx="2">
                  <c:v>12.0924349306738</c:v>
                </c:pt>
                <c:pt idx="3">
                  <c:v>3.254829319925906</c:v>
                </c:pt>
                <c:pt idx="4">
                  <c:v>1.465260462287403</c:v>
                </c:pt>
                <c:pt idx="5">
                  <c:v>3.587118391683232</c:v>
                </c:pt>
                <c:pt idx="6">
                  <c:v>6.977179637233256</c:v>
                </c:pt>
                <c:pt idx="7">
                  <c:v>2.522388059606056</c:v>
                </c:pt>
                <c:pt idx="8">
                  <c:v>3.43157894749099</c:v>
                </c:pt>
                <c:pt idx="10">
                  <c:v>1.214882121805355</c:v>
                </c:pt>
                <c:pt idx="11">
                  <c:v>8.872074882102456</c:v>
                </c:pt>
                <c:pt idx="12">
                  <c:v>2.859813083874574</c:v>
                </c:pt>
                <c:pt idx="13">
                  <c:v>11.65280801059046</c:v>
                </c:pt>
                <c:pt idx="14">
                  <c:v>5.114902506457724</c:v>
                </c:pt>
                <c:pt idx="15">
                  <c:v>5.875053856062042</c:v>
                </c:pt>
                <c:pt idx="16">
                  <c:v>10.59282108800632</c:v>
                </c:pt>
                <c:pt idx="17">
                  <c:v>1.155248271480525</c:v>
                </c:pt>
                <c:pt idx="19">
                  <c:v>1.024932735426009</c:v>
                </c:pt>
                <c:pt idx="20">
                  <c:v>3.980030062366072</c:v>
                </c:pt>
                <c:pt idx="21">
                  <c:v>1.033006840667728</c:v>
                </c:pt>
                <c:pt idx="22">
                  <c:v>2.717324185270465</c:v>
                </c:pt>
                <c:pt idx="23">
                  <c:v>1.011680537302189</c:v>
                </c:pt>
                <c:pt idx="24">
                  <c:v>0.997654497238425</c:v>
                </c:pt>
                <c:pt idx="26">
                  <c:v>5.361602029576126</c:v>
                </c:pt>
              </c:numCache>
            </c:numRef>
          </c:val>
        </c:ser>
        <c:axId val="242241384"/>
        <c:axId val="242229432"/>
      </c:barChart>
      <c:catAx>
        <c:axId val="242241384"/>
        <c:scaling>
          <c:orientation val="minMax"/>
        </c:scaling>
        <c:axPos val="b"/>
        <c:tickLblPos val="nextTo"/>
        <c:txPr>
          <a:bodyPr rot="-2700000"/>
          <a:lstStyle/>
          <a:p>
            <a:pPr>
              <a:defRPr sz="1000" b="1"/>
            </a:pPr>
            <a:endParaRPr lang="en-US"/>
          </a:p>
        </c:txPr>
        <c:crossAx val="242229432"/>
        <c:crosses val="autoZero"/>
        <c:auto val="1"/>
        <c:lblAlgn val="ctr"/>
        <c:lblOffset val="100"/>
      </c:catAx>
      <c:valAx>
        <c:axId val="242229432"/>
        <c:scaling>
          <c:orientation val="minMax"/>
          <c:max val="15.0"/>
          <c:min val="0.0"/>
        </c:scaling>
        <c:axPos val="l"/>
        <c:majorGridlines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Normalized Runtime</a:t>
                </a:r>
              </a:p>
            </c:rich>
          </c:tx>
          <c:layout/>
        </c:title>
        <c:numFmt formatCode="General" sourceLinked="1"/>
        <c:tickLblPos val="nextTo"/>
        <c:crossAx val="242241384"/>
        <c:crosses val="autoZero"/>
        <c:crossBetween val="between"/>
        <c:majorUnit val="3.0"/>
      </c:valAx>
    </c:plotArea>
    <c:legend>
      <c:legendPos val="r"/>
      <c:layout/>
      <c:txPr>
        <a:bodyPr/>
        <a:lstStyle/>
        <a:p>
          <a:pPr>
            <a:defRPr b="1"/>
          </a:pPr>
          <a:endParaRPr lang="en-US"/>
        </a:p>
      </c:txPr>
    </c:legend>
    <c:plotVisOnly val="1"/>
  </c:chart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MemoryUsage!$E$1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</c:spPr>
          <c:cat>
            <c:strRef>
              <c:f>MemoryUsage!$D$2:$D$28</c:f>
              <c:strCache>
                <c:ptCount val="27"/>
                <c:pt idx="0">
                  <c:v>Phoenix</c:v>
                </c:pt>
                <c:pt idx="1">
                  <c:v>histogram</c:v>
                </c:pt>
                <c:pt idx="2">
                  <c:v>kmeans</c:v>
                </c:pt>
                <c:pt idx="3">
                  <c:v>linear_regression</c:v>
                </c:pt>
                <c:pt idx="4">
                  <c:v>matrix_multiply</c:v>
                </c:pt>
                <c:pt idx="5">
                  <c:v>pca</c:v>
                </c:pt>
                <c:pt idx="6">
                  <c:v>reverse_index</c:v>
                </c:pt>
                <c:pt idx="7">
                  <c:v>string_match</c:v>
                </c:pt>
                <c:pt idx="8">
                  <c:v>word_count</c:v>
                </c:pt>
                <c:pt idx="9">
                  <c:v>PARSEC</c:v>
                </c:pt>
                <c:pt idx="10">
                  <c:v>blackscholes </c:v>
                </c:pt>
                <c:pt idx="11">
                  <c:v>bodytrack </c:v>
                </c:pt>
                <c:pt idx="12">
                  <c:v>dedup </c:v>
                </c:pt>
                <c:pt idx="13">
                  <c:v>ferret </c:v>
                </c:pt>
                <c:pt idx="14">
                  <c:v>fluidanimate </c:v>
                </c:pt>
                <c:pt idx="15">
                  <c:v>streamcluster </c:v>
                </c:pt>
                <c:pt idx="16">
                  <c:v>swaptions </c:v>
                </c:pt>
                <c:pt idx="17">
                  <c:v>x264 </c:v>
                </c:pt>
                <c:pt idx="18">
                  <c:v>RealApplications</c:v>
                </c:pt>
                <c:pt idx="19">
                  <c:v>aget</c:v>
                </c:pt>
                <c:pt idx="20">
                  <c:v>Boost</c:v>
                </c:pt>
                <c:pt idx="21">
                  <c:v>Memcached</c:v>
                </c:pt>
                <c:pt idx="22">
                  <c:v>MySQL</c:v>
                </c:pt>
                <c:pt idx="23">
                  <c:v>pbzip2</c:v>
                </c:pt>
                <c:pt idx="24">
                  <c:v>pfscan</c:v>
                </c:pt>
                <c:pt idx="26">
                  <c:v>AVERAGE</c:v>
                </c:pt>
              </c:strCache>
            </c:strRef>
          </c:cat>
          <c:val>
            <c:numRef>
              <c:f>MemoryUsage!$E$2:$E$28</c:f>
              <c:numCache>
                <c:formatCode>General</c:formatCode>
                <c:ptCount val="27"/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6">
                  <c:v>1.0</c:v>
                </c:pt>
              </c:numCache>
            </c:numRef>
          </c:val>
        </c:ser>
        <c:ser>
          <c:idx val="1"/>
          <c:order val="1"/>
          <c:tx>
            <c:strRef>
              <c:f>MemoryUsage!$F$1</c:f>
              <c:strCache>
                <c:ptCount val="1"/>
                <c:pt idx="0">
                  <c:v>PREDATOR</c:v>
                </c:pt>
              </c:strCache>
            </c:strRef>
          </c:tx>
          <c:spPr>
            <a:solidFill>
              <a:schemeClr val="tx1">
                <a:lumMod val="95000"/>
                <a:lumOff val="5000"/>
              </a:schemeClr>
            </a:solidFill>
          </c:spPr>
          <c:cat>
            <c:strRef>
              <c:f>MemoryUsage!$D$2:$D$28</c:f>
              <c:strCache>
                <c:ptCount val="27"/>
                <c:pt idx="0">
                  <c:v>Phoenix</c:v>
                </c:pt>
                <c:pt idx="1">
                  <c:v>histogram</c:v>
                </c:pt>
                <c:pt idx="2">
                  <c:v>kmeans</c:v>
                </c:pt>
                <c:pt idx="3">
                  <c:v>linear_regression</c:v>
                </c:pt>
                <c:pt idx="4">
                  <c:v>matrix_multiply</c:v>
                </c:pt>
                <c:pt idx="5">
                  <c:v>pca</c:v>
                </c:pt>
                <c:pt idx="6">
                  <c:v>reverse_index</c:v>
                </c:pt>
                <c:pt idx="7">
                  <c:v>string_match</c:v>
                </c:pt>
                <c:pt idx="8">
                  <c:v>word_count</c:v>
                </c:pt>
                <c:pt idx="9">
                  <c:v>PARSEC</c:v>
                </c:pt>
                <c:pt idx="10">
                  <c:v>blackscholes </c:v>
                </c:pt>
                <c:pt idx="11">
                  <c:v>bodytrack </c:v>
                </c:pt>
                <c:pt idx="12">
                  <c:v>dedup </c:v>
                </c:pt>
                <c:pt idx="13">
                  <c:v>ferret </c:v>
                </c:pt>
                <c:pt idx="14">
                  <c:v>fluidanimate </c:v>
                </c:pt>
                <c:pt idx="15">
                  <c:v>streamcluster </c:v>
                </c:pt>
                <c:pt idx="16">
                  <c:v>swaptions </c:v>
                </c:pt>
                <c:pt idx="17">
                  <c:v>x264 </c:v>
                </c:pt>
                <c:pt idx="18">
                  <c:v>RealApplications</c:v>
                </c:pt>
                <c:pt idx="19">
                  <c:v>aget</c:v>
                </c:pt>
                <c:pt idx="20">
                  <c:v>Boost</c:v>
                </c:pt>
                <c:pt idx="21">
                  <c:v>Memcached</c:v>
                </c:pt>
                <c:pt idx="22">
                  <c:v>MySQL</c:v>
                </c:pt>
                <c:pt idx="23">
                  <c:v>pbzip2</c:v>
                </c:pt>
                <c:pt idx="24">
                  <c:v>pfscan</c:v>
                </c:pt>
                <c:pt idx="26">
                  <c:v>AVERAGE</c:v>
                </c:pt>
              </c:strCache>
            </c:strRef>
          </c:cat>
          <c:val>
            <c:numRef>
              <c:f>MemoryUsage!$F$2:$F$28</c:f>
              <c:numCache>
                <c:formatCode>General</c:formatCode>
                <c:ptCount val="27"/>
                <c:pt idx="1">
                  <c:v>1.00074625614805</c:v>
                </c:pt>
                <c:pt idx="2">
                  <c:v>1.609202211690363</c:v>
                </c:pt>
                <c:pt idx="3">
                  <c:v>1.001336800088994</c:v>
                </c:pt>
                <c:pt idx="4">
                  <c:v>1.07901534721167</c:v>
                </c:pt>
                <c:pt idx="5">
                  <c:v>1.240167387414256</c:v>
                </c:pt>
                <c:pt idx="6">
                  <c:v>1.390510269377203</c:v>
                </c:pt>
                <c:pt idx="7">
                  <c:v>1.008300135976882</c:v>
                </c:pt>
                <c:pt idx="8">
                  <c:v>1.063374557278058</c:v>
                </c:pt>
                <c:pt idx="10">
                  <c:v>1.065807799442897</c:v>
                </c:pt>
                <c:pt idx="11">
                  <c:v>1.204174019795903</c:v>
                </c:pt>
                <c:pt idx="12">
                  <c:v>1.553558464672959</c:v>
                </c:pt>
                <c:pt idx="13">
                  <c:v>1.699192610976721</c:v>
                </c:pt>
                <c:pt idx="14">
                  <c:v>1.228685616410424</c:v>
                </c:pt>
                <c:pt idx="15">
                  <c:v>1.217004810709057</c:v>
                </c:pt>
                <c:pt idx="16">
                  <c:v>7.802499320836729</c:v>
                </c:pt>
                <c:pt idx="17">
                  <c:v>1.173557607481033</c:v>
                </c:pt>
                <c:pt idx="19">
                  <c:v>6.835761589403973</c:v>
                </c:pt>
                <c:pt idx="20">
                  <c:v>1.419657631096002</c:v>
                </c:pt>
                <c:pt idx="21">
                  <c:v>1.0</c:v>
                </c:pt>
                <c:pt idx="22">
                  <c:v>10.35185129349334</c:v>
                </c:pt>
                <c:pt idx="23">
                  <c:v>1.567336510843775</c:v>
                </c:pt>
                <c:pt idx="24">
                  <c:v>1.116584425310862</c:v>
                </c:pt>
                <c:pt idx="26">
                  <c:v>2.210378393893598</c:v>
                </c:pt>
              </c:numCache>
            </c:numRef>
          </c:val>
        </c:ser>
        <c:axId val="210795128"/>
        <c:axId val="242582408"/>
      </c:barChart>
      <c:catAx>
        <c:axId val="210795128"/>
        <c:scaling>
          <c:orientation val="minMax"/>
        </c:scaling>
        <c:axPos val="b"/>
        <c:tickLblPos val="nextTo"/>
        <c:txPr>
          <a:bodyPr rot="-2700000"/>
          <a:lstStyle/>
          <a:p>
            <a:pPr>
              <a:defRPr sz="1000" b="1" i="0"/>
            </a:pPr>
            <a:endParaRPr lang="en-US"/>
          </a:p>
        </c:txPr>
        <c:crossAx val="242582408"/>
        <c:crosses val="autoZero"/>
        <c:auto val="1"/>
        <c:lblAlgn val="ctr"/>
        <c:lblOffset val="100"/>
      </c:catAx>
      <c:valAx>
        <c:axId val="242582408"/>
        <c:scaling>
          <c:orientation val="minMax"/>
          <c:max val="2.5"/>
          <c:min val="0.0"/>
        </c:scaling>
        <c:axPos val="l"/>
        <c:majorGridlines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Normalized Memory Uage</a:t>
                </a:r>
              </a:p>
            </c:rich>
          </c:tx>
          <c:layout/>
        </c:title>
        <c:numFmt formatCode="General" sourceLinked="1"/>
        <c:tickLblPos val="nextTo"/>
        <c:crossAx val="210795128"/>
        <c:crosses val="autoZero"/>
        <c:crossBetween val="between"/>
        <c:majorUnit val="0.5"/>
      </c:valAx>
    </c:plotArea>
    <c:legend>
      <c:legendPos val="r"/>
      <c:layout>
        <c:manualLayout>
          <c:xMode val="edge"/>
          <c:yMode val="edge"/>
          <c:x val="0.843043313615649"/>
          <c:y val="0.236452474690664"/>
          <c:w val="0.129194415063789"/>
          <c:h val="0.221643922799124"/>
        </c:manualLayout>
      </c:layout>
      <c:txPr>
        <a:bodyPr/>
        <a:lstStyle/>
        <a:p>
          <a:pPr>
            <a:defRPr sz="1200" b="1" i="0"/>
          </a:pPr>
          <a:endParaRPr lang="en-US"/>
        </a:p>
      </c:txPr>
    </c:legend>
    <c:plotVisOnly val="1"/>
  </c:chart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0.09637</cdr:x>
      <cdr:y>0.07188</cdr:y>
    </cdr:from>
    <cdr:to>
      <cdr:x>0.12466</cdr:x>
      <cdr:y>0.15389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49808" y="228600"/>
          <a:ext cx="220133" cy="26077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100" dirty="0" smtClean="0"/>
            <a:t>23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0.14146</cdr:x>
      <cdr:y>0.04792</cdr:y>
    </cdr:from>
    <cdr:to>
      <cdr:x>0.17628</cdr:x>
      <cdr:y>0.14111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100667" y="152400"/>
          <a:ext cx="270933" cy="29633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lIns="0" rtlCol="0"/>
        <a:lstStyle xmlns:a="http://schemas.openxmlformats.org/drawingml/2006/main"/>
        <a:p xmlns:a="http://schemas.openxmlformats.org/drawingml/2006/main">
          <a:r>
            <a:rPr lang="en-US" sz="1100" dirty="0" smtClean="0"/>
            <a:t>26</a:t>
          </a:r>
          <a:endParaRPr lang="en-US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0.51702</cdr:x>
      <cdr:y>0.04768</cdr:y>
    </cdr:from>
    <cdr:to>
      <cdr:x>0.57271</cdr:x>
      <cdr:y>0.15495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032504" y="146931"/>
          <a:ext cx="434361" cy="3305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100" dirty="0" smtClean="0"/>
            <a:t>7.8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0.60495</cdr:x>
      <cdr:y>0.04747</cdr:y>
    </cdr:from>
    <cdr:to>
      <cdr:x>0.66064</cdr:x>
      <cdr:y>0.15474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4718304" y="146304"/>
          <a:ext cx="434361" cy="3305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1100" dirty="0" smtClean="0"/>
            <a:t>6.8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0.67998</cdr:x>
      <cdr:y>0.04747</cdr:y>
    </cdr:from>
    <cdr:to>
      <cdr:x>0.73567</cdr:x>
      <cdr:y>0.15474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5303520" y="146304"/>
          <a:ext cx="434361" cy="3305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dirty="0" smtClean="0"/>
            <a:t>10</a:t>
          </a:r>
          <a:r>
            <a:rPr lang="en-US" sz="1100" dirty="0" smtClean="0"/>
            <a:t>.4</a:t>
          </a:r>
          <a:endParaRPr lang="en-U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12/5/13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12/5/13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12/5/13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12/5/13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12/5/13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12/5/13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12/5/13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12/5/13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12/5/13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12/5/13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12/5/13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E33B9-CE4A-C84C-B720-FE624F5655F3}" type="datetimeFigureOut">
              <a:rPr lang="en-US" smtClean="0"/>
              <a:pPr/>
              <a:t>12/5/13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ACE0A-5B06-064A-A08A-8B65F20AD9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6340" y="391993"/>
            <a:ext cx="2430039" cy="100584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 flipH="1" flipV="1">
            <a:off x="955107" y="395544"/>
            <a:ext cx="1005839" cy="100337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 flipV="1">
            <a:off x="1226628" y="395544"/>
            <a:ext cx="1005839" cy="100337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1500948" y="400108"/>
            <a:ext cx="1005839" cy="100337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 flipV="1">
            <a:off x="1775268" y="395544"/>
            <a:ext cx="1005839" cy="100337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2049588" y="395544"/>
            <a:ext cx="1005839" cy="100337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 flipV="1">
            <a:off x="2323908" y="395544"/>
            <a:ext cx="1005839" cy="1003372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599462" y="627191"/>
            <a:ext cx="786919" cy="772959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953057" y="393197"/>
            <a:ext cx="723357" cy="716787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940662" y="398874"/>
            <a:ext cx="462064" cy="397798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 noChangeAspect="1"/>
          </p:cNvCxnSpPr>
          <p:nvPr/>
        </p:nvCxnSpPr>
        <p:spPr>
          <a:xfrm flipV="1">
            <a:off x="2950938" y="936397"/>
            <a:ext cx="453268" cy="445225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 flipH="1">
            <a:off x="3394373" y="393192"/>
            <a:ext cx="2432304" cy="100584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rot="16200000" flipV="1">
            <a:off x="4816826" y="392807"/>
            <a:ext cx="1005839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V="1">
            <a:off x="4545724" y="392807"/>
            <a:ext cx="1005839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V="1">
            <a:off x="4271828" y="397371"/>
            <a:ext cx="1005839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V="1">
            <a:off x="3997932" y="392807"/>
            <a:ext cx="1005839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6200000" flipV="1">
            <a:off x="3724036" y="392807"/>
            <a:ext cx="1005839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6200000" flipV="1">
            <a:off x="3450141" y="392807"/>
            <a:ext cx="1005839" cy="1001821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3394371" y="623679"/>
            <a:ext cx="785703" cy="772959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 flipV="1">
            <a:off x="5101136" y="390239"/>
            <a:ext cx="723357" cy="715679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5374960" y="395362"/>
            <a:ext cx="461350" cy="397798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 noChangeAspect="1"/>
          </p:cNvCxnSpPr>
          <p:nvPr/>
        </p:nvCxnSpPr>
        <p:spPr>
          <a:xfrm flipH="1" flipV="1">
            <a:off x="3376574" y="932885"/>
            <a:ext cx="452567" cy="445225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3227183" y="1747686"/>
            <a:ext cx="304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5678470" y="1732006"/>
            <a:ext cx="304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946358" y="1888180"/>
            <a:ext cx="4892040" cy="12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517859" y="1515868"/>
            <a:ext cx="13154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Cache line 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953002" y="1515868"/>
            <a:ext cx="13154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Cache line 2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 rot="5400000">
            <a:off x="803146" y="1747686"/>
            <a:ext cx="304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913776" y="2330485"/>
            <a:ext cx="4897736" cy="1514480"/>
            <a:chOff x="913776" y="2330485"/>
            <a:chExt cx="4897736" cy="1514480"/>
          </a:xfrm>
        </p:grpSpPr>
        <p:sp>
          <p:nvSpPr>
            <p:cNvPr id="63" name="Rectangle 62"/>
            <p:cNvSpPr/>
            <p:nvPr/>
          </p:nvSpPr>
          <p:spPr>
            <a:xfrm>
              <a:off x="929454" y="2340864"/>
              <a:ext cx="2430039" cy="1005840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 rot="5400000" flipH="1" flipV="1">
              <a:off x="928221" y="2339629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 flipH="1" flipV="1">
              <a:off x="1199742" y="2339629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 flipH="1" flipV="1">
              <a:off x="1474062" y="2344193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 flipH="1" flipV="1">
              <a:off x="1748382" y="2339629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 flipH="1" flipV="1">
              <a:off x="2022702" y="2339629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 flipV="1">
              <a:off x="2297022" y="2339629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2572576" y="2571276"/>
              <a:ext cx="786919" cy="7729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 flipH="1" flipV="1">
              <a:off x="926171" y="2337282"/>
              <a:ext cx="723357" cy="716787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913776" y="2342959"/>
              <a:ext cx="462064" cy="397798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cxnSpLocks noChangeAspect="1"/>
            </p:cNvCxnSpPr>
            <p:nvPr/>
          </p:nvCxnSpPr>
          <p:spPr>
            <a:xfrm flipV="1">
              <a:off x="2924052" y="2880482"/>
              <a:ext cx="453268" cy="44522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 flipH="1">
              <a:off x="3367487" y="2340864"/>
              <a:ext cx="2432304" cy="1005840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16200000" flipV="1">
              <a:off x="4789940" y="2336892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V="1">
              <a:off x="4518838" y="2336892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6200000" flipV="1">
              <a:off x="4244942" y="2341456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V="1">
              <a:off x="3971046" y="2336892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6200000" flipV="1">
              <a:off x="3697150" y="2336892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6200000" flipV="1">
              <a:off x="3423255" y="2336892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 flipV="1">
              <a:off x="3367485" y="2567764"/>
              <a:ext cx="785703" cy="7729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6200000" flipV="1">
              <a:off x="5074250" y="2334324"/>
              <a:ext cx="723357" cy="71567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 flipV="1">
              <a:off x="5348074" y="2339447"/>
              <a:ext cx="461350" cy="397798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cxnSpLocks noChangeAspect="1"/>
            </p:cNvCxnSpPr>
            <p:nvPr/>
          </p:nvCxnSpPr>
          <p:spPr>
            <a:xfrm flipH="1" flipV="1">
              <a:off x="3349688" y="2876970"/>
              <a:ext cx="452567" cy="44522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5651584" y="3676091"/>
              <a:ext cx="3048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919472" y="3832265"/>
              <a:ext cx="4892040" cy="12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2713857" y="3459953"/>
              <a:ext cx="13154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 1</a:t>
              </a:r>
              <a:endParaRPr lang="en-US" dirty="0"/>
            </a:p>
          </p:txBody>
        </p:sp>
        <p:cxnSp>
          <p:nvCxnSpPr>
            <p:cNvPr id="90" name="Straight Connector 89"/>
            <p:cNvCxnSpPr/>
            <p:nvPr/>
          </p:nvCxnSpPr>
          <p:spPr>
            <a:xfrm rot="5400000">
              <a:off x="776260" y="3691771"/>
              <a:ext cx="3048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587717" y="4387780"/>
            <a:ext cx="7296912" cy="1514480"/>
            <a:chOff x="587717" y="4387780"/>
            <a:chExt cx="7296912" cy="1514480"/>
          </a:xfrm>
        </p:grpSpPr>
        <p:sp>
          <p:nvSpPr>
            <p:cNvPr id="120" name="Rectangle 119"/>
            <p:cNvSpPr/>
            <p:nvPr/>
          </p:nvSpPr>
          <p:spPr>
            <a:xfrm>
              <a:off x="1601091" y="4393373"/>
              <a:ext cx="2430039" cy="1005840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1" name="Straight Connector 120"/>
            <p:cNvCxnSpPr/>
            <p:nvPr/>
          </p:nvCxnSpPr>
          <p:spPr>
            <a:xfrm rot="5400000" flipH="1" flipV="1">
              <a:off x="1599858" y="4396924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 flipH="1" flipV="1">
              <a:off x="1871379" y="4396924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 flipH="1" flipV="1">
              <a:off x="2145699" y="4401488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5400000" flipH="1" flipV="1">
              <a:off x="2420019" y="4396924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5400000" flipH="1" flipV="1">
              <a:off x="2694339" y="4396924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5400000" flipH="1" flipV="1">
              <a:off x="2968659" y="4396924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3244213" y="4628571"/>
              <a:ext cx="786919" cy="7729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5400000" flipH="1" flipV="1">
              <a:off x="1597808" y="4394577"/>
              <a:ext cx="723357" cy="716787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1585413" y="4400254"/>
              <a:ext cx="462064" cy="397798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cxnSpLocks noChangeAspect="1"/>
            </p:cNvCxnSpPr>
            <p:nvPr/>
          </p:nvCxnSpPr>
          <p:spPr>
            <a:xfrm flipV="1">
              <a:off x="3595689" y="4937777"/>
              <a:ext cx="453268" cy="44522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/>
            <p:cNvSpPr/>
            <p:nvPr/>
          </p:nvSpPr>
          <p:spPr>
            <a:xfrm flipH="1">
              <a:off x="4039124" y="4389861"/>
              <a:ext cx="2432304" cy="1005840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2" name="Straight Connector 131"/>
            <p:cNvCxnSpPr/>
            <p:nvPr/>
          </p:nvCxnSpPr>
          <p:spPr>
            <a:xfrm rot="16200000" flipV="1">
              <a:off x="5461577" y="4394187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16200000" flipV="1">
              <a:off x="5190475" y="4394187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16200000" flipV="1">
              <a:off x="4916579" y="4398751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16200000" flipV="1">
              <a:off x="4642683" y="4394187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16200000" flipV="1">
              <a:off x="4368787" y="4394187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16200000" flipV="1">
              <a:off x="4094892" y="4394187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H="1" flipV="1">
              <a:off x="4039122" y="4625059"/>
              <a:ext cx="785703" cy="7729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6200000" flipV="1">
              <a:off x="5745887" y="4391619"/>
              <a:ext cx="723357" cy="71567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H="1" flipV="1">
              <a:off x="6019711" y="4396742"/>
              <a:ext cx="461350" cy="397798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cxnSpLocks noChangeAspect="1"/>
            </p:cNvCxnSpPr>
            <p:nvPr/>
          </p:nvCxnSpPr>
          <p:spPr>
            <a:xfrm flipH="1" flipV="1">
              <a:off x="4021325" y="4934265"/>
              <a:ext cx="452567" cy="44522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2868542" y="5749066"/>
              <a:ext cx="3048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5319829" y="5733386"/>
              <a:ext cx="3048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587717" y="5889560"/>
              <a:ext cx="7296912" cy="12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1159218" y="5517248"/>
              <a:ext cx="13154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 1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594361" y="5517248"/>
              <a:ext cx="13154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 2</a:t>
              </a:r>
              <a:endParaRPr lang="en-US" dirty="0"/>
            </a:p>
          </p:txBody>
        </p:sp>
        <p:cxnSp>
          <p:nvCxnSpPr>
            <p:cNvPr id="147" name="Straight Connector 146"/>
            <p:cNvCxnSpPr/>
            <p:nvPr/>
          </p:nvCxnSpPr>
          <p:spPr>
            <a:xfrm rot="5400000">
              <a:off x="444505" y="5749066"/>
              <a:ext cx="3048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7726680" y="5728986"/>
              <a:ext cx="3048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5990988" y="5484982"/>
              <a:ext cx="13154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 3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748681" y="1781405"/>
            <a:ext cx="4388057" cy="3204591"/>
            <a:chOff x="1748681" y="1781405"/>
            <a:chExt cx="4388057" cy="3204591"/>
          </a:xfrm>
        </p:grpSpPr>
        <p:grpSp>
          <p:nvGrpSpPr>
            <p:cNvPr id="5" name="Group 2"/>
            <p:cNvGrpSpPr/>
            <p:nvPr/>
          </p:nvGrpSpPr>
          <p:grpSpPr>
            <a:xfrm>
              <a:off x="1748681" y="2541452"/>
              <a:ext cx="3663107" cy="606211"/>
              <a:chOff x="911275" y="2057400"/>
              <a:chExt cx="3663107" cy="609600"/>
            </a:xfrm>
          </p:grpSpPr>
          <p:sp>
            <p:nvSpPr>
              <p:cNvPr id="7" name="Rectangle 3"/>
              <p:cNvSpPr/>
              <p:nvPr/>
            </p:nvSpPr>
            <p:spPr>
              <a:xfrm>
                <a:off x="911275" y="2057400"/>
                <a:ext cx="1828800" cy="609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745582" y="2057400"/>
                <a:ext cx="1828800" cy="6096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674398" y="1783080"/>
              <a:ext cx="440402" cy="369332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2400" dirty="0" smtClean="0"/>
                <a:t>Y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67000" y="1781405"/>
              <a:ext cx="440402" cy="369332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2400" dirty="0" smtClean="0"/>
                <a:t>X</a:t>
              </a:r>
              <a:endParaRPr lang="en-US" sz="2400" dirty="0"/>
            </a:p>
          </p:txBody>
        </p:sp>
        <p:sp>
          <p:nvSpPr>
            <p:cNvPr id="11" name="Left Brace 10"/>
            <p:cNvSpPr/>
            <p:nvPr/>
          </p:nvSpPr>
          <p:spPr>
            <a:xfrm rot="16200000">
              <a:off x="3242480" y="2864957"/>
              <a:ext cx="296841" cy="990600"/>
            </a:xfrm>
            <a:prstGeom prst="leftBrace">
              <a:avLst>
                <a:gd name="adj1" fmla="val 8333"/>
                <a:gd name="adj2" fmla="val 47743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57279" y="3397258"/>
              <a:ext cx="3733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d</a:t>
              </a:r>
              <a:endParaRPr lang="en-US" sz="2400" dirty="0"/>
            </a:p>
          </p:txBody>
        </p:sp>
        <p:grpSp>
          <p:nvGrpSpPr>
            <p:cNvPr id="15" name="Group 2"/>
            <p:cNvGrpSpPr/>
            <p:nvPr/>
          </p:nvGrpSpPr>
          <p:grpSpPr>
            <a:xfrm>
              <a:off x="2477237" y="3969601"/>
              <a:ext cx="3659501" cy="606211"/>
              <a:chOff x="728607" y="2057400"/>
              <a:chExt cx="3659501" cy="609600"/>
            </a:xfrm>
          </p:grpSpPr>
          <p:sp>
            <p:nvSpPr>
              <p:cNvPr id="17" name="Rectangle 3"/>
              <p:cNvSpPr/>
              <p:nvPr/>
            </p:nvSpPr>
            <p:spPr>
              <a:xfrm>
                <a:off x="728607" y="2057400"/>
                <a:ext cx="1828800" cy="609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559308" y="2057400"/>
                <a:ext cx="1828800" cy="6096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099733" y="4678219"/>
              <a:ext cx="1151466" cy="30777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2000" dirty="0" smtClean="0"/>
                <a:t>(sz-d)/2</a:t>
              </a:r>
              <a:endParaRPr lang="en-US" sz="2000" dirty="0"/>
            </a:p>
          </p:txBody>
        </p:sp>
        <p:sp>
          <p:nvSpPr>
            <p:cNvPr id="24" name="Left Brace 23"/>
            <p:cNvSpPr/>
            <p:nvPr/>
          </p:nvSpPr>
          <p:spPr>
            <a:xfrm rot="16200000">
              <a:off x="2653399" y="4468184"/>
              <a:ext cx="82047" cy="434367"/>
            </a:xfrm>
            <a:prstGeom prst="leftBrace">
              <a:avLst>
                <a:gd name="adj1" fmla="val 8333"/>
                <a:gd name="adj2" fmla="val 47743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05249" y="4678213"/>
              <a:ext cx="1151466" cy="30777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2000" dirty="0" smtClean="0"/>
                <a:t>(sz-d)/2</a:t>
              </a:r>
              <a:endParaRPr lang="en-US" sz="20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16200000" flipH="1">
              <a:off x="1681898" y="3363670"/>
              <a:ext cx="2425868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2672531" y="3364992"/>
              <a:ext cx="2425868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Left Brace 35"/>
            <p:cNvSpPr/>
            <p:nvPr/>
          </p:nvSpPr>
          <p:spPr>
            <a:xfrm rot="16200000">
              <a:off x="4050448" y="4471416"/>
              <a:ext cx="82047" cy="434367"/>
            </a:xfrm>
            <a:prstGeom prst="leftBrace">
              <a:avLst>
                <a:gd name="adj1" fmla="val 8333"/>
                <a:gd name="adj2" fmla="val 47743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/>
        </p:nvGraphicFramePr>
        <p:xfrm>
          <a:off x="753533" y="1092200"/>
          <a:ext cx="7780867" cy="3180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328479" y="2087062"/>
            <a:ext cx="6634421" cy="2664956"/>
            <a:chOff x="1328479" y="2087062"/>
            <a:chExt cx="6634421" cy="2664956"/>
          </a:xfrm>
        </p:grpSpPr>
        <p:sp>
          <p:nvSpPr>
            <p:cNvPr id="47" name="Rectangle 3"/>
            <p:cNvSpPr/>
            <p:nvPr/>
          </p:nvSpPr>
          <p:spPr>
            <a:xfrm>
              <a:off x="2790506" y="3465576"/>
              <a:ext cx="1828800" cy="2031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3"/>
            <p:cNvSpPr/>
            <p:nvPr/>
          </p:nvSpPr>
          <p:spPr>
            <a:xfrm>
              <a:off x="2256502" y="3831336"/>
              <a:ext cx="1828800" cy="2031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3"/>
            <p:cNvSpPr/>
            <p:nvPr/>
          </p:nvSpPr>
          <p:spPr>
            <a:xfrm>
              <a:off x="2483589" y="4194178"/>
              <a:ext cx="1828800" cy="20116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>
              <a:off x="2911608" y="2368553"/>
              <a:ext cx="3" cy="201168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Left Brace 10"/>
            <p:cNvSpPr/>
            <p:nvPr/>
          </p:nvSpPr>
          <p:spPr>
            <a:xfrm rot="16200000" flipH="1">
              <a:off x="3219363" y="2176699"/>
              <a:ext cx="368476" cy="990600"/>
            </a:xfrm>
            <a:prstGeom prst="leftBrace">
              <a:avLst>
                <a:gd name="adj1" fmla="val 8333"/>
                <a:gd name="adj2" fmla="val 47743"/>
              </a:avLst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87700" y="2162061"/>
              <a:ext cx="373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d</a:t>
              </a:r>
              <a:endParaRPr lang="en-US" sz="2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2433" y="4475019"/>
              <a:ext cx="115146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 smtClean="0"/>
                <a:t>(sz-d)/2</a:t>
              </a:r>
              <a:endParaRPr lang="en-US" dirty="0"/>
            </a:p>
          </p:txBody>
        </p:sp>
        <p:sp>
          <p:nvSpPr>
            <p:cNvPr id="24" name="Left Brace 23"/>
            <p:cNvSpPr/>
            <p:nvPr/>
          </p:nvSpPr>
          <p:spPr>
            <a:xfrm rot="16200000">
              <a:off x="2654922" y="4251960"/>
              <a:ext cx="82047" cy="424712"/>
            </a:xfrm>
            <a:prstGeom prst="leftBrace">
              <a:avLst>
                <a:gd name="adj1" fmla="val 8333"/>
                <a:gd name="adj2" fmla="val 47743"/>
              </a:avLst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24299" y="4475013"/>
              <a:ext cx="115146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 smtClean="0"/>
                <a:t>(sz-d)/2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74398" y="2088737"/>
              <a:ext cx="440402" cy="30777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2000" dirty="0" smtClean="0"/>
                <a:t>Y</a:t>
              </a:r>
              <a:endParaRPr lang="en-US" sz="2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86050" y="2087062"/>
              <a:ext cx="440402" cy="30777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2000" dirty="0" smtClean="0"/>
                <a:t>X</a:t>
              </a:r>
              <a:endParaRPr lang="en-US" sz="2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595179" y="2842504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 1</a:t>
              </a:r>
              <a:endParaRPr lang="en-US" dirty="0"/>
            </a:p>
          </p:txBody>
        </p:sp>
        <p:sp>
          <p:nvSpPr>
            <p:cNvPr id="50" name="Rectangle 3"/>
            <p:cNvSpPr/>
            <p:nvPr/>
          </p:nvSpPr>
          <p:spPr>
            <a:xfrm>
              <a:off x="4985258" y="4066494"/>
              <a:ext cx="244794" cy="2031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3"/>
            <p:cNvSpPr/>
            <p:nvPr/>
          </p:nvSpPr>
          <p:spPr>
            <a:xfrm>
              <a:off x="4981256" y="3574643"/>
              <a:ext cx="244794" cy="20116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19699" y="3530600"/>
              <a:ext cx="2743201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 smtClean="0"/>
                <a:t>Tracked virtual line</a:t>
              </a:r>
              <a:endParaRPr lang="en-US" dirty="0"/>
            </a:p>
          </p:txBody>
        </p:sp>
        <p:sp>
          <p:nvSpPr>
            <p:cNvPr id="7" name="Rectangle 3"/>
            <p:cNvSpPr/>
            <p:nvPr/>
          </p:nvSpPr>
          <p:spPr>
            <a:xfrm>
              <a:off x="1328479" y="2842504"/>
              <a:ext cx="1828800" cy="3828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74088" y="2843361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 2</a:t>
              </a:r>
              <a:endParaRPr lang="en-US" dirty="0"/>
            </a:p>
          </p:txBody>
        </p:sp>
        <p:sp>
          <p:nvSpPr>
            <p:cNvPr id="19" name="Rectangle 3"/>
            <p:cNvSpPr/>
            <p:nvPr/>
          </p:nvSpPr>
          <p:spPr>
            <a:xfrm>
              <a:off x="3155950" y="2842504"/>
              <a:ext cx="1828800" cy="3828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3895858" y="2381253"/>
              <a:ext cx="3" cy="201168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Left Brace 28"/>
            <p:cNvSpPr/>
            <p:nvPr/>
          </p:nvSpPr>
          <p:spPr>
            <a:xfrm rot="16200000">
              <a:off x="4067191" y="4251264"/>
              <a:ext cx="82047" cy="424712"/>
            </a:xfrm>
            <a:prstGeom prst="leftBrace">
              <a:avLst>
                <a:gd name="adj1" fmla="val 8333"/>
                <a:gd name="adj2" fmla="val 47743"/>
              </a:avLst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19699" y="4023360"/>
              <a:ext cx="2743201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 smtClean="0"/>
                <a:t>Non-tracked virtual lines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/>
        </p:nvGraphicFramePr>
        <p:xfrm>
          <a:off x="372533" y="1938867"/>
          <a:ext cx="7799494" cy="3081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76</Words>
  <Application>Microsoft Macintosh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UMass - Amherst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Tongping Liu</dc:creator>
  <cp:lastModifiedBy>Tongping Liu</cp:lastModifiedBy>
  <cp:revision>24</cp:revision>
  <dcterms:created xsi:type="dcterms:W3CDTF">2013-12-05T19:35:52Z</dcterms:created>
  <dcterms:modified xsi:type="dcterms:W3CDTF">2013-12-05T21:18:06Z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1378752149</vt:lpwstr>
  </property>
</Properties>
</file>