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MTM/afcwsklRdIhLMWokVrb9f2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盧俊吉" initials="" lastIdx="2" clrIdx="0"/>
  <p:cmAuthor id="1" name="黃宇帆 (110403019)" initials="黃宇帆" lastIdx="1" clrIdx="1">
    <p:extLst>
      <p:ext uri="{19B8F6BF-5375-455C-9EA6-DF929625EA0E}">
        <p15:presenceInfo xmlns:p15="http://schemas.microsoft.com/office/powerpoint/2012/main" userId="S-1-5-21-3232451880-239377180-1519475930-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06"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5-17T05:16:27.645" idx="1">
    <p:pos x="6000" y="0"/>
    <p:text>句子後的 [5] 代表對應到SP的第5題</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xCTdwzI"/>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5-16T13:14:31.206" idx="2">
    <p:pos x="197" y="453"/>
    <p:text>這邊到下一頁的3，修改了每個學程內每堂必修課會有修課年級限制的敘述</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vXQbC8A"/>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5-24T16:07:44.849" idx="1">
    <p:pos x="646" y="975"/>
    <p:text>所以要有"未登入"這個使用者狀態嗎?(只能瀏覽課程?)</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4144fa2b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224144fa2b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100"/>
              <a:buNone/>
            </a:pPr>
            <a:endParaRPr sz="1000">
              <a:solidFill>
                <a:srgbClr val="434343"/>
              </a:solidFill>
            </a:endParaRPr>
          </a:p>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4144f993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24144f993c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4144f993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24144f993c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4144f993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24144f993c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4144f993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224144f993c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4144f993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224144f993c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4144f993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24144f993c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4144f993c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24144f993c_0_1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endParaRPr/>
          </a:p>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4144f993c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24144f993c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endParaRPr/>
          </a:p>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4144f993c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224144f993c_0_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endParaRPr/>
          </a:p>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3f703006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223f703006b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3f703006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23f703006b_0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24144fa2b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24144fa2b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3f703006b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223f703006b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4144f993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24144f993c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3f703006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223f703006b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418a0f41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22418a0f41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418a0f41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22418a0f416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4144fa2b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24144fa2b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4144f993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24144f993c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100"/>
              <a:buNone/>
            </a:pPr>
            <a:endParaRPr sz="1000">
              <a:solidFill>
                <a:srgbClr val="434343"/>
              </a:solidFill>
            </a:endParaRPr>
          </a:p>
          <a:p>
            <a:pPr marL="0" lvl="0" indent="0" algn="l" rtl="0">
              <a:lnSpc>
                <a:spcPct val="115000"/>
              </a:lnSpc>
              <a:spcBef>
                <a:spcPts val="1200"/>
              </a:spcBef>
              <a:spcAft>
                <a:spcPts val="120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1686B-B4FD-48C4-AEC2-0F2FA86CE54D}"/>
              </a:ext>
            </a:extLst>
          </p:cNvPr>
          <p:cNvSpPr>
            <a:spLocks noGrp="1"/>
          </p:cNvSpPr>
          <p:nvPr>
            <p:ph type="title"/>
          </p:nvPr>
        </p:nvSpPr>
        <p:spPr/>
        <p:txBody>
          <a:bodyPr>
            <a:normAutofit fontScale="90000"/>
          </a:bodyPr>
          <a:lstStyle/>
          <a:p>
            <a:r>
              <a:rPr lang="zh-TW" altLang="en-US" dirty="0"/>
              <a:t>註解頁數</a:t>
            </a:r>
          </a:p>
        </p:txBody>
      </p:sp>
      <p:sp>
        <p:nvSpPr>
          <p:cNvPr id="3" name="文字版面配置區 2">
            <a:extLst>
              <a:ext uri="{FF2B5EF4-FFF2-40B4-BE49-F238E27FC236}">
                <a16:creationId xmlns:a16="http://schemas.microsoft.com/office/drawing/2014/main" id="{B58FCBFD-AAC8-46EA-8DD3-7FE20B73B07F}"/>
              </a:ext>
            </a:extLst>
          </p:cNvPr>
          <p:cNvSpPr>
            <a:spLocks noGrp="1"/>
          </p:cNvSpPr>
          <p:nvPr>
            <p:ph type="body" idx="1"/>
          </p:nvPr>
        </p:nvSpPr>
        <p:spPr/>
        <p:txBody>
          <a:bodyPr/>
          <a:lstStyle/>
          <a:p>
            <a:r>
              <a:rPr lang="en-US" altLang="zh-TW" dirty="0"/>
              <a:t>21</a:t>
            </a:r>
            <a:endParaRPr lang="zh-TW" altLang="en-US" dirty="0"/>
          </a:p>
        </p:txBody>
      </p:sp>
      <p:sp>
        <p:nvSpPr>
          <p:cNvPr id="4" name="投影片編號版面配置區 3">
            <a:extLst>
              <a:ext uri="{FF2B5EF4-FFF2-40B4-BE49-F238E27FC236}">
                <a16:creationId xmlns:a16="http://schemas.microsoft.com/office/drawing/2014/main" id="{2BCB6537-EAAE-4F60-9550-81F27CFF82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Tree>
    <p:extLst>
      <p:ext uri="{BB962C8B-B14F-4D97-AF65-F5344CB8AC3E}">
        <p14:creationId xmlns:p14="http://schemas.microsoft.com/office/powerpoint/2010/main" val="80895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24144f993c_0_129"/>
          <p:cNvSpPr txBox="1">
            <a:spLocks noGrp="1"/>
          </p:cNvSpPr>
          <p:nvPr>
            <p:ph type="body" idx="1"/>
          </p:nvPr>
        </p:nvSpPr>
        <p:spPr>
          <a:xfrm>
            <a:off x="311700" y="720000"/>
            <a:ext cx="8520600" cy="43368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chemeClr val="accent5"/>
              </a:buClr>
              <a:buSzPts val="2000"/>
              <a:buAutoNum type="arabicParenR"/>
            </a:pPr>
            <a:r>
              <a:rPr lang="zh-TW" sz="2000"/>
              <a:t>Students will be assigned to the corresponding Degree Program based on the major they applied for and the Liberal Education program. Students can’t pursue another Degree Program.</a:t>
            </a:r>
            <a:endParaRPr sz="2000"/>
          </a:p>
          <a:p>
            <a:pPr marL="457200" lvl="0" indent="-355600" algn="l" rtl="0">
              <a:lnSpc>
                <a:spcPct val="130000"/>
              </a:lnSpc>
              <a:spcBef>
                <a:spcPts val="0"/>
              </a:spcBef>
              <a:spcAft>
                <a:spcPts val="0"/>
              </a:spcAft>
              <a:buClr>
                <a:schemeClr val="accent5"/>
              </a:buClr>
              <a:buSzPts val="2000"/>
              <a:buAutoNum type="arabicParenR"/>
            </a:pPr>
            <a:r>
              <a:rPr lang="zh-TW" sz="2000"/>
              <a:t>Students can only select the required and elective courses specified within their respective Degree Program and all the course within the Liberal Education program</a:t>
            </a:r>
            <a:endParaRPr sz="2000"/>
          </a:p>
          <a:p>
            <a:pPr marL="457200" lvl="0" indent="-355600" algn="l" rtl="0">
              <a:lnSpc>
                <a:spcPct val="130000"/>
              </a:lnSpc>
              <a:spcBef>
                <a:spcPts val="0"/>
              </a:spcBef>
              <a:spcAft>
                <a:spcPts val="0"/>
              </a:spcAft>
              <a:buClr>
                <a:schemeClr val="accent5"/>
              </a:buClr>
              <a:buSzPts val="2000"/>
              <a:buAutoNum type="arabicParenR"/>
            </a:pPr>
            <a:r>
              <a:rPr lang="zh-TW" sz="2000"/>
              <a:t>Students cannot select the Course if they haven't completed the corresponding prerequisites for that course</a:t>
            </a:r>
            <a:endParaRPr sz="2000"/>
          </a:p>
        </p:txBody>
      </p:sp>
      <p:sp>
        <p:nvSpPr>
          <p:cNvPr id="110" name="Google Shape;110;g224144f993c_0_129"/>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Course Regulations for Students</a:t>
            </a:r>
            <a:endParaRPr/>
          </a:p>
        </p:txBody>
      </p:sp>
      <p:sp>
        <p:nvSpPr>
          <p:cNvPr id="111" name="Google Shape;111;g224144f993c_0_1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24144fa2bb_0_1"/>
          <p:cNvSpPr txBox="1">
            <a:spLocks noGrp="1"/>
          </p:cNvSpPr>
          <p:nvPr>
            <p:ph type="body" idx="1"/>
          </p:nvPr>
        </p:nvSpPr>
        <p:spPr>
          <a:xfrm>
            <a:off x="311700" y="720000"/>
            <a:ext cx="8520600" cy="43368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chemeClr val="accent5"/>
              </a:buClr>
              <a:buSzPts val="2000"/>
              <a:buAutoNum type="arabicParenR" startAt="4"/>
            </a:pPr>
            <a:r>
              <a:rPr lang="zh-TW" sz="2000"/>
              <a:t>Students can ask the Teacher of the Course for the Course Card for course selection in order to ensure they enroll successfully</a:t>
            </a:r>
            <a:endParaRPr sz="2000"/>
          </a:p>
          <a:p>
            <a:pPr marL="457200" lvl="0" indent="-355600" algn="l" rtl="0">
              <a:lnSpc>
                <a:spcPct val="130000"/>
              </a:lnSpc>
              <a:spcBef>
                <a:spcPts val="0"/>
              </a:spcBef>
              <a:spcAft>
                <a:spcPts val="0"/>
              </a:spcAft>
              <a:buClr>
                <a:schemeClr val="accent5"/>
              </a:buClr>
              <a:buSzPts val="2000"/>
              <a:buAutoNum type="arabicParenR" startAt="4"/>
            </a:pPr>
            <a:r>
              <a:rPr lang="zh-TW" sz="2000"/>
              <a:t>In order to graduate, students must complete all the required courses and minimum of 5 elective courses within their Degree Program and minimum 3 courses within the Liberal Education program</a:t>
            </a:r>
            <a:endParaRPr sz="2000"/>
          </a:p>
        </p:txBody>
      </p:sp>
      <p:sp>
        <p:nvSpPr>
          <p:cNvPr id="117" name="Google Shape;117;g224144fa2bb_0_1"/>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Course Regulations for Students</a:t>
            </a:r>
            <a:endParaRPr/>
          </a:p>
        </p:txBody>
      </p:sp>
      <p:sp>
        <p:nvSpPr>
          <p:cNvPr id="118" name="Google Shape;118;g224144fa2bb_0_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g224144f993c_0_94"/>
          <p:cNvPicPr preferRelativeResize="0"/>
          <p:nvPr/>
        </p:nvPicPr>
        <p:blipFill rotWithShape="1">
          <a:blip r:embed="rId3">
            <a:alphaModFix/>
          </a:blip>
          <a:srcRect b="36560"/>
          <a:stretch/>
        </p:blipFill>
        <p:spPr>
          <a:xfrm>
            <a:off x="152400" y="152400"/>
            <a:ext cx="8819150" cy="4815974"/>
          </a:xfrm>
          <a:prstGeom prst="rect">
            <a:avLst/>
          </a:prstGeom>
          <a:noFill/>
          <a:ln>
            <a:noFill/>
          </a:ln>
        </p:spPr>
      </p:pic>
      <p:sp>
        <p:nvSpPr>
          <p:cNvPr id="124" name="Google Shape;124;g224144f993c_0_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12</a:t>
            </a:fld>
            <a:endParaRPr/>
          </a:p>
        </p:txBody>
      </p:sp>
      <p:sp>
        <p:nvSpPr>
          <p:cNvPr id="125" name="Google Shape;125;g224144f993c_0_94"/>
          <p:cNvSpPr txBox="1">
            <a:spLocks noGrp="1"/>
          </p:cNvSpPr>
          <p:nvPr>
            <p:ph type="title"/>
          </p:nvPr>
        </p:nvSpPr>
        <p:spPr>
          <a:xfrm>
            <a:off x="6726375" y="0"/>
            <a:ext cx="2417700" cy="444600"/>
          </a:xfrm>
          <a:prstGeom prst="rect">
            <a:avLst/>
          </a:prstGeom>
          <a:noFill/>
          <a:ln>
            <a:noFill/>
          </a:ln>
        </p:spPr>
        <p:txBody>
          <a:bodyPr spcFirstLastPara="1" wrap="square" lIns="91425" tIns="91425" rIns="91425" bIns="91425" anchor="t" anchorCtr="0">
            <a:noAutofit/>
          </a:bodyPr>
          <a:lstStyle/>
          <a:p>
            <a:pPr marL="0" lvl="0" indent="0" algn="r" rtl="0">
              <a:lnSpc>
                <a:spcPct val="120000"/>
              </a:lnSpc>
              <a:spcBef>
                <a:spcPts val="0"/>
              </a:spcBef>
              <a:spcAft>
                <a:spcPts val="0"/>
              </a:spcAft>
              <a:buSzPts val="2800"/>
              <a:buNone/>
            </a:pPr>
            <a:r>
              <a:rPr lang="zh-TW" sz="1500" b="1">
                <a:solidFill>
                  <a:schemeClr val="accent4"/>
                </a:solidFill>
              </a:rPr>
              <a:t>Before Course Selection</a:t>
            </a:r>
            <a:endParaRPr sz="1500">
              <a:solidFill>
                <a:schemeClr val="accent4"/>
              </a:solidFill>
            </a:endParaRPr>
          </a:p>
        </p:txBody>
      </p:sp>
      <p:sp>
        <p:nvSpPr>
          <p:cNvPr id="126" name="Google Shape;126;g224144f993c_0_94"/>
          <p:cNvSpPr txBox="1">
            <a:spLocks noGrp="1"/>
          </p:cNvSpPr>
          <p:nvPr>
            <p:ph type="title"/>
          </p:nvPr>
        </p:nvSpPr>
        <p:spPr>
          <a:xfrm>
            <a:off x="6726375" y="1560750"/>
            <a:ext cx="2417700" cy="444600"/>
          </a:xfrm>
          <a:prstGeom prst="rect">
            <a:avLst/>
          </a:prstGeom>
          <a:noFill/>
          <a:ln>
            <a:noFill/>
          </a:ln>
        </p:spPr>
        <p:txBody>
          <a:bodyPr spcFirstLastPara="1" wrap="square" lIns="91425" tIns="91425" rIns="91425" bIns="91425" anchor="t" anchorCtr="0">
            <a:noAutofit/>
          </a:bodyPr>
          <a:lstStyle/>
          <a:p>
            <a:pPr marL="0" lvl="0" indent="0" algn="r" rtl="0">
              <a:lnSpc>
                <a:spcPct val="120000"/>
              </a:lnSpc>
              <a:spcBef>
                <a:spcPts val="0"/>
              </a:spcBef>
              <a:spcAft>
                <a:spcPts val="0"/>
              </a:spcAft>
              <a:buSzPts val="2800"/>
              <a:buNone/>
            </a:pPr>
            <a:r>
              <a:rPr lang="zh-TW" sz="1500" b="1">
                <a:solidFill>
                  <a:schemeClr val="accent5"/>
                </a:solidFill>
              </a:rPr>
              <a:t>During Course Selection</a:t>
            </a:r>
            <a:endParaRPr sz="150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24144f993c_0_10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13</a:t>
            </a:fld>
            <a:endParaRPr/>
          </a:p>
        </p:txBody>
      </p:sp>
      <p:sp>
        <p:nvSpPr>
          <p:cNvPr id="132" name="Google Shape;132;g224144f993c_0_101"/>
          <p:cNvSpPr txBox="1">
            <a:spLocks noGrp="1"/>
          </p:cNvSpPr>
          <p:nvPr>
            <p:ph type="title"/>
          </p:nvPr>
        </p:nvSpPr>
        <p:spPr>
          <a:xfrm>
            <a:off x="6726300" y="2877250"/>
            <a:ext cx="2417700" cy="444600"/>
          </a:xfrm>
          <a:prstGeom prst="rect">
            <a:avLst/>
          </a:prstGeom>
          <a:noFill/>
          <a:ln>
            <a:noFill/>
          </a:ln>
        </p:spPr>
        <p:txBody>
          <a:bodyPr spcFirstLastPara="1" wrap="square" lIns="91425" tIns="91425" rIns="91425" bIns="91425" anchor="t" anchorCtr="0">
            <a:noAutofit/>
          </a:bodyPr>
          <a:lstStyle/>
          <a:p>
            <a:pPr marL="0" lvl="0" indent="0" algn="r" rtl="0">
              <a:lnSpc>
                <a:spcPct val="120000"/>
              </a:lnSpc>
              <a:spcBef>
                <a:spcPts val="0"/>
              </a:spcBef>
              <a:spcAft>
                <a:spcPts val="0"/>
              </a:spcAft>
              <a:buSzPts val="2800"/>
              <a:buNone/>
            </a:pPr>
            <a:r>
              <a:rPr lang="zh-TW" sz="1500" b="1">
                <a:solidFill>
                  <a:schemeClr val="accent3"/>
                </a:solidFill>
              </a:rPr>
              <a:t>After Course Selection</a:t>
            </a:r>
            <a:endParaRPr sz="1500">
              <a:solidFill>
                <a:schemeClr val="accent3"/>
              </a:solidFill>
            </a:endParaRPr>
          </a:p>
        </p:txBody>
      </p:sp>
      <p:pic>
        <p:nvPicPr>
          <p:cNvPr id="133" name="Google Shape;133;g224144f993c_0_101"/>
          <p:cNvPicPr preferRelativeResize="0"/>
          <p:nvPr/>
        </p:nvPicPr>
        <p:blipFill rotWithShape="1">
          <a:blip r:embed="rId3">
            <a:alphaModFix/>
          </a:blip>
          <a:srcRect t="63355"/>
          <a:stretch/>
        </p:blipFill>
        <p:spPr>
          <a:xfrm>
            <a:off x="111400" y="0"/>
            <a:ext cx="8819150" cy="278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24144f993c_0_1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14</a:t>
            </a:fld>
            <a:endParaRPr/>
          </a:p>
        </p:txBody>
      </p:sp>
      <p:pic>
        <p:nvPicPr>
          <p:cNvPr id="139" name="Google Shape;139;g224144f993c_0_106"/>
          <p:cNvPicPr preferRelativeResize="0"/>
          <p:nvPr/>
        </p:nvPicPr>
        <p:blipFill rotWithShape="1">
          <a:blip r:embed="rId3">
            <a:alphaModFix/>
          </a:blip>
          <a:srcRect/>
          <a:stretch/>
        </p:blipFill>
        <p:spPr>
          <a:xfrm>
            <a:off x="1584288" y="0"/>
            <a:ext cx="597542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24144f993c_0_22"/>
          <p:cNvSpPr txBox="1">
            <a:spLocks noGrp="1"/>
          </p:cNvSpPr>
          <p:nvPr>
            <p:ph type="body" idx="1"/>
          </p:nvPr>
        </p:nvSpPr>
        <p:spPr>
          <a:xfrm>
            <a:off x="180000" y="792000"/>
            <a:ext cx="8568300" cy="39396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rgbClr val="434343"/>
              </a:buClr>
              <a:buSzPts val="2000"/>
              <a:buChar char="●"/>
            </a:pPr>
            <a:r>
              <a:rPr lang="zh-TW" sz="2000">
                <a:solidFill>
                  <a:srgbClr val="434343"/>
                </a:solidFill>
              </a:rPr>
              <a:t>Teachers can offer the Course for the next semester, Teachers can only offer the Course of next semester Before course selection </a:t>
            </a:r>
            <a:r>
              <a:rPr lang="zh-TW" sz="2000" b="1">
                <a:solidFill>
                  <a:srgbClr val="FF0000"/>
                </a:solidFill>
              </a:rPr>
              <a:t>[11]</a:t>
            </a:r>
            <a:endParaRPr sz="2000">
              <a:solidFill>
                <a:srgbClr val="434343"/>
              </a:solidFill>
            </a:endParaRPr>
          </a:p>
          <a:p>
            <a:pPr marL="457200" lvl="0" indent="-355600" algn="l" rtl="0">
              <a:lnSpc>
                <a:spcPct val="130000"/>
              </a:lnSpc>
              <a:spcBef>
                <a:spcPts val="0"/>
              </a:spcBef>
              <a:spcAft>
                <a:spcPts val="0"/>
              </a:spcAft>
              <a:buClr>
                <a:srgbClr val="434343"/>
              </a:buClr>
              <a:buSzPts val="2000"/>
              <a:buChar char="●"/>
            </a:pPr>
            <a:r>
              <a:rPr lang="zh-TW" sz="2000">
                <a:solidFill>
                  <a:srgbClr val="434343"/>
                </a:solidFill>
              </a:rPr>
              <a:t>Students can withdraw the elective Courses of present semester, Students can only withdraw the elective Course of present semester Before course selection</a:t>
            </a:r>
            <a:endParaRPr sz="2000">
              <a:solidFill>
                <a:srgbClr val="434343"/>
              </a:solidFill>
            </a:endParaRPr>
          </a:p>
          <a:p>
            <a:pPr marL="0" lvl="0" indent="0" algn="l" rtl="0">
              <a:lnSpc>
                <a:spcPct val="130000"/>
              </a:lnSpc>
              <a:spcBef>
                <a:spcPts val="0"/>
              </a:spcBef>
              <a:spcAft>
                <a:spcPts val="0"/>
              </a:spcAft>
              <a:buSzPts val="1800"/>
              <a:buNone/>
            </a:pPr>
            <a:endParaRPr sz="2000">
              <a:solidFill>
                <a:srgbClr val="434343"/>
              </a:solidFill>
            </a:endParaRPr>
          </a:p>
        </p:txBody>
      </p:sp>
      <p:sp>
        <p:nvSpPr>
          <p:cNvPr id="145" name="Google Shape;145;g224144f993c_0_22"/>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Scenario – </a:t>
            </a:r>
            <a:r>
              <a:rPr lang="zh-TW" b="1">
                <a:solidFill>
                  <a:schemeClr val="accent4"/>
                </a:solidFill>
              </a:rPr>
              <a:t>Before course selection</a:t>
            </a:r>
            <a:endParaRPr>
              <a:solidFill>
                <a:schemeClr val="accent4"/>
              </a:solidFill>
            </a:endParaRPr>
          </a:p>
        </p:txBody>
      </p:sp>
      <p:sp>
        <p:nvSpPr>
          <p:cNvPr id="146" name="Google Shape;146;g224144f993c_0_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4144f993c_0_164"/>
          <p:cNvSpPr txBox="1">
            <a:spLocks noGrp="1"/>
          </p:cNvSpPr>
          <p:nvPr>
            <p:ph type="body" idx="1"/>
          </p:nvPr>
        </p:nvSpPr>
        <p:spPr>
          <a:xfrm>
            <a:off x="180000" y="792000"/>
            <a:ext cx="8520600" cy="41616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rgbClr val="434343"/>
              </a:buClr>
              <a:buSzPts val="2000"/>
              <a:buChar char="●"/>
            </a:pPr>
            <a:r>
              <a:rPr lang="zh-TW" sz="2000">
                <a:solidFill>
                  <a:srgbClr val="434343"/>
                </a:solidFill>
              </a:rPr>
              <a:t>At the beginning of the course selection, System will automatically select the required courses for the Students based on their Degree Program and grade. Students only need to select the elective courses for the next semester. </a:t>
            </a:r>
            <a:r>
              <a:rPr lang="zh-TW" sz="2000" b="1">
                <a:solidFill>
                  <a:srgbClr val="FF0000"/>
                </a:solidFill>
              </a:rPr>
              <a:t>[12]</a:t>
            </a:r>
            <a:endParaRPr sz="2000" b="1">
              <a:solidFill>
                <a:srgbClr val="FF0000"/>
              </a:solidFill>
            </a:endParaRPr>
          </a:p>
          <a:p>
            <a:pPr marL="457200" lvl="0" indent="-355600" algn="l" rtl="0">
              <a:lnSpc>
                <a:spcPct val="130000"/>
              </a:lnSpc>
              <a:spcBef>
                <a:spcPts val="0"/>
              </a:spcBef>
              <a:spcAft>
                <a:spcPts val="0"/>
              </a:spcAft>
              <a:buClr>
                <a:srgbClr val="434343"/>
              </a:buClr>
              <a:buSzPts val="2000"/>
              <a:buChar char="●"/>
            </a:pPr>
            <a:r>
              <a:rPr lang="zh-TW" sz="2000">
                <a:solidFill>
                  <a:srgbClr val="434343"/>
                </a:solidFill>
              </a:rPr>
              <a:t>System will give students the lists of selectable course: </a:t>
            </a:r>
            <a:r>
              <a:rPr lang="zh-TW" sz="2000" b="1">
                <a:solidFill>
                  <a:srgbClr val="FF0000"/>
                </a:solidFill>
              </a:rPr>
              <a:t>[9]</a:t>
            </a:r>
            <a:endParaRPr sz="2000">
              <a:solidFill>
                <a:srgbClr val="434343"/>
              </a:solidFill>
            </a:endParaRPr>
          </a:p>
          <a:p>
            <a:pPr marL="914400" lvl="1" indent="-355600" algn="l" rtl="0">
              <a:lnSpc>
                <a:spcPct val="130000"/>
              </a:lnSpc>
              <a:spcBef>
                <a:spcPts val="0"/>
              </a:spcBef>
              <a:spcAft>
                <a:spcPts val="0"/>
              </a:spcAft>
              <a:buClr>
                <a:srgbClr val="434343"/>
              </a:buClr>
              <a:buSzPts val="2000"/>
              <a:buChar char="○"/>
            </a:pPr>
            <a:r>
              <a:rPr lang="zh-TW" sz="2000">
                <a:solidFill>
                  <a:srgbClr val="434343"/>
                </a:solidFill>
              </a:rPr>
              <a:t>course being offered at next semester</a:t>
            </a:r>
            <a:endParaRPr sz="2000">
              <a:solidFill>
                <a:srgbClr val="434343"/>
              </a:solidFill>
            </a:endParaRPr>
          </a:p>
          <a:p>
            <a:pPr marL="914400" lvl="1" indent="-355600" algn="l" rtl="0">
              <a:lnSpc>
                <a:spcPct val="130000"/>
              </a:lnSpc>
              <a:spcBef>
                <a:spcPts val="0"/>
              </a:spcBef>
              <a:spcAft>
                <a:spcPts val="0"/>
              </a:spcAft>
              <a:buClr>
                <a:srgbClr val="434343"/>
              </a:buClr>
              <a:buSzPts val="2000"/>
              <a:buChar char="○"/>
            </a:pPr>
            <a:r>
              <a:rPr lang="zh-TW" sz="2000">
                <a:solidFill>
                  <a:srgbClr val="434343"/>
                </a:solidFill>
              </a:rPr>
              <a:t>all the elective courses from the Degree Program that students pursue</a:t>
            </a:r>
            <a:endParaRPr sz="2000">
              <a:solidFill>
                <a:srgbClr val="434343"/>
              </a:solidFill>
            </a:endParaRPr>
          </a:p>
          <a:p>
            <a:pPr marL="914400" lvl="1" indent="-355600" algn="l" rtl="0">
              <a:lnSpc>
                <a:spcPct val="130000"/>
              </a:lnSpc>
              <a:spcBef>
                <a:spcPts val="0"/>
              </a:spcBef>
              <a:spcAft>
                <a:spcPts val="0"/>
              </a:spcAft>
              <a:buClr>
                <a:srgbClr val="434343"/>
              </a:buClr>
              <a:buSzPts val="2000"/>
              <a:buChar char="○"/>
            </a:pPr>
            <a:r>
              <a:rPr lang="zh-TW" sz="2000">
                <a:solidFill>
                  <a:srgbClr val="434343"/>
                </a:solidFill>
              </a:rPr>
              <a:t>should not have a scheduling conflict with the courses in which the student already select</a:t>
            </a:r>
            <a:endParaRPr sz="2000">
              <a:solidFill>
                <a:srgbClr val="434343"/>
              </a:solidFill>
            </a:endParaRPr>
          </a:p>
        </p:txBody>
      </p:sp>
      <p:sp>
        <p:nvSpPr>
          <p:cNvPr id="152" name="Google Shape;152;g224144f993c_0_164"/>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Scenario – </a:t>
            </a:r>
            <a:r>
              <a:rPr lang="zh-TW" b="1">
                <a:solidFill>
                  <a:schemeClr val="accent5"/>
                </a:solidFill>
              </a:rPr>
              <a:t>During course selection</a:t>
            </a:r>
            <a:endParaRPr>
              <a:solidFill>
                <a:schemeClr val="accent5"/>
              </a:solidFill>
            </a:endParaRPr>
          </a:p>
        </p:txBody>
      </p:sp>
      <p:sp>
        <p:nvSpPr>
          <p:cNvPr id="153" name="Google Shape;153;g224144f993c_0_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24144f993c_0_171"/>
          <p:cNvSpPr txBox="1">
            <a:spLocks noGrp="1"/>
          </p:cNvSpPr>
          <p:nvPr>
            <p:ph type="body" idx="1"/>
          </p:nvPr>
        </p:nvSpPr>
        <p:spPr>
          <a:xfrm>
            <a:off x="180000" y="792000"/>
            <a:ext cx="8520600" cy="41616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rgbClr val="434343"/>
              </a:buClr>
              <a:buSzPts val="2000"/>
              <a:buChar char="●"/>
            </a:pPr>
            <a:r>
              <a:rPr lang="zh-TW" sz="2000">
                <a:solidFill>
                  <a:srgbClr val="434343"/>
                </a:solidFill>
              </a:rPr>
              <a:t>If Students select the Course with Course Card, the status of course selection will automatically become Enrolled. Otherwise, it will be Preliminary</a:t>
            </a:r>
            <a:endParaRPr sz="2000">
              <a:solidFill>
                <a:srgbClr val="434343"/>
              </a:solidFill>
            </a:endParaRPr>
          </a:p>
          <a:p>
            <a:pPr marL="457200" lvl="0" indent="-355600" algn="l" rtl="0">
              <a:lnSpc>
                <a:spcPct val="130000"/>
              </a:lnSpc>
              <a:spcBef>
                <a:spcPts val="0"/>
              </a:spcBef>
              <a:spcAft>
                <a:spcPts val="0"/>
              </a:spcAft>
              <a:buClr>
                <a:srgbClr val="434343"/>
              </a:buClr>
              <a:buSzPts val="2000"/>
              <a:buChar char="●"/>
            </a:pPr>
            <a:r>
              <a:rPr lang="zh-TW" sz="2000">
                <a:solidFill>
                  <a:srgbClr val="434343"/>
                </a:solidFill>
              </a:rPr>
              <a:t>Students can review their Course Selection list, and they can withdraw the elective Course with the status of Preliminary or Enrolled </a:t>
            </a:r>
            <a:r>
              <a:rPr lang="zh-TW" sz="2000" b="1">
                <a:solidFill>
                  <a:srgbClr val="FF0000"/>
                </a:solidFill>
              </a:rPr>
              <a:t>[3][5]</a:t>
            </a:r>
            <a:endParaRPr sz="2000" b="1">
              <a:solidFill>
                <a:srgbClr val="FF0000"/>
              </a:solidFill>
            </a:endParaRPr>
          </a:p>
          <a:p>
            <a:pPr marL="457200" lvl="0" indent="-355600" algn="l" rtl="0">
              <a:lnSpc>
                <a:spcPct val="130000"/>
              </a:lnSpc>
              <a:spcBef>
                <a:spcPts val="0"/>
              </a:spcBef>
              <a:spcAft>
                <a:spcPts val="0"/>
              </a:spcAft>
              <a:buClr>
                <a:srgbClr val="434343"/>
              </a:buClr>
              <a:buSzPts val="2000"/>
              <a:buChar char="●"/>
            </a:pPr>
            <a:r>
              <a:rPr lang="zh-TW" sz="2000" b="1" i="1">
                <a:solidFill>
                  <a:srgbClr val="434343"/>
                </a:solidFill>
              </a:rPr>
              <a:t>Note:</a:t>
            </a:r>
            <a:r>
              <a:rPr lang="zh-TW" sz="2000">
                <a:solidFill>
                  <a:srgbClr val="434343"/>
                </a:solidFill>
              </a:rPr>
              <a:t> If Students select the Course with the Course Card and then withdraw it, the Course Card can’t be used again</a:t>
            </a:r>
            <a:endParaRPr sz="2000">
              <a:solidFill>
                <a:srgbClr val="434343"/>
              </a:solidFill>
            </a:endParaRPr>
          </a:p>
        </p:txBody>
      </p:sp>
      <p:sp>
        <p:nvSpPr>
          <p:cNvPr id="159" name="Google Shape;159;g224144f993c_0_171"/>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Scenario – </a:t>
            </a:r>
            <a:r>
              <a:rPr lang="zh-TW" b="1">
                <a:solidFill>
                  <a:schemeClr val="accent5"/>
                </a:solidFill>
              </a:rPr>
              <a:t>During course selection</a:t>
            </a:r>
            <a:endParaRPr>
              <a:solidFill>
                <a:schemeClr val="accent5"/>
              </a:solidFill>
            </a:endParaRPr>
          </a:p>
        </p:txBody>
      </p:sp>
      <p:sp>
        <p:nvSpPr>
          <p:cNvPr id="160" name="Google Shape;160;g224144f993c_0_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24144f993c_0_182"/>
          <p:cNvSpPr txBox="1">
            <a:spLocks noGrp="1"/>
          </p:cNvSpPr>
          <p:nvPr>
            <p:ph type="body" idx="1"/>
          </p:nvPr>
        </p:nvSpPr>
        <p:spPr>
          <a:xfrm>
            <a:off x="180000" y="792000"/>
            <a:ext cx="8520600" cy="39396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rgbClr val="434343"/>
              </a:buClr>
              <a:buSzPts val="2000"/>
              <a:buChar char="●"/>
            </a:pPr>
            <a:r>
              <a:rPr lang="zh-TW" sz="2000">
                <a:solidFill>
                  <a:srgbClr val="434343"/>
                </a:solidFill>
              </a:rPr>
              <a:t>System will firstly distribute Students to the Courses with the status of Preliminary of course selection:</a:t>
            </a:r>
            <a:endParaRPr sz="2000">
              <a:solidFill>
                <a:srgbClr val="434343"/>
              </a:solidFill>
            </a:endParaRPr>
          </a:p>
          <a:p>
            <a:pPr marL="914400" lvl="1" indent="-355600" algn="l" rtl="0">
              <a:lnSpc>
                <a:spcPct val="130000"/>
              </a:lnSpc>
              <a:spcBef>
                <a:spcPts val="0"/>
              </a:spcBef>
              <a:spcAft>
                <a:spcPts val="0"/>
              </a:spcAft>
              <a:buClr>
                <a:srgbClr val="434343"/>
              </a:buClr>
              <a:buSzPts val="2000"/>
              <a:buChar char="○"/>
            </a:pPr>
            <a:r>
              <a:rPr lang="zh-TW" sz="2000">
                <a:solidFill>
                  <a:srgbClr val="434343"/>
                </a:solidFill>
              </a:rPr>
              <a:t>The system will first enroll all students with the status of “Enrolled" in the course, and then randomly enroll students with the status of "Preliminary" in the course until reaching the maximum capacity</a:t>
            </a:r>
            <a:endParaRPr sz="2000">
              <a:solidFill>
                <a:srgbClr val="434343"/>
              </a:solidFill>
            </a:endParaRPr>
          </a:p>
          <a:p>
            <a:pPr marL="914400" lvl="1" indent="-355600" algn="l" rtl="0">
              <a:lnSpc>
                <a:spcPct val="130000"/>
              </a:lnSpc>
              <a:spcBef>
                <a:spcPts val="0"/>
              </a:spcBef>
              <a:spcAft>
                <a:spcPts val="0"/>
              </a:spcAft>
              <a:buClr>
                <a:srgbClr val="434343"/>
              </a:buClr>
              <a:buSzPts val="2000"/>
              <a:buChar char="○"/>
            </a:pPr>
            <a:r>
              <a:rPr lang="zh-TW" sz="2000">
                <a:solidFill>
                  <a:srgbClr val="434343"/>
                </a:solidFill>
              </a:rPr>
              <a:t>Students with status of "Preliminary" successfully enroll in the course will change the status to “Enrolled", Otherwise, change to "Unselected"</a:t>
            </a:r>
            <a:endParaRPr sz="2000">
              <a:solidFill>
                <a:srgbClr val="434343"/>
              </a:solidFill>
            </a:endParaRPr>
          </a:p>
        </p:txBody>
      </p:sp>
      <p:sp>
        <p:nvSpPr>
          <p:cNvPr id="166" name="Google Shape;166;g224144f993c_0_182"/>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Scenario – </a:t>
            </a:r>
            <a:r>
              <a:rPr lang="zh-TW" b="1">
                <a:solidFill>
                  <a:schemeClr val="dk2"/>
                </a:solidFill>
              </a:rPr>
              <a:t>After course selection</a:t>
            </a:r>
            <a:endParaRPr>
              <a:solidFill>
                <a:schemeClr val="dk2"/>
              </a:solidFill>
            </a:endParaRPr>
          </a:p>
        </p:txBody>
      </p:sp>
      <p:sp>
        <p:nvSpPr>
          <p:cNvPr id="167" name="Google Shape;167;g224144f993c_0_1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24144f993c_0_192"/>
          <p:cNvSpPr txBox="1">
            <a:spLocks noGrp="1"/>
          </p:cNvSpPr>
          <p:nvPr>
            <p:ph type="body" idx="1"/>
          </p:nvPr>
        </p:nvSpPr>
        <p:spPr>
          <a:xfrm>
            <a:off x="180000" y="792000"/>
            <a:ext cx="8698500" cy="41394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rgbClr val="434343"/>
              </a:buClr>
              <a:buSzPts val="2000"/>
              <a:buChar char="●"/>
            </a:pPr>
            <a:r>
              <a:rPr lang="zh-TW" sz="2000">
                <a:solidFill>
                  <a:srgbClr val="434343"/>
                </a:solidFill>
              </a:rPr>
              <a:t>Students can check whether they have been successfully enroll in the courses</a:t>
            </a:r>
            <a:endParaRPr sz="2000">
              <a:solidFill>
                <a:srgbClr val="434343"/>
              </a:solidFill>
            </a:endParaRPr>
          </a:p>
          <a:p>
            <a:pPr marL="457200" lvl="0" indent="-355600" algn="l" rtl="0">
              <a:lnSpc>
                <a:spcPct val="130000"/>
              </a:lnSpc>
              <a:spcBef>
                <a:spcPts val="0"/>
              </a:spcBef>
              <a:spcAft>
                <a:spcPts val="0"/>
              </a:spcAft>
              <a:buClr>
                <a:srgbClr val="434343"/>
              </a:buClr>
              <a:buSzPts val="2000"/>
              <a:buChar char="●"/>
            </a:pPr>
            <a:r>
              <a:rPr lang="zh-TW" sz="2000">
                <a:solidFill>
                  <a:srgbClr val="434343"/>
                </a:solidFill>
              </a:rPr>
              <a:t>Students can withdraw the elective Course with status of “Enrolled"</a:t>
            </a:r>
            <a:r>
              <a:rPr lang="zh-TW" sz="2000" b="1">
                <a:solidFill>
                  <a:srgbClr val="FF0000"/>
                </a:solidFill>
              </a:rPr>
              <a:t>[5]</a:t>
            </a:r>
            <a:endParaRPr sz="2000">
              <a:solidFill>
                <a:srgbClr val="434343"/>
              </a:solidFill>
            </a:endParaRPr>
          </a:p>
          <a:p>
            <a:pPr marL="457200" lvl="0" indent="-355600" algn="l" rtl="0">
              <a:lnSpc>
                <a:spcPct val="130000"/>
              </a:lnSpc>
              <a:spcBef>
                <a:spcPts val="0"/>
              </a:spcBef>
              <a:spcAft>
                <a:spcPts val="0"/>
              </a:spcAft>
              <a:buClr>
                <a:srgbClr val="434343"/>
              </a:buClr>
              <a:buSzPts val="2000"/>
              <a:buChar char="●"/>
            </a:pPr>
            <a:r>
              <a:rPr lang="zh-TW" sz="2000" b="1" i="1">
                <a:solidFill>
                  <a:srgbClr val="434343"/>
                </a:solidFill>
              </a:rPr>
              <a:t>Note:</a:t>
            </a:r>
            <a:r>
              <a:rPr lang="zh-TW" sz="2000">
                <a:solidFill>
                  <a:srgbClr val="434343"/>
                </a:solidFill>
              </a:rPr>
              <a:t> Students won't have a second chance to select the course. If they withdraw from the course, they may have the opportunity to select it again the next time it is offered. In addition, The course won't fill the vacant spot left by a student's withdrawn with another student</a:t>
            </a:r>
            <a:endParaRPr sz="2000">
              <a:solidFill>
                <a:srgbClr val="434343"/>
              </a:solidFill>
            </a:endParaRPr>
          </a:p>
          <a:p>
            <a:pPr marL="457200" lvl="0" indent="-355600" algn="l" rtl="0">
              <a:lnSpc>
                <a:spcPct val="130000"/>
              </a:lnSpc>
              <a:spcBef>
                <a:spcPts val="0"/>
              </a:spcBef>
              <a:spcAft>
                <a:spcPts val="0"/>
              </a:spcAft>
              <a:buClr>
                <a:srgbClr val="434343"/>
              </a:buClr>
              <a:buSzPts val="2000"/>
              <a:buChar char="●"/>
            </a:pPr>
            <a:r>
              <a:rPr lang="zh-TW" sz="2000">
                <a:solidFill>
                  <a:srgbClr val="434343"/>
                </a:solidFill>
              </a:rPr>
              <a:t>Teachers can access the list of enrolled students of their courses for the next semester</a:t>
            </a:r>
            <a:endParaRPr sz="2000">
              <a:solidFill>
                <a:srgbClr val="434343"/>
              </a:solidFill>
            </a:endParaRPr>
          </a:p>
        </p:txBody>
      </p:sp>
      <p:sp>
        <p:nvSpPr>
          <p:cNvPr id="173" name="Google Shape;173;g224144f993c_0_192"/>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Scenario – </a:t>
            </a:r>
            <a:r>
              <a:rPr lang="zh-TW" b="1">
                <a:solidFill>
                  <a:schemeClr val="dk2"/>
                </a:solidFill>
              </a:rPr>
              <a:t>After course selection</a:t>
            </a:r>
            <a:endParaRPr b="1">
              <a:solidFill>
                <a:schemeClr val="dk2"/>
              </a:solidFill>
            </a:endParaRPr>
          </a:p>
        </p:txBody>
      </p:sp>
      <p:sp>
        <p:nvSpPr>
          <p:cNvPr id="174" name="Google Shape;174;g224144f993c_0_1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zh-TW"/>
              <a:t>111 Spring</a:t>
            </a:r>
            <a:endParaRPr/>
          </a:p>
          <a:p>
            <a:pPr marL="0" lvl="0" indent="0" algn="ctr" rtl="0">
              <a:lnSpc>
                <a:spcPct val="100000"/>
              </a:lnSpc>
              <a:spcBef>
                <a:spcPts val="0"/>
              </a:spcBef>
              <a:spcAft>
                <a:spcPts val="0"/>
              </a:spcAft>
              <a:buSzPts val="5200"/>
              <a:buNone/>
            </a:pPr>
            <a:r>
              <a:rPr lang="zh-TW"/>
              <a:t>DBMS Final Project</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zh-TW" sz="2000" b="1">
                <a:solidFill>
                  <a:srgbClr val="202124"/>
                </a:solidFill>
                <a:highlight>
                  <a:srgbClr val="FFFFFF"/>
                </a:highlight>
              </a:rPr>
              <a:t>Course Selection System</a:t>
            </a:r>
            <a:endParaRPr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24144f993c_0_212"/>
          <p:cNvSpPr txBox="1">
            <a:spLocks noGrp="1"/>
          </p:cNvSpPr>
          <p:nvPr>
            <p:ph type="body" idx="1"/>
          </p:nvPr>
        </p:nvSpPr>
        <p:spPr>
          <a:xfrm>
            <a:off x="180000" y="792000"/>
            <a:ext cx="8520600" cy="41394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SzPts val="2000"/>
              <a:buChar char="●"/>
            </a:pPr>
            <a:r>
              <a:rPr lang="zh-TW" sz="2000"/>
              <a:t>Teacher can access the list of enrolled students of their courses before the present semester (inclusive) </a:t>
            </a:r>
            <a:r>
              <a:rPr lang="zh-TW" sz="2000" b="1">
                <a:solidFill>
                  <a:srgbClr val="FF0000"/>
                </a:solidFill>
              </a:rPr>
              <a:t>[4]</a:t>
            </a:r>
            <a:endParaRPr sz="2000" b="1">
              <a:solidFill>
                <a:srgbClr val="FF0000"/>
              </a:solidFill>
            </a:endParaRPr>
          </a:p>
          <a:p>
            <a:pPr marL="457200" lvl="0" indent="-355600" algn="l" rtl="0">
              <a:lnSpc>
                <a:spcPct val="130000"/>
              </a:lnSpc>
              <a:spcBef>
                <a:spcPts val="0"/>
              </a:spcBef>
              <a:spcAft>
                <a:spcPts val="0"/>
              </a:spcAft>
              <a:buSzPts val="2000"/>
              <a:buChar char="●"/>
            </a:pPr>
            <a:r>
              <a:rPr lang="zh-TW" sz="2000"/>
              <a:t>Students can access their course selection record (within all of the status) before the present semester (inclusive)</a:t>
            </a:r>
            <a:endParaRPr sz="2000"/>
          </a:p>
          <a:p>
            <a:pPr marL="457200" lvl="0" indent="-355600" algn="l" rtl="0">
              <a:lnSpc>
                <a:spcPct val="130000"/>
              </a:lnSpc>
              <a:spcBef>
                <a:spcPts val="0"/>
              </a:spcBef>
              <a:spcAft>
                <a:spcPts val="0"/>
              </a:spcAft>
              <a:buSzPts val="2000"/>
              <a:buChar char="●"/>
            </a:pPr>
            <a:r>
              <a:rPr lang="zh-TW" sz="2000"/>
              <a:t>All users can search for the Courses offered by the school before present semester (include)</a:t>
            </a:r>
            <a:endParaRPr sz="2000"/>
          </a:p>
          <a:p>
            <a:pPr marL="914400" lvl="1" indent="-355600" algn="l" rtl="0">
              <a:lnSpc>
                <a:spcPct val="130000"/>
              </a:lnSpc>
              <a:spcBef>
                <a:spcPts val="0"/>
              </a:spcBef>
              <a:spcAft>
                <a:spcPts val="0"/>
              </a:spcAft>
              <a:buSzPts val="2000"/>
              <a:buChar char="○"/>
            </a:pPr>
            <a:r>
              <a:rPr lang="zh-TW" sz="2000"/>
              <a:t>They need to provide the semester as a mandatory search key and can use the Course Code, Course Name, Teacher, or Degree Program as optional search keys.</a:t>
            </a:r>
            <a:endParaRPr sz="2000"/>
          </a:p>
        </p:txBody>
      </p:sp>
      <p:sp>
        <p:nvSpPr>
          <p:cNvPr id="180" name="Google Shape;180;g224144f993c_0_212"/>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Scenario – Entire Semester</a:t>
            </a:r>
            <a:endParaRPr b="1"/>
          </a:p>
        </p:txBody>
      </p:sp>
      <p:sp>
        <p:nvSpPr>
          <p:cNvPr id="181" name="Google Shape;181;g224144f993c_0_2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Entities </a:t>
            </a:r>
            <a:endParaRPr b="1"/>
          </a:p>
        </p:txBody>
      </p:sp>
      <p:sp>
        <p:nvSpPr>
          <p:cNvPr id="187" name="Google Shape;187;p7"/>
          <p:cNvSpPr txBox="1">
            <a:spLocks noGrp="1"/>
          </p:cNvSpPr>
          <p:nvPr>
            <p:ph type="body" idx="1"/>
          </p:nvPr>
        </p:nvSpPr>
        <p:spPr>
          <a:xfrm>
            <a:off x="313200" y="792000"/>
            <a:ext cx="8520600" cy="42069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800"/>
              <a:buNone/>
            </a:pPr>
            <a:r>
              <a:rPr lang="zh-TW" sz="2000" dirty="0"/>
              <a:t>The school stated that the basic entities of this system are as follows:</a:t>
            </a:r>
            <a:endParaRPr sz="2000" dirty="0"/>
          </a:p>
          <a:p>
            <a:pPr marL="0" lvl="0" indent="0" algn="l" rtl="0">
              <a:lnSpc>
                <a:spcPct val="110000"/>
              </a:lnSpc>
              <a:spcBef>
                <a:spcPts val="0"/>
              </a:spcBef>
              <a:spcAft>
                <a:spcPts val="0"/>
              </a:spcAft>
              <a:buSzPts val="1800"/>
              <a:buNone/>
            </a:pPr>
            <a:endParaRPr sz="2000" dirty="0"/>
          </a:p>
          <a:p>
            <a:pPr marL="457200" lvl="0" indent="-355600" algn="l" rtl="0">
              <a:lnSpc>
                <a:spcPct val="110000"/>
              </a:lnSpc>
              <a:spcBef>
                <a:spcPts val="0"/>
              </a:spcBef>
              <a:spcAft>
                <a:spcPts val="0"/>
              </a:spcAft>
              <a:buClr>
                <a:schemeClr val="accent5"/>
              </a:buClr>
              <a:buSzPts val="2000"/>
              <a:buAutoNum type="arabicParenR"/>
            </a:pPr>
            <a:r>
              <a:rPr lang="zh-TW" sz="2000" b="1" dirty="0">
                <a:solidFill>
                  <a:schemeClr val="accent5"/>
                </a:solidFill>
              </a:rPr>
              <a:t>Student</a:t>
            </a:r>
            <a:r>
              <a:rPr lang="zh-TW" sz="2000" b="1" dirty="0"/>
              <a:t> and </a:t>
            </a:r>
            <a:r>
              <a:rPr lang="zh-TW" sz="2000" b="1" dirty="0">
                <a:solidFill>
                  <a:schemeClr val="accent5"/>
                </a:solidFill>
              </a:rPr>
              <a:t>Teacher</a:t>
            </a:r>
            <a:r>
              <a:rPr lang="zh-TW" sz="2000" b="1" dirty="0"/>
              <a:t>:</a:t>
            </a:r>
            <a:r>
              <a:rPr lang="zh-TW" sz="2000" dirty="0"/>
              <a:t> user of the system</a:t>
            </a:r>
            <a:endParaRPr sz="2000" dirty="0"/>
          </a:p>
          <a:p>
            <a:pPr marL="457200" lvl="0" indent="-355600" algn="l" rtl="0">
              <a:lnSpc>
                <a:spcPct val="110000"/>
              </a:lnSpc>
              <a:spcBef>
                <a:spcPts val="0"/>
              </a:spcBef>
              <a:spcAft>
                <a:spcPts val="0"/>
              </a:spcAft>
              <a:buClr>
                <a:schemeClr val="accent5"/>
              </a:buClr>
              <a:buSzPts val="2000"/>
              <a:buAutoNum type="arabicParenR"/>
            </a:pPr>
            <a:r>
              <a:rPr lang="zh-TW" sz="2000" b="1" dirty="0">
                <a:solidFill>
                  <a:schemeClr val="accent5"/>
                </a:solidFill>
              </a:rPr>
              <a:t>StudentCredential</a:t>
            </a:r>
            <a:r>
              <a:rPr lang="zh-TW" sz="2000" b="1" dirty="0"/>
              <a:t> and </a:t>
            </a:r>
            <a:r>
              <a:rPr lang="zh-TW" sz="2000" b="1" dirty="0">
                <a:solidFill>
                  <a:schemeClr val="accent5"/>
                </a:solidFill>
              </a:rPr>
              <a:t>TeacherCredential</a:t>
            </a:r>
            <a:r>
              <a:rPr lang="zh-TW" sz="2000" b="1" dirty="0"/>
              <a:t>:</a:t>
            </a:r>
            <a:r>
              <a:rPr lang="zh-TW" sz="2000" dirty="0"/>
              <a:t> storing the student’s and teacher's hashed password</a:t>
            </a:r>
            <a:endParaRPr sz="2000" dirty="0"/>
          </a:p>
          <a:p>
            <a:pPr marL="457200" lvl="0" indent="-355600" algn="l" rtl="0">
              <a:lnSpc>
                <a:spcPct val="110000"/>
              </a:lnSpc>
              <a:spcBef>
                <a:spcPts val="0"/>
              </a:spcBef>
              <a:spcAft>
                <a:spcPts val="0"/>
              </a:spcAft>
              <a:buClr>
                <a:schemeClr val="accent5"/>
              </a:buClr>
              <a:buSzPts val="2000"/>
              <a:buAutoNum type="arabicParenR"/>
            </a:pPr>
            <a:r>
              <a:rPr lang="zh-TW" sz="2000" b="1" dirty="0">
                <a:solidFill>
                  <a:schemeClr val="accent5"/>
                </a:solidFill>
              </a:rPr>
              <a:t>Degree Program</a:t>
            </a:r>
            <a:r>
              <a:rPr lang="zh-TW" sz="2000" b="1" dirty="0"/>
              <a:t>:</a:t>
            </a:r>
            <a:r>
              <a:rPr lang="zh-TW" sz="2000" dirty="0"/>
              <a:t> program for student to pursue</a:t>
            </a:r>
            <a:endParaRPr sz="2000" dirty="0"/>
          </a:p>
          <a:p>
            <a:pPr marL="457200" lvl="0" indent="-355600" algn="l" rtl="0">
              <a:lnSpc>
                <a:spcPct val="110000"/>
              </a:lnSpc>
              <a:spcBef>
                <a:spcPts val="0"/>
              </a:spcBef>
              <a:spcAft>
                <a:spcPts val="0"/>
              </a:spcAft>
              <a:buClr>
                <a:schemeClr val="accent5"/>
              </a:buClr>
              <a:buSzPts val="2000"/>
              <a:buAutoNum type="arabicParenR"/>
            </a:pPr>
            <a:r>
              <a:rPr lang="zh-TW" sz="2000" b="1" dirty="0">
                <a:solidFill>
                  <a:schemeClr val="accent5"/>
                </a:solidFill>
              </a:rPr>
              <a:t>Course</a:t>
            </a:r>
            <a:r>
              <a:rPr lang="zh-TW" sz="2000" dirty="0"/>
              <a:t>: teachers offer the course for students to take</a:t>
            </a:r>
            <a:endParaRPr sz="2000" dirty="0"/>
          </a:p>
          <a:p>
            <a:pPr marL="457200" lvl="0" indent="-355600" algn="l" rtl="0">
              <a:lnSpc>
                <a:spcPct val="110000"/>
              </a:lnSpc>
              <a:spcBef>
                <a:spcPts val="0"/>
              </a:spcBef>
              <a:spcAft>
                <a:spcPts val="0"/>
              </a:spcAft>
              <a:buClr>
                <a:schemeClr val="accent5"/>
              </a:buClr>
              <a:buSzPts val="2000"/>
              <a:buAutoNum type="arabicParenR"/>
            </a:pPr>
            <a:r>
              <a:rPr lang="zh-TW" sz="2000" b="1" dirty="0">
                <a:solidFill>
                  <a:schemeClr val="accent5"/>
                </a:solidFill>
              </a:rPr>
              <a:t>Coursecard</a:t>
            </a:r>
            <a:r>
              <a:rPr lang="zh-TW" sz="2000" dirty="0"/>
              <a:t>: students can use a course card for course selection to ensure successful enrollment</a:t>
            </a:r>
            <a:endParaRPr sz="2000" dirty="0"/>
          </a:p>
        </p:txBody>
      </p:sp>
      <p:sp>
        <p:nvSpPr>
          <p:cNvPr id="188" name="Google Shape;18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23f703006b_0_200"/>
          <p:cNvSpPr txBox="1">
            <a:spLocks noGrp="1"/>
          </p:cNvSpPr>
          <p:nvPr>
            <p:ph type="title"/>
          </p:nvPr>
        </p:nvSpPr>
        <p:spPr>
          <a:xfrm>
            <a:off x="311700" y="1660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Business logics</a:t>
            </a:r>
            <a:endParaRPr/>
          </a:p>
        </p:txBody>
      </p:sp>
      <p:sp>
        <p:nvSpPr>
          <p:cNvPr id="194" name="Google Shape;194;g223f703006b_0_2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22</a:t>
            </a:fld>
            <a:endParaRPr/>
          </a:p>
        </p:txBody>
      </p:sp>
      <p:sp>
        <p:nvSpPr>
          <p:cNvPr id="195" name="Google Shape;195;g223f703006b_0_200"/>
          <p:cNvSpPr txBox="1">
            <a:spLocks noGrp="1"/>
          </p:cNvSpPr>
          <p:nvPr>
            <p:ph type="body" idx="1"/>
          </p:nvPr>
        </p:nvSpPr>
        <p:spPr>
          <a:xfrm>
            <a:off x="311700" y="720000"/>
            <a:ext cx="8520600" cy="41592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zh-TW" sz="2000"/>
              <a:t>A student or teacher can only have one credential (student ID / teacher ID and password)</a:t>
            </a:r>
            <a:endParaRPr sz="2000"/>
          </a:p>
          <a:p>
            <a:pPr marL="457200" lvl="0" indent="-355600" algn="l" rtl="0">
              <a:lnSpc>
                <a:spcPct val="150000"/>
              </a:lnSpc>
              <a:spcBef>
                <a:spcPts val="0"/>
              </a:spcBef>
              <a:spcAft>
                <a:spcPts val="0"/>
              </a:spcAft>
              <a:buSzPts val="2000"/>
              <a:buChar char="●"/>
            </a:pPr>
            <a:r>
              <a:rPr lang="zh-TW" sz="2000"/>
              <a:t>A student can only pursue one Degree Program and a Liberal Education Program</a:t>
            </a:r>
            <a:endParaRPr sz="2000"/>
          </a:p>
          <a:p>
            <a:pPr marL="457200" lvl="0" indent="-355600" algn="l" rtl="0">
              <a:lnSpc>
                <a:spcPct val="150000"/>
              </a:lnSpc>
              <a:spcBef>
                <a:spcPts val="0"/>
              </a:spcBef>
              <a:spcAft>
                <a:spcPts val="0"/>
              </a:spcAft>
              <a:buSzPts val="2000"/>
              <a:buChar char="●"/>
            </a:pPr>
            <a:r>
              <a:rPr lang="zh-TW" sz="2000"/>
              <a:t>A course can belong to multiple degree programs</a:t>
            </a:r>
            <a:endParaRPr sz="2000"/>
          </a:p>
          <a:p>
            <a:pPr marL="457200" lvl="0" indent="-355600" algn="l" rtl="0">
              <a:lnSpc>
                <a:spcPct val="150000"/>
              </a:lnSpc>
              <a:spcBef>
                <a:spcPts val="0"/>
              </a:spcBef>
              <a:spcAft>
                <a:spcPts val="0"/>
              </a:spcAft>
              <a:buSzPts val="2000"/>
              <a:buChar char="●"/>
            </a:pPr>
            <a:r>
              <a:rPr lang="zh-TW" sz="2000"/>
              <a:t>A course can have multiple teachers teaching together, and the teachers for the same course in different semesters may vary.</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24144fa2bb_0_19"/>
          <p:cNvSpPr txBox="1">
            <a:spLocks noGrp="1"/>
          </p:cNvSpPr>
          <p:nvPr>
            <p:ph type="title"/>
          </p:nvPr>
        </p:nvSpPr>
        <p:spPr>
          <a:xfrm>
            <a:off x="311700" y="1660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Business logics</a:t>
            </a:r>
            <a:endParaRPr/>
          </a:p>
        </p:txBody>
      </p:sp>
      <p:sp>
        <p:nvSpPr>
          <p:cNvPr id="201" name="Google Shape;201;g224144fa2bb_0_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23</a:t>
            </a:fld>
            <a:endParaRPr/>
          </a:p>
        </p:txBody>
      </p:sp>
      <p:sp>
        <p:nvSpPr>
          <p:cNvPr id="202" name="Google Shape;202;g224144fa2bb_0_19"/>
          <p:cNvSpPr txBox="1">
            <a:spLocks noGrp="1"/>
          </p:cNvSpPr>
          <p:nvPr>
            <p:ph type="body" idx="1"/>
          </p:nvPr>
        </p:nvSpPr>
        <p:spPr>
          <a:xfrm>
            <a:off x="311700" y="720000"/>
            <a:ext cx="8520600" cy="41592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zh-TW" sz="2000"/>
              <a:t>If student select and complete the Course, system needs to note that students already complete the Course, in order to distinguish whether the prerequisite courses have complete</a:t>
            </a:r>
            <a:endParaRPr sz="2000"/>
          </a:p>
          <a:p>
            <a:pPr marL="457200" lvl="0" indent="-355600" algn="l" rtl="0">
              <a:lnSpc>
                <a:spcPct val="150000"/>
              </a:lnSpc>
              <a:spcBef>
                <a:spcPts val="0"/>
              </a:spcBef>
              <a:spcAft>
                <a:spcPts val="0"/>
              </a:spcAft>
              <a:buSzPts val="2000"/>
              <a:buChar char="●"/>
            </a:pPr>
            <a:r>
              <a:rPr lang="zh-TW" sz="2000"/>
              <a:t>There may be multiple course card for each course, and each course card can only be used for its corresponding course. Each course card can only be used once.</a:t>
            </a:r>
            <a:endParaRPr sz="2000"/>
          </a:p>
          <a:p>
            <a:pPr marL="457200" lvl="0" indent="-355600" algn="l" rtl="0">
              <a:lnSpc>
                <a:spcPct val="150000"/>
              </a:lnSpc>
              <a:spcBef>
                <a:spcPts val="0"/>
              </a:spcBef>
              <a:spcAft>
                <a:spcPts val="0"/>
              </a:spcAft>
              <a:buSzPts val="2000"/>
              <a:buChar char="●"/>
            </a:pPr>
            <a:r>
              <a:rPr lang="zh-TW" sz="2000"/>
              <a:t>If student select the Course with Course Card, the system must note the Course Card has been used can’t be used agian </a:t>
            </a:r>
            <a:r>
              <a:rPr lang="zh-TW" sz="2000" b="1">
                <a:solidFill>
                  <a:srgbClr val="FF0000"/>
                </a:solidFill>
              </a:rPr>
              <a:t>[10]</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223f703006b_0_119"/>
          <p:cNvSpPr txBox="1">
            <a:spLocks noGrp="1"/>
          </p:cNvSpPr>
          <p:nvPr>
            <p:ph type="body" idx="1"/>
          </p:nvPr>
        </p:nvSpPr>
        <p:spPr>
          <a:xfrm>
            <a:off x="313200" y="1080000"/>
            <a:ext cx="8520600" cy="3701100"/>
          </a:xfrm>
          <a:prstGeom prst="rect">
            <a:avLst/>
          </a:prstGeom>
          <a:noFill/>
          <a:ln>
            <a:noFill/>
          </a:ln>
        </p:spPr>
        <p:txBody>
          <a:bodyPr spcFirstLastPara="1" wrap="square" lIns="91425" tIns="91425" rIns="91425" bIns="91425" anchor="t" anchorCtr="0">
            <a:noAutofit/>
          </a:bodyPr>
          <a:lstStyle/>
          <a:p>
            <a:pPr marL="0" lvl="0" indent="457200" algn="l" rtl="0">
              <a:lnSpc>
                <a:spcPct val="110000"/>
              </a:lnSpc>
              <a:spcBef>
                <a:spcPts val="0"/>
              </a:spcBef>
              <a:spcAft>
                <a:spcPts val="0"/>
              </a:spcAft>
              <a:buSzPts val="1800"/>
              <a:buNone/>
            </a:pPr>
            <a:r>
              <a:rPr lang="zh-TW" sz="2000"/>
              <a:t>You are tasked to design a </a:t>
            </a:r>
            <a:r>
              <a:rPr lang="zh-TW" sz="2000" b="1">
                <a:solidFill>
                  <a:schemeClr val="accent5"/>
                </a:solidFill>
              </a:rPr>
              <a:t>Course Selection System</a:t>
            </a:r>
            <a:r>
              <a:rPr lang="zh-TW" sz="2000"/>
              <a:t> for a school. The school has already provided you with their needs and requirements. Your mission is to ensure the timely completion of this Course Selection System in order to receive payment. The information you received is as follows: </a:t>
            </a:r>
            <a:endParaRPr sz="2000" b="1"/>
          </a:p>
        </p:txBody>
      </p:sp>
      <p:sp>
        <p:nvSpPr>
          <p:cNvPr id="61" name="Google Shape;61;g223f703006b_0_119"/>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20000"/>
              </a:lnSpc>
              <a:spcBef>
                <a:spcPts val="0"/>
              </a:spcBef>
              <a:spcAft>
                <a:spcPts val="0"/>
              </a:spcAft>
              <a:buSzPct val="111111"/>
              <a:buNone/>
            </a:pPr>
            <a:r>
              <a:rPr lang="zh-TW" b="1"/>
              <a:t>Project Description</a:t>
            </a:r>
            <a:endParaRPr/>
          </a:p>
        </p:txBody>
      </p:sp>
      <p:sp>
        <p:nvSpPr>
          <p:cNvPr id="62" name="Google Shape;62;g223f703006b_0_1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23f703006b_0_171"/>
          <p:cNvSpPr txBox="1">
            <a:spLocks noGrp="1"/>
          </p:cNvSpPr>
          <p:nvPr>
            <p:ph type="body" idx="1"/>
          </p:nvPr>
        </p:nvSpPr>
        <p:spPr>
          <a:xfrm>
            <a:off x="313200" y="1080000"/>
            <a:ext cx="8520600" cy="4186500"/>
          </a:xfrm>
          <a:prstGeom prst="rect">
            <a:avLst/>
          </a:prstGeom>
          <a:noFill/>
          <a:ln>
            <a:noFill/>
          </a:ln>
          <a:effectLst>
            <a:reflection dist="38100" dir="5400000" fadeDir="5400012" sy="-100000" algn="bl" rotWithShape="0"/>
          </a:effectLst>
        </p:spPr>
        <p:txBody>
          <a:bodyPr spcFirstLastPara="1" wrap="square" lIns="91425" tIns="91425" rIns="91425" bIns="91425" anchor="t" anchorCtr="0">
            <a:noAutofit/>
          </a:bodyPr>
          <a:lstStyle/>
          <a:p>
            <a:pPr marL="457200" lvl="0" indent="-355600" algn="l" rtl="0">
              <a:lnSpc>
                <a:spcPct val="110000"/>
              </a:lnSpc>
              <a:spcBef>
                <a:spcPts val="0"/>
              </a:spcBef>
              <a:spcAft>
                <a:spcPts val="0"/>
              </a:spcAft>
              <a:buClr>
                <a:schemeClr val="accent5"/>
              </a:buClr>
              <a:buSzPts val="2000"/>
              <a:buAutoNum type="arabicParenR"/>
            </a:pPr>
            <a:r>
              <a:rPr lang="zh-TW" sz="2000"/>
              <a:t>There are three types of users who can access the system: Student, Teacher and Visitor.</a:t>
            </a:r>
            <a:endParaRPr sz="2000"/>
          </a:p>
          <a:p>
            <a:pPr marL="457200" lvl="0" indent="-355600" algn="l" rtl="0">
              <a:lnSpc>
                <a:spcPct val="110000"/>
              </a:lnSpc>
              <a:spcBef>
                <a:spcPts val="0"/>
              </a:spcBef>
              <a:spcAft>
                <a:spcPts val="0"/>
              </a:spcAft>
              <a:buClr>
                <a:schemeClr val="accent5"/>
              </a:buClr>
              <a:buSzPts val="2000"/>
              <a:buAutoNum type="arabicParenR"/>
            </a:pPr>
            <a:r>
              <a:rPr lang="zh-TW" sz="2000"/>
              <a:t>Students and Teachers will be assigned a set of credentials (student ID / teacher ID and password) for accessing the system. </a:t>
            </a:r>
            <a:r>
              <a:rPr lang="zh-TW" sz="2000">
                <a:solidFill>
                  <a:srgbClr val="FF0000"/>
                </a:solidFill>
              </a:rPr>
              <a:t>Students and Teachers need to change their password after first login</a:t>
            </a:r>
            <a:r>
              <a:rPr lang="zh-TW" sz="2000"/>
              <a:t>.These credentials will be deactivated by the system when they graduate, withdraw or retire from the school.</a:t>
            </a:r>
            <a:endParaRPr sz="2000"/>
          </a:p>
          <a:p>
            <a:pPr marL="457200" lvl="0" indent="-355600" algn="l" rtl="0">
              <a:lnSpc>
                <a:spcPct val="110000"/>
              </a:lnSpc>
              <a:spcBef>
                <a:spcPts val="0"/>
              </a:spcBef>
              <a:spcAft>
                <a:spcPts val="0"/>
              </a:spcAft>
              <a:buClr>
                <a:schemeClr val="accent5"/>
              </a:buClr>
              <a:buSzPts val="2000"/>
              <a:buAutoNum type="arabicParenR"/>
            </a:pPr>
            <a:r>
              <a:rPr lang="zh-TW" sz="2000"/>
              <a:t>The school has requested you to </a:t>
            </a:r>
            <a:r>
              <a:rPr lang="zh-TW" sz="2000" b="1"/>
              <a:t>store the Students’ and Teachers’ passwords after hashing.</a:t>
            </a:r>
            <a:endParaRPr sz="2000"/>
          </a:p>
        </p:txBody>
      </p:sp>
      <p:sp>
        <p:nvSpPr>
          <p:cNvPr id="68" name="Google Shape;68;g223f703006b_0_171"/>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20000"/>
              </a:lnSpc>
              <a:spcBef>
                <a:spcPts val="0"/>
              </a:spcBef>
              <a:spcAft>
                <a:spcPts val="0"/>
              </a:spcAft>
              <a:buSzPct val="111111"/>
              <a:buNone/>
            </a:pPr>
            <a:r>
              <a:rPr lang="zh-TW" b="1"/>
              <a:t>Definition about system Users</a:t>
            </a:r>
            <a:endParaRPr/>
          </a:p>
        </p:txBody>
      </p:sp>
      <p:sp>
        <p:nvSpPr>
          <p:cNvPr id="69" name="Google Shape;69;g223f703006b_0_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24144f993c_0_114"/>
          <p:cNvSpPr txBox="1">
            <a:spLocks noGrp="1"/>
          </p:cNvSpPr>
          <p:nvPr>
            <p:ph type="body" idx="1"/>
          </p:nvPr>
        </p:nvSpPr>
        <p:spPr>
          <a:xfrm>
            <a:off x="311700" y="720000"/>
            <a:ext cx="8520600" cy="42435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rgbClr val="434343"/>
              </a:buClr>
              <a:buSzPts val="2000"/>
              <a:buAutoNum type="arabicParenR"/>
            </a:pPr>
            <a:r>
              <a:rPr lang="zh-TW" sz="2000">
                <a:solidFill>
                  <a:srgbClr val="434343"/>
                </a:solidFill>
              </a:rPr>
              <a:t>For this system, each semester has three phases: </a:t>
            </a:r>
            <a:endParaRPr sz="2000">
              <a:solidFill>
                <a:srgbClr val="434343"/>
              </a:solidFill>
            </a:endParaRPr>
          </a:p>
          <a:p>
            <a:pPr marL="914400" lvl="1" indent="-355600" algn="l" rtl="0">
              <a:lnSpc>
                <a:spcPct val="130000"/>
              </a:lnSpc>
              <a:spcBef>
                <a:spcPts val="0"/>
              </a:spcBef>
              <a:spcAft>
                <a:spcPts val="0"/>
              </a:spcAft>
              <a:buClr>
                <a:schemeClr val="accent4"/>
              </a:buClr>
              <a:buSzPts val="2000"/>
              <a:buAutoNum type="alphaLcParenR"/>
            </a:pPr>
            <a:r>
              <a:rPr lang="zh-TW" sz="2000">
                <a:solidFill>
                  <a:schemeClr val="accent4"/>
                </a:solidFill>
              </a:rPr>
              <a:t>Before course selection</a:t>
            </a:r>
            <a:endParaRPr sz="2000">
              <a:solidFill>
                <a:schemeClr val="accent4"/>
              </a:solidFill>
            </a:endParaRPr>
          </a:p>
          <a:p>
            <a:pPr marL="914400" lvl="1" indent="-355600" algn="l" rtl="0">
              <a:lnSpc>
                <a:spcPct val="130000"/>
              </a:lnSpc>
              <a:spcBef>
                <a:spcPts val="0"/>
              </a:spcBef>
              <a:spcAft>
                <a:spcPts val="0"/>
              </a:spcAft>
              <a:buClr>
                <a:schemeClr val="accent5"/>
              </a:buClr>
              <a:buSzPts val="2000"/>
              <a:buAutoNum type="alphaLcParenR"/>
            </a:pPr>
            <a:r>
              <a:rPr lang="zh-TW" sz="2000">
                <a:solidFill>
                  <a:schemeClr val="accent5"/>
                </a:solidFill>
              </a:rPr>
              <a:t>During course selection</a:t>
            </a:r>
            <a:endParaRPr sz="2000">
              <a:solidFill>
                <a:schemeClr val="accent5"/>
              </a:solidFill>
            </a:endParaRPr>
          </a:p>
          <a:p>
            <a:pPr marL="914400" lvl="1" indent="-355600" algn="l" rtl="0">
              <a:lnSpc>
                <a:spcPct val="130000"/>
              </a:lnSpc>
              <a:spcBef>
                <a:spcPts val="0"/>
              </a:spcBef>
              <a:spcAft>
                <a:spcPts val="0"/>
              </a:spcAft>
              <a:buClr>
                <a:schemeClr val="accent3"/>
              </a:buClr>
              <a:buSzPts val="2000"/>
              <a:buAutoNum type="alphaLcParenR"/>
            </a:pPr>
            <a:r>
              <a:rPr lang="zh-TW" sz="2000">
                <a:solidFill>
                  <a:schemeClr val="accent3"/>
                </a:solidFill>
              </a:rPr>
              <a:t>After course selection</a:t>
            </a:r>
            <a:endParaRPr sz="2000">
              <a:solidFill>
                <a:srgbClr val="434343"/>
              </a:solidFill>
            </a:endParaRPr>
          </a:p>
          <a:p>
            <a:pPr marL="457200" lvl="0" indent="-355600" algn="l" rtl="0">
              <a:lnSpc>
                <a:spcPct val="130000"/>
              </a:lnSpc>
              <a:spcBef>
                <a:spcPts val="0"/>
              </a:spcBef>
              <a:spcAft>
                <a:spcPts val="0"/>
              </a:spcAft>
              <a:buClr>
                <a:srgbClr val="434343"/>
              </a:buClr>
              <a:buSzPts val="2000"/>
              <a:buAutoNum type="arabicParenR"/>
            </a:pPr>
            <a:r>
              <a:rPr lang="zh-TW" sz="2000">
                <a:solidFill>
                  <a:srgbClr val="434343"/>
                </a:solidFill>
              </a:rPr>
              <a:t>Three phases cover the entire semester and won't overlap</a:t>
            </a:r>
            <a:endParaRPr sz="2000">
              <a:solidFill>
                <a:srgbClr val="434343"/>
              </a:solidFill>
            </a:endParaRPr>
          </a:p>
          <a:p>
            <a:pPr marL="457200" lvl="0" indent="-355600" algn="l" rtl="0">
              <a:lnSpc>
                <a:spcPct val="130000"/>
              </a:lnSpc>
              <a:spcBef>
                <a:spcPts val="0"/>
              </a:spcBef>
              <a:spcAft>
                <a:spcPts val="0"/>
              </a:spcAft>
              <a:buClr>
                <a:srgbClr val="434343"/>
              </a:buClr>
              <a:buSzPts val="2000"/>
              <a:buAutoNum type="arabicParenR"/>
            </a:pPr>
            <a:r>
              <a:rPr lang="zh-TW" sz="2000">
                <a:solidFill>
                  <a:srgbClr val="434343"/>
                </a:solidFill>
              </a:rPr>
              <a:t>There are two semesters within a year, and the semester format for this school is “academic year+1(2)". For example, the second semester of the academic year 111 would be referred to as 1112</a:t>
            </a:r>
            <a:endParaRPr sz="2000">
              <a:solidFill>
                <a:srgbClr val="434343"/>
              </a:solidFill>
            </a:endParaRPr>
          </a:p>
          <a:p>
            <a:pPr marL="457200" lvl="0" indent="-355600" algn="l" rtl="0">
              <a:lnSpc>
                <a:spcPct val="130000"/>
              </a:lnSpc>
              <a:spcBef>
                <a:spcPts val="0"/>
              </a:spcBef>
              <a:spcAft>
                <a:spcPts val="0"/>
              </a:spcAft>
              <a:buClr>
                <a:srgbClr val="434343"/>
              </a:buClr>
              <a:buSzPts val="2000"/>
              <a:buAutoNum type="arabicParenR"/>
            </a:pPr>
            <a:r>
              <a:rPr lang="zh-TW" sz="2000" b="1" i="1">
                <a:solidFill>
                  <a:srgbClr val="434343"/>
                </a:solidFill>
              </a:rPr>
              <a:t>Note:</a:t>
            </a:r>
            <a:r>
              <a:rPr lang="zh-TW" sz="2000">
                <a:solidFill>
                  <a:srgbClr val="434343"/>
                </a:solidFill>
              </a:rPr>
              <a:t> For better explanation, if the present semester is 1112, "next semester" would be 1121.</a:t>
            </a:r>
            <a:endParaRPr sz="2000">
              <a:solidFill>
                <a:srgbClr val="434343"/>
              </a:solidFill>
            </a:endParaRPr>
          </a:p>
        </p:txBody>
      </p:sp>
      <p:sp>
        <p:nvSpPr>
          <p:cNvPr id="75" name="Google Shape;75;g224144f993c_0_114"/>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Semester and Phases of the system</a:t>
            </a:r>
            <a:endParaRPr/>
          </a:p>
        </p:txBody>
      </p:sp>
      <p:sp>
        <p:nvSpPr>
          <p:cNvPr id="76" name="Google Shape;76;g224144f993c_0_1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223f703006b_0_79"/>
          <p:cNvSpPr txBox="1">
            <a:spLocks noGrp="1"/>
          </p:cNvSpPr>
          <p:nvPr>
            <p:ph type="body" idx="1"/>
          </p:nvPr>
        </p:nvSpPr>
        <p:spPr>
          <a:xfrm>
            <a:off x="180000" y="1080000"/>
            <a:ext cx="8520600" cy="3939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zh-TW" sz="2000" dirty="0"/>
              <a:t>The course selection status can only be divided into: </a:t>
            </a:r>
            <a:r>
              <a:rPr lang="zh-TW" sz="2000" b="1" dirty="0"/>
              <a:t>Preliminary</a:t>
            </a:r>
            <a:r>
              <a:rPr lang="zh-TW" sz="2000" dirty="0"/>
              <a:t>、</a:t>
            </a:r>
            <a:r>
              <a:rPr lang="zh-TW" sz="2000" b="1" dirty="0"/>
              <a:t>Enrolled</a:t>
            </a:r>
            <a:r>
              <a:rPr lang="zh-TW" sz="2000" dirty="0"/>
              <a:t>、</a:t>
            </a:r>
            <a:r>
              <a:rPr lang="zh-TW" sz="2000" b="1" dirty="0"/>
              <a:t>Unselected</a:t>
            </a:r>
            <a:r>
              <a:rPr lang="zh-TW" sz="2000" dirty="0"/>
              <a:t>、</a:t>
            </a:r>
            <a:r>
              <a:rPr lang="zh-TW" sz="2000" b="1" dirty="0"/>
              <a:t>Withdrawn</a:t>
            </a:r>
            <a:endParaRPr sz="2000" b="1" dirty="0"/>
          </a:p>
          <a:p>
            <a:pPr marL="914400" lvl="0" indent="-355600" algn="l" rtl="0">
              <a:lnSpc>
                <a:spcPct val="150000"/>
              </a:lnSpc>
              <a:spcBef>
                <a:spcPts val="0"/>
              </a:spcBef>
              <a:spcAft>
                <a:spcPts val="0"/>
              </a:spcAft>
              <a:buClr>
                <a:schemeClr val="accent5"/>
              </a:buClr>
              <a:buSzPts val="2000"/>
              <a:buAutoNum type="arabicParenR"/>
            </a:pPr>
            <a:r>
              <a:rPr lang="zh-TW" sz="2000" b="1" dirty="0"/>
              <a:t>Preliminary</a:t>
            </a:r>
            <a:r>
              <a:rPr lang="zh-TW" sz="2000" dirty="0"/>
              <a:t>: student selects the course without Course Card</a:t>
            </a:r>
            <a:endParaRPr sz="2000" dirty="0"/>
          </a:p>
          <a:p>
            <a:pPr marL="914400" lvl="0" indent="-355600" algn="l" rtl="0">
              <a:lnSpc>
                <a:spcPct val="150000"/>
              </a:lnSpc>
              <a:spcBef>
                <a:spcPts val="0"/>
              </a:spcBef>
              <a:spcAft>
                <a:spcPts val="0"/>
              </a:spcAft>
              <a:buClr>
                <a:schemeClr val="accent5"/>
              </a:buClr>
              <a:buSzPts val="2000"/>
              <a:buAutoNum type="arabicParenR"/>
            </a:pPr>
            <a:r>
              <a:rPr lang="zh-TW" sz="2000" b="1" dirty="0"/>
              <a:t>Enrolled</a:t>
            </a:r>
            <a:r>
              <a:rPr lang="zh-TW" sz="2000" dirty="0"/>
              <a:t>: successfully enroll in the system (or with Course Card)</a:t>
            </a:r>
            <a:endParaRPr sz="2000" dirty="0"/>
          </a:p>
          <a:p>
            <a:pPr marL="914400" lvl="0" indent="-355600" algn="l" rtl="0">
              <a:lnSpc>
                <a:spcPct val="150000"/>
              </a:lnSpc>
              <a:spcBef>
                <a:spcPts val="0"/>
              </a:spcBef>
              <a:spcAft>
                <a:spcPts val="0"/>
              </a:spcAft>
              <a:buClr>
                <a:schemeClr val="accent5"/>
              </a:buClr>
              <a:buSzPts val="2000"/>
              <a:buAutoNum type="arabicParenR"/>
            </a:pPr>
            <a:r>
              <a:rPr lang="zh-TW" sz="2000" b="1" dirty="0"/>
              <a:t>Unselected</a:t>
            </a:r>
            <a:r>
              <a:rPr lang="zh-TW" sz="2000" dirty="0"/>
              <a:t>: fail to enroll in the system</a:t>
            </a:r>
            <a:endParaRPr sz="2000" dirty="0"/>
          </a:p>
          <a:p>
            <a:pPr marL="914400" lvl="0" indent="-355600" algn="l" rtl="0">
              <a:lnSpc>
                <a:spcPct val="150000"/>
              </a:lnSpc>
              <a:spcBef>
                <a:spcPts val="0"/>
              </a:spcBef>
              <a:spcAft>
                <a:spcPts val="0"/>
              </a:spcAft>
              <a:buClr>
                <a:schemeClr val="accent5"/>
              </a:buClr>
              <a:buSzPts val="2000"/>
              <a:buAutoNum type="arabicParenR"/>
            </a:pPr>
            <a:r>
              <a:rPr lang="zh-TW" sz="2000" b="1" dirty="0"/>
              <a:t>Withdrawn</a:t>
            </a:r>
            <a:r>
              <a:rPr lang="zh-TW" sz="2000" dirty="0"/>
              <a:t>: students can only whitdraw elective courses that are in the status of </a:t>
            </a:r>
            <a:r>
              <a:rPr lang="zh-TW" sz="2000" u="sng" dirty="0"/>
              <a:t>Preliminary</a:t>
            </a:r>
            <a:r>
              <a:rPr lang="zh-TW" sz="2000" dirty="0"/>
              <a:t> or </a:t>
            </a:r>
            <a:r>
              <a:rPr lang="zh-TW" sz="2000" u="sng" dirty="0"/>
              <a:t>enrolled</a:t>
            </a:r>
            <a:endParaRPr sz="2000" dirty="0"/>
          </a:p>
        </p:txBody>
      </p:sp>
      <p:sp>
        <p:nvSpPr>
          <p:cNvPr id="82" name="Google Shape;82;g223f703006b_0_79"/>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Status of Course selection</a:t>
            </a:r>
            <a:endParaRPr/>
          </a:p>
        </p:txBody>
      </p:sp>
      <p:sp>
        <p:nvSpPr>
          <p:cNvPr id="83" name="Google Shape;83;g223f703006b_0_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22418a0f416_0_9"/>
          <p:cNvSpPr txBox="1">
            <a:spLocks noGrp="1"/>
          </p:cNvSpPr>
          <p:nvPr>
            <p:ph type="body" idx="1"/>
          </p:nvPr>
        </p:nvSpPr>
        <p:spPr>
          <a:xfrm>
            <a:off x="313200" y="720000"/>
            <a:ext cx="8638500" cy="41865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chemeClr val="accent5"/>
              </a:buClr>
              <a:buSzPts val="2000"/>
              <a:buAutoNum type="arabicParenR"/>
            </a:pPr>
            <a:r>
              <a:rPr lang="zh-TW" sz="2000" dirty="0"/>
              <a:t>Each degree program will have its corresponding required or elective courses, and once the degree program is established, the required or elective courses of each program cannot be modified </a:t>
            </a:r>
            <a:r>
              <a:rPr lang="zh-TW" sz="2000" b="1" dirty="0">
                <a:solidFill>
                  <a:srgbClr val="FF0000"/>
                </a:solidFill>
              </a:rPr>
              <a:t>[7]</a:t>
            </a:r>
            <a:endParaRPr sz="2000" b="1" dirty="0">
              <a:solidFill>
                <a:srgbClr val="FF0000"/>
              </a:solidFill>
            </a:endParaRPr>
          </a:p>
          <a:p>
            <a:pPr marL="457200" lvl="0" indent="-355600" algn="l" rtl="0">
              <a:lnSpc>
                <a:spcPct val="130000"/>
              </a:lnSpc>
              <a:spcBef>
                <a:spcPts val="0"/>
              </a:spcBef>
              <a:spcAft>
                <a:spcPts val="0"/>
              </a:spcAft>
              <a:buClr>
                <a:schemeClr val="accent5"/>
              </a:buClr>
              <a:buSzPts val="2000"/>
              <a:buAutoNum type="arabicParenR"/>
            </a:pPr>
            <a:r>
              <a:rPr lang="zh-TW"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The required course within each degree program has prerequisite year.</a:t>
            </a:r>
            <a:endParaRPr sz="2000" dirty="0"/>
          </a:p>
          <a:p>
            <a:pPr marL="457200" lvl="0" indent="0" algn="l" rtl="0">
              <a:lnSpc>
                <a:spcPct val="130000"/>
              </a:lnSpc>
              <a:spcBef>
                <a:spcPts val="0"/>
              </a:spcBef>
              <a:spcAft>
                <a:spcPts val="0"/>
              </a:spcAft>
              <a:buSzPts val="1800"/>
              <a:buNone/>
            </a:pPr>
            <a:r>
              <a:rPr lang="zh-TW" sz="2000" b="1" dirty="0">
                <a:solidFill>
                  <a:srgbClr val="FF0000"/>
                </a:solidFill>
              </a:rPr>
              <a:t>[12]</a:t>
            </a:r>
            <a:endParaRPr sz="2000" dirty="0"/>
          </a:p>
          <a:p>
            <a:pPr marL="457200" lvl="0" indent="0" algn="l" rtl="0">
              <a:lnSpc>
                <a:spcPct val="130000"/>
              </a:lnSpc>
              <a:spcBef>
                <a:spcPts val="0"/>
              </a:spcBef>
              <a:spcAft>
                <a:spcPts val="0"/>
              </a:spcAft>
              <a:buSzPts val="1800"/>
              <a:buNone/>
            </a:pPr>
            <a:r>
              <a:rPr lang="zh-TW" sz="2000" dirty="0"/>
              <a:t>e.g.. A course within a program is a required course, and its prerequisite year is </a:t>
            </a:r>
            <a:r>
              <a:rPr lang="zh-TW" sz="2000" dirty="0">
                <a:solidFill>
                  <a:srgbClr val="434343"/>
                </a:solidFill>
              </a:rPr>
              <a:t>"</a:t>
            </a:r>
            <a:r>
              <a:rPr lang="zh-TW" sz="2000" dirty="0"/>
              <a:t>2nd year</a:t>
            </a:r>
            <a:r>
              <a:rPr lang="zh-TW" sz="2000" dirty="0">
                <a:solidFill>
                  <a:srgbClr val="434343"/>
                </a:solidFill>
              </a:rPr>
              <a:t>"</a:t>
            </a:r>
            <a:r>
              <a:rPr lang="zh-TW" sz="2000" dirty="0"/>
              <a:t> which means Students of 1st year are not allow to select this course in this degree program.</a:t>
            </a:r>
            <a:endParaRPr sz="2000" dirty="0"/>
          </a:p>
        </p:txBody>
      </p:sp>
      <p:sp>
        <p:nvSpPr>
          <p:cNvPr id="89" name="Google Shape;89;g22418a0f416_0_9"/>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20000"/>
              </a:lnSpc>
              <a:spcBef>
                <a:spcPts val="0"/>
              </a:spcBef>
              <a:spcAft>
                <a:spcPts val="0"/>
              </a:spcAft>
              <a:buSzPct val="111111"/>
              <a:buNone/>
            </a:pPr>
            <a:r>
              <a:rPr lang="zh-TW" b="1"/>
              <a:t>Rules and limitations</a:t>
            </a:r>
            <a:endParaRPr/>
          </a:p>
        </p:txBody>
      </p:sp>
      <p:sp>
        <p:nvSpPr>
          <p:cNvPr id="90" name="Google Shape;90;g22418a0f416_0_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2418a0f416_0_21"/>
          <p:cNvSpPr txBox="1">
            <a:spLocks noGrp="1"/>
          </p:cNvSpPr>
          <p:nvPr>
            <p:ph type="body" idx="1"/>
          </p:nvPr>
        </p:nvSpPr>
        <p:spPr>
          <a:xfrm>
            <a:off x="313200" y="720000"/>
            <a:ext cx="8638500" cy="41865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chemeClr val="accent5"/>
              </a:buClr>
              <a:buSzPts val="2000"/>
              <a:buAutoNum type="arabicParenR" startAt="3"/>
            </a:pPr>
            <a:r>
              <a:rPr lang="zh-TW" sz="2000"/>
              <a:t>The prerequisite year of the same course within different degree program can vary</a:t>
            </a:r>
            <a:r>
              <a:rPr lang="zh-TW" sz="2000" b="1">
                <a:solidFill>
                  <a:srgbClr val="FF0000"/>
                </a:solidFill>
              </a:rPr>
              <a:t>[12]</a:t>
            </a:r>
            <a:endParaRPr sz="2000"/>
          </a:p>
          <a:p>
            <a:pPr marL="457200" lvl="0" indent="0" algn="l" rtl="0">
              <a:lnSpc>
                <a:spcPct val="130000"/>
              </a:lnSpc>
              <a:spcBef>
                <a:spcPts val="0"/>
              </a:spcBef>
              <a:spcAft>
                <a:spcPts val="0"/>
              </a:spcAft>
              <a:buSzPts val="1800"/>
              <a:buNone/>
            </a:pPr>
            <a:r>
              <a:rPr lang="zh-TW" sz="2000" b="1" i="1"/>
              <a:t>Note:</a:t>
            </a:r>
            <a:r>
              <a:rPr lang="zh-TW" sz="2000"/>
              <a:t> Only the required courses within the program have prerequisite year. Elective courses can be enrolled by all students.</a:t>
            </a:r>
            <a:endParaRPr sz="2000"/>
          </a:p>
          <a:p>
            <a:pPr marL="457200" lvl="0" indent="-355600" algn="l" rtl="0">
              <a:lnSpc>
                <a:spcPct val="130000"/>
              </a:lnSpc>
              <a:spcBef>
                <a:spcPts val="0"/>
              </a:spcBef>
              <a:spcAft>
                <a:spcPts val="0"/>
              </a:spcAft>
              <a:buClr>
                <a:schemeClr val="accent5"/>
              </a:buClr>
              <a:buSzPts val="2000"/>
              <a:buAutoNum type="arabicParenR" startAt="4"/>
            </a:pPr>
            <a:r>
              <a:rPr lang="zh-TW" sz="2000"/>
              <a:t>There is a special program called </a:t>
            </a:r>
            <a:r>
              <a:rPr lang="zh-TW" sz="2000" b="1">
                <a:solidFill>
                  <a:srgbClr val="434343"/>
                </a:solidFill>
              </a:rPr>
              <a:t>"Liberal Education"</a:t>
            </a:r>
            <a:r>
              <a:rPr lang="zh-TW" sz="2000">
                <a:solidFill>
                  <a:srgbClr val="434343"/>
                </a:solidFill>
              </a:rPr>
              <a:t>. All the course in this special program is elective course, and all the students will be assign to this program</a:t>
            </a:r>
            <a:endParaRPr sz="2000">
              <a:solidFill>
                <a:srgbClr val="434343"/>
              </a:solidFill>
            </a:endParaRPr>
          </a:p>
          <a:p>
            <a:pPr marL="457200" lvl="0" indent="-355600" algn="l" rtl="0">
              <a:lnSpc>
                <a:spcPct val="130000"/>
              </a:lnSpc>
              <a:spcBef>
                <a:spcPts val="0"/>
              </a:spcBef>
              <a:spcAft>
                <a:spcPts val="0"/>
              </a:spcAft>
              <a:buClr>
                <a:schemeClr val="accent5"/>
              </a:buClr>
              <a:buSzPts val="2000"/>
              <a:buAutoNum type="arabicParenR" startAt="4"/>
            </a:pPr>
            <a:r>
              <a:rPr lang="zh-TW" sz="2000"/>
              <a:t>Courses</a:t>
            </a:r>
            <a:r>
              <a:rPr lang="zh-TW" sz="2000">
                <a:solidFill>
                  <a:schemeClr val="dk1"/>
                </a:solidFill>
              </a:rPr>
              <a:t> </a:t>
            </a:r>
            <a:r>
              <a:rPr lang="zh-TW" sz="2000"/>
              <a:t>may have corresponding prerequisite courses, and the prerequisite courses for each course will </a:t>
            </a:r>
            <a:r>
              <a:rPr lang="zh-TW" sz="2000" b="1"/>
              <a:t>remain the same regardless of the semester </a:t>
            </a:r>
            <a:r>
              <a:rPr lang="zh-TW" sz="2000" b="1">
                <a:solidFill>
                  <a:srgbClr val="FF0000"/>
                </a:solidFill>
              </a:rPr>
              <a:t>[8]</a:t>
            </a:r>
            <a:endParaRPr sz="2000" b="1">
              <a:solidFill>
                <a:srgbClr val="FF0000"/>
              </a:solidFill>
            </a:endParaRPr>
          </a:p>
          <a:p>
            <a:pPr marL="0" lvl="0" indent="0" algn="l" rtl="0">
              <a:lnSpc>
                <a:spcPct val="130000"/>
              </a:lnSpc>
              <a:spcBef>
                <a:spcPts val="0"/>
              </a:spcBef>
              <a:spcAft>
                <a:spcPts val="0"/>
              </a:spcAft>
              <a:buSzPts val="1800"/>
              <a:buNone/>
            </a:pPr>
            <a:endParaRPr sz="2000"/>
          </a:p>
        </p:txBody>
      </p:sp>
      <p:sp>
        <p:nvSpPr>
          <p:cNvPr id="96" name="Google Shape;96;g22418a0f416_0_21"/>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20000"/>
              </a:lnSpc>
              <a:spcBef>
                <a:spcPts val="0"/>
              </a:spcBef>
              <a:spcAft>
                <a:spcPts val="0"/>
              </a:spcAft>
              <a:buSzPct val="111111"/>
              <a:buNone/>
            </a:pPr>
            <a:r>
              <a:rPr lang="zh-TW" b="1"/>
              <a:t>Rules and limitations</a:t>
            </a:r>
            <a:endParaRPr/>
          </a:p>
        </p:txBody>
      </p:sp>
      <p:sp>
        <p:nvSpPr>
          <p:cNvPr id="97" name="Google Shape;97;g22418a0f416_0_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24144fa2bb_0_7"/>
          <p:cNvSpPr txBox="1">
            <a:spLocks noGrp="1"/>
          </p:cNvSpPr>
          <p:nvPr>
            <p:ph type="body" idx="1"/>
          </p:nvPr>
        </p:nvSpPr>
        <p:spPr>
          <a:xfrm>
            <a:off x="313200" y="720000"/>
            <a:ext cx="8766900" cy="4186500"/>
          </a:xfrm>
          <a:prstGeom prst="rect">
            <a:avLst/>
          </a:prstGeom>
          <a:noFill/>
          <a:ln>
            <a:noFill/>
          </a:ln>
        </p:spPr>
        <p:txBody>
          <a:bodyPr spcFirstLastPara="1" wrap="square" lIns="91425" tIns="91425" rIns="91425" bIns="91425" anchor="t" anchorCtr="0">
            <a:noAutofit/>
          </a:bodyPr>
          <a:lstStyle/>
          <a:p>
            <a:pPr marL="457200" lvl="0" indent="-355600" algn="l" rtl="0">
              <a:lnSpc>
                <a:spcPct val="130000"/>
              </a:lnSpc>
              <a:spcBef>
                <a:spcPts val="0"/>
              </a:spcBef>
              <a:spcAft>
                <a:spcPts val="0"/>
              </a:spcAft>
              <a:buClr>
                <a:schemeClr val="accent5"/>
              </a:buClr>
              <a:buSzPts val="2000"/>
              <a:buAutoNum type="arabicParenR" startAt="6"/>
            </a:pPr>
            <a:r>
              <a:rPr lang="zh-TW" sz="2000" b="1"/>
              <a:t>Course Code and Course Name</a:t>
            </a:r>
            <a:r>
              <a:rPr lang="zh-TW" sz="2000"/>
              <a:t> of the same course in different semesters have to </a:t>
            </a:r>
            <a:r>
              <a:rPr lang="zh-TW" sz="2000" b="1"/>
              <a:t>be the same and unique</a:t>
            </a:r>
            <a:r>
              <a:rPr lang="zh-TW" sz="2000"/>
              <a:t>. However, the syllabus, room, and time for the same course, may vary in different semesters.</a:t>
            </a:r>
            <a:r>
              <a:rPr lang="zh-TW" sz="2000" b="1">
                <a:solidFill>
                  <a:srgbClr val="FF0000"/>
                </a:solidFill>
              </a:rPr>
              <a:t>[6]</a:t>
            </a:r>
            <a:endParaRPr sz="2000" b="1">
              <a:solidFill>
                <a:srgbClr val="FF0000"/>
              </a:solidFill>
            </a:endParaRPr>
          </a:p>
          <a:p>
            <a:pPr marL="457200" lvl="0" indent="-355600" algn="l" rtl="0">
              <a:lnSpc>
                <a:spcPct val="130000"/>
              </a:lnSpc>
              <a:spcBef>
                <a:spcPts val="0"/>
              </a:spcBef>
              <a:spcAft>
                <a:spcPts val="0"/>
              </a:spcAft>
              <a:buClr>
                <a:schemeClr val="accent5"/>
              </a:buClr>
              <a:buSzPts val="2000"/>
              <a:buAutoNum type="arabicParenR" startAt="6"/>
            </a:pPr>
            <a:r>
              <a:rPr lang="zh-TW" sz="2000"/>
              <a:t>if a course belongs to a Degree Program, its </a:t>
            </a:r>
            <a:r>
              <a:rPr lang="zh-TW" sz="2000" b="1"/>
              <a:t>prerequisite courses should also be within the same program</a:t>
            </a:r>
            <a:endParaRPr sz="2000" b="1"/>
          </a:p>
          <a:p>
            <a:pPr marL="457200" lvl="0" indent="-355600" algn="l" rtl="0">
              <a:lnSpc>
                <a:spcPct val="130000"/>
              </a:lnSpc>
              <a:spcBef>
                <a:spcPts val="0"/>
              </a:spcBef>
              <a:spcAft>
                <a:spcPts val="0"/>
              </a:spcAft>
              <a:buClr>
                <a:schemeClr val="accent5"/>
              </a:buClr>
              <a:buSzPts val="2000"/>
              <a:buAutoNum type="arabicParenR" startAt="6"/>
            </a:pPr>
            <a:r>
              <a:rPr lang="zh-TW" sz="2000"/>
              <a:t>Each Course has its own Course Card, which is managed by the Teacher of the Course</a:t>
            </a:r>
            <a:endParaRPr sz="2000" b="1">
              <a:solidFill>
                <a:srgbClr val="FF0000"/>
              </a:solidFill>
            </a:endParaRPr>
          </a:p>
        </p:txBody>
      </p:sp>
      <p:sp>
        <p:nvSpPr>
          <p:cNvPr id="103" name="Google Shape;103;g224144fa2bb_0_7"/>
          <p:cNvSpPr txBox="1">
            <a:spLocks noGrp="1"/>
          </p:cNvSpPr>
          <p:nvPr>
            <p:ph type="title"/>
          </p:nvPr>
        </p:nvSpPr>
        <p:spPr>
          <a:xfrm>
            <a:off x="180000" y="18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20000"/>
              </a:lnSpc>
              <a:spcBef>
                <a:spcPts val="0"/>
              </a:spcBef>
              <a:spcAft>
                <a:spcPts val="0"/>
              </a:spcAft>
              <a:buSzPct val="111111"/>
              <a:buNone/>
            </a:pPr>
            <a:r>
              <a:rPr lang="zh-TW" b="1"/>
              <a:t>Rules and limitations</a:t>
            </a:r>
            <a:endParaRPr/>
          </a:p>
        </p:txBody>
      </p:sp>
      <p:sp>
        <p:nvSpPr>
          <p:cNvPr id="104" name="Google Shape;104;g224144fa2bb_0_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tLang="zh-TW"/>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1462</Words>
  <Application>Microsoft Office PowerPoint</Application>
  <PresentationFormat>如螢幕大小 (16:9)</PresentationFormat>
  <Paragraphs>115</Paragraphs>
  <Slides>23</Slides>
  <Notes>22</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23</vt:i4>
      </vt:variant>
    </vt:vector>
  </HeadingPairs>
  <TitlesOfParts>
    <vt:vector size="25" baseType="lpstr">
      <vt:lpstr>Arial</vt:lpstr>
      <vt:lpstr>Simple Light</vt:lpstr>
      <vt:lpstr>註解頁數</vt:lpstr>
      <vt:lpstr>111 Spring DBMS Final Project</vt:lpstr>
      <vt:lpstr>Project Description</vt:lpstr>
      <vt:lpstr>Definition about system Users</vt:lpstr>
      <vt:lpstr>Semester and Phases of the system</vt:lpstr>
      <vt:lpstr>Status of Course selection</vt:lpstr>
      <vt:lpstr>Rules and limitations</vt:lpstr>
      <vt:lpstr>Rules and limitations</vt:lpstr>
      <vt:lpstr>Rules and limitations</vt:lpstr>
      <vt:lpstr>Course Regulations for Students</vt:lpstr>
      <vt:lpstr>Course Regulations for Students</vt:lpstr>
      <vt:lpstr>Before Course Selection</vt:lpstr>
      <vt:lpstr>After Course Selection</vt:lpstr>
      <vt:lpstr>PowerPoint 簡報</vt:lpstr>
      <vt:lpstr>Scenario – Before course selection</vt:lpstr>
      <vt:lpstr>Scenario – During course selection</vt:lpstr>
      <vt:lpstr>Scenario – During course selection</vt:lpstr>
      <vt:lpstr>Scenario – After course selection</vt:lpstr>
      <vt:lpstr>Scenario – After course selection</vt:lpstr>
      <vt:lpstr>Scenario – Entire Semester</vt:lpstr>
      <vt:lpstr>Entities </vt:lpstr>
      <vt:lpstr>Business logics</vt:lpstr>
      <vt:lpstr>Business logics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 Spring DBMS Final Project</dc:title>
  <dc:creator>George Ke</dc:creator>
  <cp:lastModifiedBy>黃宇帆 (110403019)</cp:lastModifiedBy>
  <cp:revision>3</cp:revision>
  <dcterms:modified xsi:type="dcterms:W3CDTF">2023-05-24T08:09:58Z</dcterms:modified>
</cp:coreProperties>
</file>