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486" r:id="rId2"/>
    <p:sldId id="478" r:id="rId3"/>
    <p:sldId id="487" r:id="rId4"/>
    <p:sldId id="488" r:id="rId5"/>
    <p:sldId id="489" r:id="rId6"/>
    <p:sldId id="499" r:id="rId7"/>
    <p:sldId id="490" r:id="rId8"/>
    <p:sldId id="491" r:id="rId9"/>
    <p:sldId id="492" r:id="rId10"/>
    <p:sldId id="500" r:id="rId11"/>
    <p:sldId id="493" r:id="rId12"/>
    <p:sldId id="494" r:id="rId13"/>
    <p:sldId id="495" r:id="rId14"/>
    <p:sldId id="496" r:id="rId15"/>
    <p:sldId id="498" r:id="rId16"/>
    <p:sldId id="497" r:id="rId17"/>
  </p:sldIdLst>
  <p:sldSz cx="9144000" cy="6858000" type="screen4x3"/>
  <p:notesSz cx="6858000" cy="89249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09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09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09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09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09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pitchFamily="-109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pitchFamily="-109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pitchFamily="-109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pitchFamily="-109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99FFCC"/>
    <a:srgbClr val="FF3300"/>
    <a:srgbClr val="FF6600"/>
    <a:srgbClr val="FF0000"/>
    <a:srgbClr val="009900"/>
    <a:srgbClr val="666699"/>
    <a:srgbClr val="EAEAEA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45" autoAdjust="0"/>
    <p:restoredTop sz="99057" autoAdjust="0"/>
  </p:normalViewPr>
  <p:slideViewPr>
    <p:cSldViewPr>
      <p:cViewPr>
        <p:scale>
          <a:sx n="110" d="100"/>
          <a:sy n="110" d="100"/>
        </p:scale>
        <p:origin x="-1384" y="-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Relationship Id="rId2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4" Type="http://schemas.openxmlformats.org/officeDocument/2006/relationships/image" Target="../media/image7.emf"/><Relationship Id="rId1" Type="http://schemas.openxmlformats.org/officeDocument/2006/relationships/image" Target="../media/image4.emf"/><Relationship Id="rId2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4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4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478838"/>
            <a:ext cx="2971800" cy="44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478838"/>
            <a:ext cx="2971800" cy="44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776AB54-CB6F-DE45-944B-B0225A78A48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675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4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4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98563" y="669925"/>
            <a:ext cx="4462462" cy="3346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238625"/>
            <a:ext cx="5029200" cy="401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478838"/>
            <a:ext cx="2971800" cy="44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478838"/>
            <a:ext cx="2971800" cy="44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080E3F2-5DD1-844D-97C5-28EFED12BB6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0286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pitchFamily="-109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pitchFamily="-109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pitchFamily="-109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pitchFamily="-109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6F66A02F-D18E-5641-9F02-94ABF209A5A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4530383F-F3DB-5B46-89D7-50C888DA51E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2750" y="0"/>
            <a:ext cx="2152650" cy="6477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0"/>
            <a:ext cx="6305550" cy="6477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24D141AD-B582-4F43-AD6F-5D715867C8C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74B722CB-CB2A-6F4D-A54B-21F740C171D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5986BDAC-076C-2C4C-B2F1-143EE57F716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914400"/>
            <a:ext cx="4229100" cy="5562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914400"/>
            <a:ext cx="4229100" cy="5562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A6817EF0-BD11-014E-AC92-A92835E6CDD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1F1E1343-5697-BE4E-A6D8-43000D74D3E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F284CB8A-0A62-C94C-94BD-7E22BB44248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D2900F69-80D7-2D46-BE51-10882D2C7C5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F2D118DA-B456-4940-B3BF-0130F86621E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31F3A421-8D06-E849-8914-00235E0D159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0"/>
            <a:ext cx="9144000" cy="685800"/>
          </a:xfrm>
          <a:prstGeom prst="rect">
            <a:avLst/>
          </a:prstGeom>
          <a:solidFill>
            <a:srgbClr val="3399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0"/>
            <a:ext cx="7772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914400"/>
            <a:ext cx="861060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553200"/>
            <a:ext cx="609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79651485-BF09-4943-806B-E9BE5A530116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1040" name="Picture 16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6619875" y="6172200"/>
            <a:ext cx="2524125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1041" name="Rectangle 17"/>
          <p:cNvSpPr>
            <a:spLocks noChangeArrowheads="1"/>
          </p:cNvSpPr>
          <p:nvPr/>
        </p:nvSpPr>
        <p:spPr bwMode="auto">
          <a:xfrm>
            <a:off x="9067800" y="609600"/>
            <a:ext cx="76200" cy="5791200"/>
          </a:xfrm>
          <a:prstGeom prst="rect">
            <a:avLst/>
          </a:prstGeom>
          <a:gradFill rotWithShape="0">
            <a:gsLst>
              <a:gs pos="0">
                <a:srgbClr val="3399FF"/>
              </a:gs>
              <a:gs pos="100000">
                <a:srgbClr val="9FB0D0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Comic Sans MS" pitchFamily="-109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Comic Sans MS" pitchFamily="-109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Comic Sans MS" pitchFamily="-109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Comic Sans MS" pitchFamily="-109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Comic Sans MS" pitchFamily="-109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Comic Sans MS" pitchFamily="-109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Comic Sans MS" pitchFamily="-109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Comic Sans MS" pitchFamily="-109" charset="0"/>
        </a:defRPr>
      </a:lvl9pPr>
    </p:titleStyle>
    <p:bodyStyle>
      <a:lvl1pPr marL="342900" indent="-342900" algn="l" rtl="0" eaLnBrk="1" fontAlgn="base" hangingPunct="1">
        <a:spcBef>
          <a:spcPct val="40000"/>
        </a:spcBef>
        <a:spcAft>
          <a:spcPct val="0"/>
        </a:spcAft>
        <a:buChar char="•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200">
          <a:solidFill>
            <a:srgbClr val="000099"/>
          </a:solidFill>
          <a:latin typeface="+mn-lt"/>
          <a:ea typeface="ＭＳ Ｐゴシック" pitchFamily="-109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rgbClr val="009900"/>
          </a:solidFill>
          <a:latin typeface="Arial" pitchFamily="-109" charset="0"/>
          <a:ea typeface="ＭＳ Ｐゴシック" pitchFamily="-109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pitchFamily="-109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09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09" charset="-128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09" charset="-128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09" charset="-128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09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4" Type="http://schemas.openxmlformats.org/officeDocument/2006/relationships/image" Target="../media/image9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3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4.emf"/><Relationship Id="rId5" Type="http://schemas.openxmlformats.org/officeDocument/2006/relationships/oleObject" Target="../embeddings/oleObject4.bin"/><Relationship Id="rId6" Type="http://schemas.openxmlformats.org/officeDocument/2006/relationships/image" Target="../media/image5.emf"/><Relationship Id="rId7" Type="http://schemas.openxmlformats.org/officeDocument/2006/relationships/oleObject" Target="../embeddings/oleObject5.bin"/><Relationship Id="rId8" Type="http://schemas.openxmlformats.org/officeDocument/2006/relationships/image" Target="../media/image6.emf"/><Relationship Id="rId9" Type="http://schemas.openxmlformats.org/officeDocument/2006/relationships/oleObject" Target="../embeddings/oleObject6.bin"/><Relationship Id="rId10" Type="http://schemas.openxmlformats.org/officeDocument/2006/relationships/image" Target="../media/image7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4" Type="http://schemas.openxmlformats.org/officeDocument/2006/relationships/image" Target="../media/image8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eng.buffalo.edu/~kofke/applets/MarkovApplet1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5" name="Rectangle 5"/>
          <p:cNvSpPr>
            <a:spLocks noChangeArrowheads="1"/>
          </p:cNvSpPr>
          <p:nvPr/>
        </p:nvSpPr>
        <p:spPr bwMode="auto">
          <a:xfrm>
            <a:off x="0" y="0"/>
            <a:ext cx="9144000" cy="2438400"/>
          </a:xfrm>
          <a:prstGeom prst="rect">
            <a:avLst/>
          </a:prstGeom>
          <a:solidFill>
            <a:srgbClr val="3399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7926" name="Rectangle 6"/>
          <p:cNvSpPr>
            <a:spLocks noGrp="1" noChangeArrowheads="1"/>
          </p:cNvSpPr>
          <p:nvPr>
            <p:ph type="ctrTitle"/>
          </p:nvPr>
        </p:nvSpPr>
        <p:spPr>
          <a:xfrm>
            <a:off x="762000" y="609600"/>
            <a:ext cx="7772400" cy="1143000"/>
          </a:xfrm>
        </p:spPr>
        <p:txBody>
          <a:bodyPr/>
          <a:lstStyle/>
          <a:p>
            <a:r>
              <a:rPr lang="en-US" dirty="0" smtClean="0"/>
              <a:t>Doing Physics with Random Numbers</a:t>
            </a:r>
            <a:endParaRPr lang="en-US" dirty="0"/>
          </a:p>
        </p:txBody>
      </p:sp>
      <p:sp>
        <p:nvSpPr>
          <p:cNvPr id="337927" name="Text Box 7"/>
          <p:cNvSpPr txBox="1">
            <a:spLocks noChangeArrowheads="1"/>
          </p:cNvSpPr>
          <p:nvPr/>
        </p:nvSpPr>
        <p:spPr bwMode="auto">
          <a:xfrm>
            <a:off x="3048000" y="3200400"/>
            <a:ext cx="4953000" cy="2427288"/>
          </a:xfrm>
          <a:prstGeom prst="rect">
            <a:avLst/>
          </a:prstGeom>
          <a:noFill/>
          <a:ln w="2222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tabLst>
                <a:tab pos="1366838" algn="ctr"/>
                <a:tab pos="5026025" algn="ctr"/>
              </a:tabLst>
            </a:pPr>
            <a:r>
              <a:rPr lang="en-US" sz="3200" i="1" dirty="0" smtClean="0"/>
              <a:t>Andrew J. Schultz</a:t>
            </a:r>
            <a:endParaRPr lang="en-US" sz="3200" i="1" dirty="0"/>
          </a:p>
          <a:p>
            <a:pPr algn="ctr">
              <a:tabLst>
                <a:tab pos="1366838" algn="ctr"/>
                <a:tab pos="5026025" algn="ctr"/>
              </a:tabLst>
            </a:pPr>
            <a:endParaRPr lang="en-US" i="1" dirty="0"/>
          </a:p>
          <a:p>
            <a:pPr algn="ctr">
              <a:tabLst>
                <a:tab pos="1366838" algn="ctr"/>
                <a:tab pos="5026025" algn="ctr"/>
              </a:tabLst>
            </a:pPr>
            <a:r>
              <a:rPr lang="en-US" dirty="0"/>
              <a:t>Department of Chemical and Biological Engineering</a:t>
            </a:r>
          </a:p>
          <a:p>
            <a:pPr algn="ctr">
              <a:tabLst>
                <a:tab pos="1366838" algn="ctr"/>
                <a:tab pos="5026025" algn="ctr"/>
              </a:tabLst>
            </a:pPr>
            <a:r>
              <a:rPr lang="en-US" dirty="0"/>
              <a:t>University at </a:t>
            </a:r>
            <a:r>
              <a:rPr lang="en-US" dirty="0" smtClean="0"/>
              <a:t>Buffalo</a:t>
            </a:r>
            <a:endParaRPr lang="en-US" dirty="0"/>
          </a:p>
          <a:p>
            <a:pPr algn="ctr">
              <a:tabLst>
                <a:tab pos="1366838" algn="ctr"/>
                <a:tab pos="5026025" algn="ctr"/>
              </a:tabLst>
            </a:pPr>
            <a:r>
              <a:rPr lang="en-US" dirty="0" smtClean="0"/>
              <a:t>The State </a:t>
            </a:r>
            <a:r>
              <a:rPr lang="en-US" dirty="0"/>
              <a:t>University of New York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Uses of Markov Processes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Physics (molecular simulation)</a:t>
            </a:r>
          </a:p>
          <a:p>
            <a:r>
              <a:rPr lang="en-US" dirty="0" smtClean="0"/>
              <a:t>Chemistry (modeling kinetics)</a:t>
            </a:r>
          </a:p>
          <a:p>
            <a:r>
              <a:rPr lang="en-US" dirty="0" smtClean="0"/>
              <a:t>Designing tests</a:t>
            </a:r>
          </a:p>
          <a:p>
            <a:r>
              <a:rPr lang="en-US" dirty="0" smtClean="0"/>
              <a:t>Speech recognition</a:t>
            </a:r>
          </a:p>
          <a:p>
            <a:r>
              <a:rPr lang="en-US" dirty="0" smtClean="0"/>
              <a:t>Information science</a:t>
            </a:r>
          </a:p>
          <a:p>
            <a:r>
              <a:rPr lang="en-US" dirty="0" smtClean="0"/>
              <a:t>Queuing theory</a:t>
            </a:r>
          </a:p>
          <a:p>
            <a:r>
              <a:rPr lang="en-US" dirty="0" smtClean="0"/>
              <a:t>Google PageRank</a:t>
            </a:r>
          </a:p>
          <a:p>
            <a:r>
              <a:rPr lang="en-US" dirty="0" smtClean="0"/>
              <a:t>Economics and Finance</a:t>
            </a:r>
          </a:p>
          <a:p>
            <a:r>
              <a:rPr lang="en-US" dirty="0" smtClean="0"/>
              <a:t>Social sciences</a:t>
            </a:r>
          </a:p>
          <a:p>
            <a:r>
              <a:rPr lang="en-US" dirty="0" smtClean="0"/>
              <a:t>Mathematical biology</a:t>
            </a:r>
          </a:p>
          <a:p>
            <a:r>
              <a:rPr lang="en-US" dirty="0" smtClean="0"/>
              <a:t>Genetics</a:t>
            </a:r>
          </a:p>
          <a:p>
            <a:r>
              <a:rPr lang="en-US" dirty="0" smtClean="0"/>
              <a:t>Games</a:t>
            </a:r>
          </a:p>
          <a:p>
            <a:r>
              <a:rPr lang="en-US" dirty="0" smtClean="0"/>
              <a:t>Algorithmic music composition</a:t>
            </a:r>
          </a:p>
          <a:p>
            <a:r>
              <a:rPr lang="en-US" dirty="0" smtClean="0"/>
              <a:t>Text generators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722CB-CB2A-6F4D-A54B-21F740C171DA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57200" y="6400800"/>
            <a:ext cx="4572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008000"/>
                </a:solidFill>
              </a:rPr>
              <a:t>http://</a:t>
            </a:r>
            <a:r>
              <a:rPr lang="en-US" sz="1600" dirty="0" err="1">
                <a:solidFill>
                  <a:srgbClr val="008000"/>
                </a:solidFill>
              </a:rPr>
              <a:t>en.wikipedia.org</a:t>
            </a:r>
            <a:r>
              <a:rPr lang="en-US" sz="1600" dirty="0">
                <a:solidFill>
                  <a:srgbClr val="008000"/>
                </a:solidFill>
              </a:rPr>
              <a:t>/wiki/</a:t>
            </a:r>
            <a:r>
              <a:rPr lang="en-US" sz="1600" dirty="0" err="1">
                <a:solidFill>
                  <a:srgbClr val="008000"/>
                </a:solidFill>
              </a:rPr>
              <a:t>Markov_chain</a:t>
            </a:r>
            <a:endParaRPr lang="en-US" sz="1600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61966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Designer Transition Probabilities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Say we want to sample states with a desired probability distribution (</a:t>
            </a:r>
            <a:r>
              <a:rPr lang="en-US" i="1" dirty="0" smtClean="0"/>
              <a:t>p</a:t>
            </a:r>
            <a:r>
              <a:rPr lang="en-US" baseline="-25000" dirty="0" smtClean="0"/>
              <a:t>i</a:t>
            </a:r>
            <a:r>
              <a:rPr lang="en-US" dirty="0" smtClean="0"/>
              <a:t> are given)</a:t>
            </a:r>
            <a:r>
              <a:rPr lang="en-US" dirty="0" smtClean="0"/>
              <a:t>, using a Markov process</a:t>
            </a:r>
          </a:p>
          <a:p>
            <a:r>
              <a:rPr lang="en-US" dirty="0" smtClean="0"/>
              <a:t>How </a:t>
            </a:r>
            <a:r>
              <a:rPr lang="en-US" dirty="0" smtClean="0"/>
              <a:t>do we </a:t>
            </a:r>
            <a:r>
              <a:rPr lang="en-US" dirty="0" smtClean="0"/>
              <a:t>design transition probabilities </a:t>
            </a:r>
            <a:r>
              <a:rPr lang="en-US" i="1" dirty="0" err="1" smtClean="0"/>
              <a:t>p</a:t>
            </a:r>
            <a:r>
              <a:rPr lang="en-US" baseline="-25000" dirty="0" err="1" smtClean="0"/>
              <a:t>ij</a:t>
            </a:r>
            <a:r>
              <a:rPr lang="en-US" dirty="0" smtClean="0"/>
              <a:t>?</a:t>
            </a:r>
            <a:endParaRPr lang="en-US" dirty="0" smtClean="0"/>
          </a:p>
          <a:p>
            <a:r>
              <a:rPr lang="en-US" dirty="0" smtClean="0"/>
              <a:t>Many choices are possible for a given distribution</a:t>
            </a:r>
          </a:p>
          <a:p>
            <a:r>
              <a:rPr lang="en-US" i="1" dirty="0" smtClean="0"/>
              <a:t>Metropolis </a:t>
            </a:r>
            <a:r>
              <a:rPr lang="en-US" i="1" dirty="0" smtClean="0"/>
              <a:t>algorithm </a:t>
            </a:r>
            <a:r>
              <a:rPr lang="en-US" dirty="0" smtClean="0"/>
              <a:t>provides a good choice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722CB-CB2A-6F4D-A54B-21F740C171DA}" type="slidenum">
              <a:rPr lang="en-US" smtClean="0"/>
              <a:pPr/>
              <a:t>11</a:t>
            </a:fld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4452398"/>
              </p:ext>
            </p:extLst>
          </p:nvPr>
        </p:nvGraphicFramePr>
        <p:xfrm>
          <a:off x="914400" y="3581400"/>
          <a:ext cx="2408238" cy="20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2" name="Equation" r:id="rId3" imgW="1054100" imgH="889000" progId="Equation.DSMT4">
                  <p:embed/>
                </p:oleObj>
              </mc:Choice>
              <mc:Fallback>
                <p:oleObj name="Equation" r:id="rId3" imgW="1054100" imgH="889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3581400"/>
                        <a:ext cx="2408238" cy="203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458472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In-class Markov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Three groups</a:t>
            </a:r>
          </a:p>
          <a:p>
            <a:pPr lvl="1"/>
            <a:r>
              <a:rPr lang="en-US" dirty="0" smtClean="0"/>
              <a:t>Group 1: </a:t>
            </a:r>
            <a:r>
              <a:rPr lang="en-US" i="1" dirty="0" smtClean="0"/>
              <a:t>p</a:t>
            </a:r>
            <a:r>
              <a:rPr lang="en-US" baseline="-25000" dirty="0" smtClean="0"/>
              <a:t>1</a:t>
            </a:r>
            <a:r>
              <a:rPr lang="en-US" dirty="0" smtClean="0"/>
              <a:t> </a:t>
            </a:r>
            <a:r>
              <a:rPr lang="en-US" dirty="0" smtClean="0"/>
              <a:t>= 0.3</a:t>
            </a:r>
          </a:p>
          <a:p>
            <a:pPr lvl="1"/>
            <a:r>
              <a:rPr lang="en-US" dirty="0" smtClean="0"/>
              <a:t>Group 2: </a:t>
            </a:r>
            <a:r>
              <a:rPr lang="en-US" i="1" dirty="0"/>
              <a:t>p</a:t>
            </a:r>
            <a:r>
              <a:rPr lang="en-US" baseline="-25000" dirty="0" smtClean="0"/>
              <a:t>2</a:t>
            </a:r>
            <a:r>
              <a:rPr lang="en-US" dirty="0" smtClean="0"/>
              <a:t> </a:t>
            </a:r>
            <a:r>
              <a:rPr lang="en-US" dirty="0" smtClean="0"/>
              <a:t>= 0.1</a:t>
            </a:r>
          </a:p>
          <a:p>
            <a:pPr lvl="1"/>
            <a:r>
              <a:rPr lang="en-US" dirty="0" smtClean="0"/>
              <a:t>Group 3: </a:t>
            </a:r>
            <a:r>
              <a:rPr lang="en-US" i="1" dirty="0"/>
              <a:t>p</a:t>
            </a:r>
            <a:r>
              <a:rPr lang="en-US" baseline="-25000" dirty="0" smtClean="0"/>
              <a:t>3</a:t>
            </a:r>
            <a:r>
              <a:rPr lang="en-US" dirty="0" smtClean="0"/>
              <a:t> </a:t>
            </a:r>
            <a:r>
              <a:rPr lang="en-US" dirty="0" smtClean="0"/>
              <a:t>= 0.6</a:t>
            </a:r>
          </a:p>
          <a:p>
            <a:r>
              <a:rPr lang="en-US" dirty="0" smtClean="0"/>
              <a:t>For state at group </a:t>
            </a:r>
            <a:r>
              <a:rPr lang="en-US" i="1" dirty="0" smtClean="0"/>
              <a:t>n</a:t>
            </a:r>
            <a:r>
              <a:rPr lang="en-US" dirty="0" smtClean="0"/>
              <a:t>, perform trial:</a:t>
            </a:r>
          </a:p>
          <a:p>
            <a:pPr lvl="1"/>
            <a:r>
              <a:rPr lang="en-US" dirty="0" smtClean="0"/>
              <a:t>Select one of the other states (</a:t>
            </a:r>
            <a:r>
              <a:rPr lang="en-US" i="1" dirty="0" smtClean="0"/>
              <a:t>m</a:t>
            </a:r>
            <a:r>
              <a:rPr lang="en-US" dirty="0" smtClean="0"/>
              <a:t>) with equal probability</a:t>
            </a:r>
          </a:p>
          <a:p>
            <a:pPr lvl="1"/>
            <a:r>
              <a:rPr lang="en-US" dirty="0" smtClean="0"/>
              <a:t>Compare state probabilities</a:t>
            </a:r>
          </a:p>
          <a:p>
            <a:pPr lvl="2"/>
            <a:r>
              <a:rPr lang="en-US" dirty="0" smtClean="0"/>
              <a:t>If </a:t>
            </a:r>
            <a:r>
              <a:rPr lang="en-US" dirty="0"/>
              <a:t>p</a:t>
            </a:r>
            <a:r>
              <a:rPr lang="en-US" baseline="-25000" dirty="0" smtClean="0"/>
              <a:t>m</a:t>
            </a:r>
            <a:r>
              <a:rPr lang="en-US" dirty="0" smtClean="0"/>
              <a:t> </a:t>
            </a:r>
            <a:r>
              <a:rPr lang="en-US" dirty="0" smtClean="0"/>
              <a:t>&gt; </a:t>
            </a:r>
            <a:r>
              <a:rPr lang="en-US" dirty="0" err="1" smtClean="0"/>
              <a:t>p</a:t>
            </a:r>
            <a:r>
              <a:rPr lang="en-US" baseline="-25000" dirty="0" err="1" smtClean="0"/>
              <a:t>n</a:t>
            </a:r>
            <a:r>
              <a:rPr lang="en-US" dirty="0" smtClean="0"/>
              <a:t>, let new state be </a:t>
            </a:r>
            <a:r>
              <a:rPr lang="en-US" i="1" dirty="0" smtClean="0"/>
              <a:t>m</a:t>
            </a:r>
            <a:r>
              <a:rPr lang="en-US" dirty="0" smtClean="0"/>
              <a:t>; done with trial</a:t>
            </a:r>
          </a:p>
          <a:p>
            <a:pPr lvl="2"/>
            <a:r>
              <a:rPr lang="en-US" dirty="0" smtClean="0"/>
              <a:t>Otherwise, select a random number </a:t>
            </a:r>
            <a:r>
              <a:rPr lang="en-US" i="1" dirty="0" smtClean="0"/>
              <a:t>r</a:t>
            </a:r>
            <a:r>
              <a:rPr lang="en-US" dirty="0" smtClean="0"/>
              <a:t> in (0, 1)</a:t>
            </a:r>
          </a:p>
          <a:p>
            <a:pPr lvl="2"/>
            <a:r>
              <a:rPr lang="en-US" dirty="0" smtClean="0"/>
              <a:t>If </a:t>
            </a:r>
            <a:r>
              <a:rPr lang="en-US" dirty="0"/>
              <a:t>p</a:t>
            </a:r>
            <a:r>
              <a:rPr lang="en-US" baseline="-25000" dirty="0" smtClean="0"/>
              <a:t>m</a:t>
            </a:r>
            <a:r>
              <a:rPr lang="en-US" dirty="0" smtClean="0"/>
              <a:t> </a:t>
            </a:r>
            <a:r>
              <a:rPr lang="en-US" dirty="0" smtClean="0"/>
              <a:t>/ </a:t>
            </a:r>
            <a:r>
              <a:rPr lang="en-US" dirty="0" err="1"/>
              <a:t>p</a:t>
            </a:r>
            <a:r>
              <a:rPr lang="en-US" baseline="-25000" dirty="0" err="1" smtClean="0"/>
              <a:t>n</a:t>
            </a:r>
            <a:r>
              <a:rPr lang="en-US" dirty="0" smtClean="0"/>
              <a:t> </a:t>
            </a:r>
            <a:r>
              <a:rPr lang="en-US" dirty="0" smtClean="0"/>
              <a:t>&gt; r, let new state be </a:t>
            </a:r>
            <a:r>
              <a:rPr lang="en-US" i="1" dirty="0" smtClean="0"/>
              <a:t>m</a:t>
            </a:r>
            <a:r>
              <a:rPr lang="en-US" dirty="0" smtClean="0"/>
              <a:t>; done with trial</a:t>
            </a:r>
          </a:p>
          <a:p>
            <a:pPr lvl="2"/>
            <a:r>
              <a:rPr lang="en-US" dirty="0" smtClean="0"/>
              <a:t>Otherwise, let new state be </a:t>
            </a:r>
            <a:r>
              <a:rPr lang="en-US" i="1" dirty="0" smtClean="0"/>
              <a:t>n</a:t>
            </a:r>
            <a:r>
              <a:rPr lang="en-US" dirty="0" smtClean="0"/>
              <a:t> (again); done with trial</a:t>
            </a:r>
          </a:p>
          <a:p>
            <a:r>
              <a:rPr lang="en-US" dirty="0" smtClean="0"/>
              <a:t>Repeat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722CB-CB2A-6F4D-A54B-21F740C171DA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782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Calculating Physical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4876800" cy="5562600"/>
          </a:xfrm>
        </p:spPr>
        <p:txBody>
          <a:bodyPr/>
          <a:lstStyle/>
          <a:p>
            <a:r>
              <a:rPr lang="en-US" dirty="0" smtClean="0"/>
              <a:t>Molecular simulation</a:t>
            </a:r>
          </a:p>
          <a:p>
            <a:r>
              <a:rPr lang="en-US" dirty="0" smtClean="0"/>
              <a:t>Generate box of atoms/molecules</a:t>
            </a:r>
          </a:p>
          <a:p>
            <a:r>
              <a:rPr lang="en-US" dirty="0" smtClean="0"/>
              <a:t>Postulate a model for how they interact</a:t>
            </a:r>
          </a:p>
          <a:p>
            <a:r>
              <a:rPr lang="en-US" dirty="0" smtClean="0"/>
              <a:t>Generate configurations appropriate to postulated model</a:t>
            </a:r>
          </a:p>
          <a:p>
            <a:r>
              <a:rPr lang="en-US" dirty="0" smtClean="0"/>
              <a:t>Record averages over generated configurations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722CB-CB2A-6F4D-A54B-21F740C171DA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0803" y="914400"/>
            <a:ext cx="3852771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7861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Configurations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62000"/>
            <a:ext cx="8610600" cy="5257800"/>
          </a:xfrm>
        </p:spPr>
        <p:txBody>
          <a:bodyPr/>
          <a:lstStyle/>
          <a:p>
            <a:r>
              <a:rPr lang="en-US" dirty="0" smtClean="0"/>
              <a:t>Monte Carlo</a:t>
            </a:r>
          </a:p>
          <a:p>
            <a:pPr lvl="1"/>
            <a:r>
              <a:rPr lang="en-US" dirty="0" smtClean="0"/>
              <a:t>Sample </a:t>
            </a:r>
            <a:r>
              <a:rPr lang="en-US" dirty="0" smtClean="0"/>
              <a:t>configurations using </a:t>
            </a:r>
            <a:r>
              <a:rPr lang="en-US" dirty="0" smtClean="0"/>
              <a:t>a Markov </a:t>
            </a:r>
            <a:r>
              <a:rPr lang="en-US" dirty="0" smtClean="0"/>
              <a:t>process</a:t>
            </a:r>
          </a:p>
          <a:p>
            <a:pPr lvl="1"/>
            <a:r>
              <a:rPr lang="en-US" dirty="0" smtClean="0"/>
              <a:t>Atoms move around randomly, but in a controlled way</a:t>
            </a:r>
          </a:p>
          <a:p>
            <a:pPr lvl="1"/>
            <a:r>
              <a:rPr lang="en-US" dirty="0" smtClean="0"/>
              <a:t>Movements aren’t physically meaningful, but the sampled distribution of configurations are</a:t>
            </a:r>
            <a:endParaRPr lang="en-US" dirty="0" smtClean="0"/>
          </a:p>
          <a:p>
            <a:r>
              <a:rPr lang="en-US" dirty="0" smtClean="0"/>
              <a:t>Molecular dynamics</a:t>
            </a:r>
          </a:p>
          <a:p>
            <a:pPr lvl="1"/>
            <a:r>
              <a:rPr lang="en-US" dirty="0" smtClean="0"/>
              <a:t>Sample configurations according to Newton’s laws</a:t>
            </a:r>
            <a:endParaRPr lang="en-US" dirty="0" smtClean="0"/>
          </a:p>
          <a:p>
            <a:pPr lvl="2"/>
            <a:r>
              <a:rPr lang="en-US" dirty="0" smtClean="0"/>
              <a:t>F = ma</a:t>
            </a:r>
          </a:p>
          <a:p>
            <a:pPr lvl="1"/>
            <a:r>
              <a:rPr lang="en-US" dirty="0" smtClean="0"/>
              <a:t>Move/accelerate all atoms at once</a:t>
            </a:r>
          </a:p>
          <a:p>
            <a:pPr lvl="1"/>
            <a:r>
              <a:rPr lang="en-US" dirty="0" smtClean="0"/>
              <a:t>Direction and amount depends on current velocities and </a:t>
            </a:r>
            <a:r>
              <a:rPr lang="en-US" dirty="0" smtClean="0"/>
              <a:t>forces</a:t>
            </a:r>
          </a:p>
          <a:p>
            <a:pPr lvl="1"/>
            <a:r>
              <a:rPr lang="en-US" dirty="0" smtClean="0"/>
              <a:t>Movements looks realistic, like a movie</a:t>
            </a:r>
          </a:p>
          <a:p>
            <a:r>
              <a:rPr lang="en-US" dirty="0" smtClean="0"/>
              <a:t>Let’s see some demos…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722CB-CB2A-6F4D-A54B-21F740C171DA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711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382000" cy="685800"/>
          </a:xfrm>
        </p:spPr>
        <p:txBody>
          <a:bodyPr/>
          <a:lstStyle/>
          <a:p>
            <a:r>
              <a:rPr lang="en-US" dirty="0" smtClean="0"/>
              <a:t>An Application of Molecular Simulation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722CB-CB2A-6F4D-A54B-21F740C171DA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280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42B3CB-0821-9E4E-9A5D-0822A217DA41}" type="slidenum">
              <a:rPr lang="en-US"/>
              <a:pPr/>
              <a:t>16</a:t>
            </a:fld>
            <a:endParaRPr lang="en-US"/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title"/>
          </p:nvPr>
        </p:nvSpPr>
        <p:spPr>
          <a:xfrm>
            <a:off x="533400" y="73025"/>
            <a:ext cx="7772400" cy="612775"/>
          </a:xfrm>
        </p:spPr>
        <p:txBody>
          <a:bodyPr/>
          <a:lstStyle/>
          <a:p>
            <a:r>
              <a:rPr lang="en-US" dirty="0" smtClean="0"/>
              <a:t>Concepts</a:t>
            </a:r>
            <a:endParaRPr lang="en-US" dirty="0"/>
          </a:p>
        </p:txBody>
      </p:sp>
      <p:sp>
        <p:nvSpPr>
          <p:cNvPr id="327684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Random numbers can be used to measure things that aren’t so random</a:t>
            </a:r>
            <a:endParaRPr lang="en-US" dirty="0"/>
          </a:p>
          <a:p>
            <a:r>
              <a:rPr lang="en-US" dirty="0" smtClean="0"/>
              <a:t>Uncertainty in </a:t>
            </a:r>
            <a:r>
              <a:rPr lang="en-US" dirty="0" smtClean="0"/>
              <a:t>averages </a:t>
            </a:r>
            <a:r>
              <a:rPr lang="en-US" dirty="0" smtClean="0"/>
              <a:t>can be estimated from the measurements themselves</a:t>
            </a:r>
          </a:p>
          <a:p>
            <a:r>
              <a:rPr lang="en-US" dirty="0" smtClean="0"/>
              <a:t>A Markov process can be used to sample from a probability distribution</a:t>
            </a:r>
          </a:p>
          <a:p>
            <a:r>
              <a:rPr lang="en-US" dirty="0" smtClean="0"/>
              <a:t>Physical properties can </a:t>
            </a:r>
            <a:r>
              <a:rPr lang="en-US" dirty="0" smtClean="0"/>
              <a:t>be computed using a Markov process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012921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42B3CB-0821-9E4E-9A5D-0822A217DA41}" type="slidenum">
              <a:rPr lang="en-US"/>
              <a:pPr/>
              <a:t>2</a:t>
            </a:fld>
            <a:endParaRPr lang="en-US"/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title"/>
          </p:nvPr>
        </p:nvSpPr>
        <p:spPr>
          <a:xfrm>
            <a:off x="533400" y="73025"/>
            <a:ext cx="7772400" cy="612775"/>
          </a:xfrm>
        </p:spPr>
        <p:txBody>
          <a:bodyPr/>
          <a:lstStyle/>
          <a:p>
            <a:r>
              <a:rPr lang="en-US" dirty="0" smtClean="0"/>
              <a:t>Concepts</a:t>
            </a:r>
            <a:endParaRPr lang="en-US" dirty="0"/>
          </a:p>
        </p:txBody>
      </p:sp>
      <p:sp>
        <p:nvSpPr>
          <p:cNvPr id="327684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Random numbers can be used to measure things that aren’t so random</a:t>
            </a:r>
          </a:p>
          <a:p>
            <a:r>
              <a:rPr lang="en-US" dirty="0"/>
              <a:t>Uncertainty in </a:t>
            </a:r>
            <a:r>
              <a:rPr lang="en-US" dirty="0" smtClean="0"/>
              <a:t>averages </a:t>
            </a:r>
            <a:r>
              <a:rPr lang="en-US" dirty="0"/>
              <a:t>can be estimated from the measurements themselves</a:t>
            </a:r>
          </a:p>
          <a:p>
            <a:r>
              <a:rPr lang="en-US" dirty="0"/>
              <a:t>A Markov process can be used to sample from a probability distribution</a:t>
            </a:r>
          </a:p>
          <a:p>
            <a:r>
              <a:rPr lang="en-US" dirty="0"/>
              <a:t>Physical properties can be computed using a Markov process</a:t>
            </a:r>
          </a:p>
          <a:p>
            <a:pPr>
              <a:buFontTx/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55B04-6289-144E-A3F9-C5759F3B8A04}" type="slidenum">
              <a:rPr lang="en-US"/>
              <a:pPr/>
              <a:t>3</a:t>
            </a:fld>
            <a:endParaRPr lang="en-US"/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-88900"/>
            <a:ext cx="8610600" cy="838200"/>
          </a:xfrm>
        </p:spPr>
        <p:txBody>
          <a:bodyPr/>
          <a:lstStyle/>
          <a:p>
            <a:r>
              <a:rPr lang="en-US" dirty="0"/>
              <a:t>Monte Carlo Simulation: </a:t>
            </a:r>
            <a:r>
              <a:rPr lang="en-US" dirty="0" smtClean="0"/>
              <a:t>Buffon</a:t>
            </a:r>
            <a:r>
              <a:rPr lang="en-US" dirty="0" smtClean="0">
                <a:latin typeface="Arial"/>
              </a:rPr>
              <a:t>’</a:t>
            </a:r>
            <a:r>
              <a:rPr lang="en-US" dirty="0" smtClean="0"/>
              <a:t>s </a:t>
            </a:r>
            <a:r>
              <a:rPr lang="en-US" dirty="0"/>
              <a:t>Needle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a grid of equally spaced lines, separated by a distance </a:t>
            </a:r>
            <a:r>
              <a:rPr lang="en-US" i="1" dirty="0"/>
              <a:t>d</a:t>
            </a:r>
          </a:p>
          <a:p>
            <a:r>
              <a:rPr lang="en-US" dirty="0"/>
              <a:t>Take a needle of length </a:t>
            </a:r>
            <a:r>
              <a:rPr lang="en-US" i="1" dirty="0"/>
              <a:t>l</a:t>
            </a:r>
            <a:r>
              <a:rPr lang="en-US" dirty="0"/>
              <a:t>, and repeatedly toss it at random on the grid</a:t>
            </a:r>
          </a:p>
          <a:p>
            <a:r>
              <a:rPr lang="en-US" dirty="0"/>
              <a:t>Record the number of </a:t>
            </a:r>
            <a:r>
              <a:rPr lang="en-US" dirty="0" smtClean="0">
                <a:latin typeface="Arial"/>
              </a:rPr>
              <a:t>“</a:t>
            </a:r>
            <a:r>
              <a:rPr lang="en-US" dirty="0" smtClean="0"/>
              <a:t>hits</a:t>
            </a:r>
            <a:r>
              <a:rPr lang="en-US" dirty="0" smtClean="0">
                <a:latin typeface="Arial"/>
              </a:rPr>
              <a:t>”</a:t>
            </a:r>
            <a:r>
              <a:rPr lang="en-US" dirty="0" smtClean="0"/>
              <a:t>, </a:t>
            </a:r>
            <a:r>
              <a:rPr lang="en-US" dirty="0"/>
              <a:t>times that the needle touches a line, and </a:t>
            </a:r>
            <a:r>
              <a:rPr lang="en-US" dirty="0" smtClean="0">
                <a:latin typeface="Arial"/>
              </a:rPr>
              <a:t>“</a:t>
            </a:r>
            <a:r>
              <a:rPr lang="en-US" dirty="0" smtClean="0"/>
              <a:t>misses</a:t>
            </a:r>
            <a:r>
              <a:rPr lang="en-US" dirty="0" smtClean="0">
                <a:latin typeface="Arial"/>
              </a:rPr>
              <a:t>”</a:t>
            </a:r>
            <a:r>
              <a:rPr lang="en-US" dirty="0" smtClean="0"/>
              <a:t>, </a:t>
            </a:r>
            <a:r>
              <a:rPr lang="en-US" dirty="0"/>
              <a:t>times that it </a:t>
            </a:r>
            <a:r>
              <a:rPr lang="en-US" dirty="0" smtClean="0"/>
              <a:t>doesn</a:t>
            </a:r>
            <a:r>
              <a:rPr lang="en-US" dirty="0" smtClean="0">
                <a:latin typeface="Arial"/>
              </a:rPr>
              <a:t>’</a:t>
            </a:r>
            <a:r>
              <a:rPr lang="en-US" dirty="0" smtClean="0"/>
              <a:t>t</a:t>
            </a:r>
            <a:endParaRPr lang="en-US" dirty="0"/>
          </a:p>
          <a:p>
            <a:pPr lvl="1"/>
            <a:r>
              <a:rPr lang="en-US" dirty="0"/>
              <a:t>OK, do it</a:t>
            </a:r>
            <a:r>
              <a:rPr lang="en-US" dirty="0" smtClean="0"/>
              <a:t>! (Buffon’s toothpick)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5776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BADC37-4F22-8746-A4FF-BA7916363ABB}" type="slidenum">
              <a:rPr lang="en-US"/>
              <a:pPr/>
              <a:t>4</a:t>
            </a:fld>
            <a:endParaRPr lang="en-US"/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-88900"/>
            <a:ext cx="8610600" cy="838200"/>
          </a:xfrm>
        </p:spPr>
        <p:txBody>
          <a:bodyPr/>
          <a:lstStyle/>
          <a:p>
            <a:r>
              <a:rPr lang="en-US" dirty="0"/>
              <a:t>Monte Carlo Simulation: </a:t>
            </a:r>
            <a:r>
              <a:rPr lang="en-US" dirty="0" smtClean="0"/>
              <a:t>Buffon</a:t>
            </a:r>
            <a:r>
              <a:rPr lang="en-US" dirty="0" smtClean="0">
                <a:latin typeface="Arial"/>
              </a:rPr>
              <a:t>’</a:t>
            </a:r>
            <a:r>
              <a:rPr lang="en-US" dirty="0" smtClean="0"/>
              <a:t>s </a:t>
            </a:r>
            <a:r>
              <a:rPr lang="en-US" dirty="0"/>
              <a:t>Needle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a grid of equally spaced lines, separated by a distance </a:t>
            </a:r>
            <a:r>
              <a:rPr lang="en-US" i="1" dirty="0"/>
              <a:t>d</a:t>
            </a:r>
          </a:p>
          <a:p>
            <a:r>
              <a:rPr lang="en-US" dirty="0"/>
              <a:t>Take a needle of length </a:t>
            </a:r>
            <a:r>
              <a:rPr lang="en-US" i="1" dirty="0"/>
              <a:t>l</a:t>
            </a:r>
            <a:r>
              <a:rPr lang="en-US" dirty="0"/>
              <a:t>, and repeatedly toss it at random on the grid</a:t>
            </a:r>
          </a:p>
          <a:p>
            <a:r>
              <a:rPr lang="en-US" dirty="0"/>
              <a:t>Record the number of </a:t>
            </a:r>
            <a:r>
              <a:rPr lang="en-US" dirty="0" smtClean="0">
                <a:latin typeface="Arial"/>
              </a:rPr>
              <a:t>“</a:t>
            </a:r>
            <a:r>
              <a:rPr lang="en-US" dirty="0" smtClean="0"/>
              <a:t>hits</a:t>
            </a:r>
            <a:r>
              <a:rPr lang="en-US" dirty="0" smtClean="0">
                <a:latin typeface="Arial"/>
              </a:rPr>
              <a:t>”</a:t>
            </a:r>
            <a:r>
              <a:rPr lang="en-US" dirty="0" smtClean="0"/>
              <a:t>, </a:t>
            </a:r>
            <a:r>
              <a:rPr lang="en-US" dirty="0"/>
              <a:t>times that the needle touches a line, and </a:t>
            </a:r>
            <a:r>
              <a:rPr lang="en-US" dirty="0" smtClean="0">
                <a:latin typeface="Arial"/>
              </a:rPr>
              <a:t>“</a:t>
            </a:r>
            <a:r>
              <a:rPr lang="en-US" dirty="0" smtClean="0"/>
              <a:t>misses</a:t>
            </a:r>
            <a:r>
              <a:rPr lang="en-US" dirty="0" smtClean="0">
                <a:latin typeface="Arial"/>
              </a:rPr>
              <a:t>”</a:t>
            </a:r>
            <a:r>
              <a:rPr lang="en-US" dirty="0" smtClean="0"/>
              <a:t>, </a:t>
            </a:r>
            <a:r>
              <a:rPr lang="en-US" dirty="0"/>
              <a:t>times that it </a:t>
            </a:r>
            <a:r>
              <a:rPr lang="en-US" dirty="0" smtClean="0"/>
              <a:t>doesn</a:t>
            </a:r>
            <a:r>
              <a:rPr lang="en-US" dirty="0" smtClean="0">
                <a:latin typeface="Arial"/>
              </a:rPr>
              <a:t>’</a:t>
            </a:r>
            <a:r>
              <a:rPr lang="en-US" dirty="0" smtClean="0"/>
              <a:t>t</a:t>
            </a:r>
            <a:endParaRPr lang="en-US" dirty="0"/>
          </a:p>
          <a:p>
            <a:r>
              <a:rPr lang="en-US" dirty="0"/>
              <a:t>Buffon showed that the probability of a </a:t>
            </a:r>
            <a:r>
              <a:rPr lang="en-US" dirty="0" smtClean="0">
                <a:latin typeface="Arial"/>
              </a:rPr>
              <a:t>“</a:t>
            </a:r>
            <a:r>
              <a:rPr lang="en-US" dirty="0" smtClean="0"/>
              <a:t>hit</a:t>
            </a:r>
            <a:r>
              <a:rPr lang="en-US" dirty="0" smtClean="0">
                <a:latin typeface="Arial"/>
              </a:rPr>
              <a:t>”</a:t>
            </a:r>
            <a:r>
              <a:rPr lang="en-US" dirty="0" smtClean="0"/>
              <a:t> </a:t>
            </a:r>
            <a:r>
              <a:rPr lang="en-US" dirty="0"/>
              <a:t>is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This </a:t>
            </a:r>
            <a:r>
              <a:rPr lang="en-US" dirty="0" smtClean="0"/>
              <a:t>experiment </a:t>
            </a:r>
            <a:r>
              <a:rPr lang="en-US" dirty="0"/>
              <a:t>provides a means to evaluate </a:t>
            </a:r>
            <a:r>
              <a:rPr lang="el-GR" dirty="0" smtClean="0"/>
              <a:t>π</a:t>
            </a:r>
            <a:r>
              <a:rPr lang="en-US" dirty="0" smtClean="0"/>
              <a:t> </a:t>
            </a:r>
            <a:endParaRPr lang="en-US" dirty="0"/>
          </a:p>
        </p:txBody>
      </p:sp>
      <p:graphicFrame>
        <p:nvGraphicFramePr>
          <p:cNvPr id="41988" name="Object 4"/>
          <p:cNvGraphicFramePr>
            <a:graphicFrameLocks noChangeAspect="1"/>
          </p:cNvGraphicFramePr>
          <p:nvPr/>
        </p:nvGraphicFramePr>
        <p:xfrm>
          <a:off x="1263650" y="4368800"/>
          <a:ext cx="9652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8" name="Equation" r:id="rId3" imgW="965160" imgH="736560" progId="Equation.DSMT4">
                  <p:embed/>
                </p:oleObj>
              </mc:Choice>
              <mc:Fallback>
                <p:oleObj name="Equation" r:id="rId3" imgW="965160" imgH="736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3650" y="4368800"/>
                        <a:ext cx="965200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9" name="Object 5"/>
          <p:cNvGraphicFramePr>
            <a:graphicFrameLocks noChangeAspect="1"/>
          </p:cNvGraphicFramePr>
          <p:nvPr/>
        </p:nvGraphicFramePr>
        <p:xfrm>
          <a:off x="1295400" y="5969000"/>
          <a:ext cx="9652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9" name="Equation" r:id="rId5" imgW="965160" imgH="736560" progId="Equation.DSMT4">
                  <p:embed/>
                </p:oleObj>
              </mc:Choice>
              <mc:Fallback>
                <p:oleObj name="Equation" r:id="rId5" imgW="965160" imgH="736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5969000"/>
                        <a:ext cx="965200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797472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Quantifying Uncertainty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5791200" cy="5562600"/>
          </a:xfrm>
        </p:spPr>
        <p:txBody>
          <a:bodyPr/>
          <a:lstStyle/>
          <a:p>
            <a:r>
              <a:rPr lang="en-US" dirty="0" smtClean="0"/>
              <a:t>Averages &lt;m&gt; obtained by a stochastic process are known to follow a Gaussian distribution</a:t>
            </a:r>
          </a:p>
          <a:p>
            <a:r>
              <a:rPr lang="en-US" dirty="0" smtClean="0"/>
              <a:t>Any given &lt;m&gt; will represent a sample from this distribution</a:t>
            </a:r>
          </a:p>
          <a:p>
            <a:r>
              <a:rPr lang="en-US" dirty="0" smtClean="0"/>
              <a:t>The width of the distribution is related to the standard deviation of the same set of numbers used to compute &lt;m&gt;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U</a:t>
            </a:r>
            <a:r>
              <a:rPr lang="en-US" dirty="0" smtClean="0"/>
              <a:t>se this to quantify uncertainty in &lt;m&gt;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722CB-CB2A-6F4D-A54B-21F740C171DA}" type="slidenum">
              <a:rPr lang="en-US" smtClean="0"/>
              <a:pPr/>
              <a:t>5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5943600" y="685725"/>
            <a:ext cx="3352800" cy="4419674"/>
            <a:chOff x="6629400" y="1066800"/>
            <a:chExt cx="2514600" cy="3314756"/>
          </a:xfrm>
        </p:grpSpPr>
        <p:grpSp>
          <p:nvGrpSpPr>
            <p:cNvPr id="12" name="Group 11"/>
            <p:cNvGrpSpPr/>
            <p:nvPr/>
          </p:nvGrpSpPr>
          <p:grpSpPr>
            <a:xfrm>
              <a:off x="6629400" y="1066800"/>
              <a:ext cx="2514600" cy="2590800"/>
              <a:chOff x="6400800" y="1765300"/>
              <a:chExt cx="2514600" cy="2590800"/>
            </a:xfrm>
          </p:grpSpPr>
          <p:sp>
            <p:nvSpPr>
              <p:cNvPr id="5" name="Line 5"/>
              <p:cNvSpPr>
                <a:spLocks noChangeShapeType="1"/>
              </p:cNvSpPr>
              <p:nvPr/>
            </p:nvSpPr>
            <p:spPr bwMode="auto">
              <a:xfrm>
                <a:off x="6400800" y="3898900"/>
                <a:ext cx="22860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6" name="Text Box 8"/>
              <p:cNvSpPr txBox="1">
                <a:spLocks noChangeArrowheads="1"/>
              </p:cNvSpPr>
              <p:nvPr/>
            </p:nvSpPr>
            <p:spPr bwMode="auto">
              <a:xfrm>
                <a:off x="7543800" y="1765300"/>
                <a:ext cx="1371600" cy="457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>
                    <a:latin typeface="Times New Roman" charset="0"/>
                    <a:cs typeface="+mn-cs"/>
                  </a:rPr>
                  <a:t>p(&lt;m&gt;)</a:t>
                </a:r>
              </a:p>
            </p:txBody>
          </p:sp>
          <p:sp>
            <p:nvSpPr>
              <p:cNvPr id="7" name="Text Box 9"/>
              <p:cNvSpPr txBox="1">
                <a:spLocks noChangeArrowheads="1"/>
              </p:cNvSpPr>
              <p:nvPr/>
            </p:nvSpPr>
            <p:spPr bwMode="auto">
              <a:xfrm>
                <a:off x="7924800" y="3898900"/>
                <a:ext cx="838200" cy="457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>
                    <a:latin typeface="Times New Roman" charset="0"/>
                    <a:cs typeface="+mn-cs"/>
                  </a:rPr>
                  <a:t>&lt;m&gt;</a:t>
                </a:r>
              </a:p>
            </p:txBody>
          </p:sp>
          <p:sp>
            <p:nvSpPr>
              <p:cNvPr id="8" name="Line 13"/>
              <p:cNvSpPr>
                <a:spLocks noChangeShapeType="1"/>
              </p:cNvSpPr>
              <p:nvPr/>
            </p:nvSpPr>
            <p:spPr bwMode="auto">
              <a:xfrm flipV="1">
                <a:off x="7162800" y="3898900"/>
                <a:ext cx="0" cy="457200"/>
              </a:xfrm>
              <a:prstGeom prst="line">
                <a:avLst/>
              </a:prstGeom>
              <a:noFill/>
              <a:ln w="15875">
                <a:solidFill>
                  <a:schemeClr val="hlink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graphicFrame>
            <p:nvGraphicFramePr>
              <p:cNvPr id="9" name="Object 14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724242623"/>
                  </p:ext>
                </p:extLst>
              </p:nvPr>
            </p:nvGraphicFramePr>
            <p:xfrm>
              <a:off x="7391400" y="3443288"/>
              <a:ext cx="368300" cy="37941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74" name="Equation" r:id="rId3" imgW="368300" imgH="381000" progId="Equation.DSMT4">
                      <p:embed/>
                    </p:oleObj>
                  </mc:Choice>
                  <mc:Fallback>
                    <p:oleObj name="Equation" r:id="rId3" imgW="368300" imgH="38100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391400" y="3443288"/>
                            <a:ext cx="368300" cy="37941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" name="Freeform 15"/>
              <p:cNvSpPr>
                <a:spLocks/>
              </p:cNvSpPr>
              <p:nvPr/>
            </p:nvSpPr>
            <p:spPr bwMode="auto">
              <a:xfrm>
                <a:off x="6629400" y="2209800"/>
                <a:ext cx="914400" cy="1689100"/>
              </a:xfrm>
              <a:custGeom>
                <a:avLst/>
                <a:gdLst>
                  <a:gd name="T0" fmla="*/ 0 w 576"/>
                  <a:gd name="T1" fmla="*/ 1064 h 1064"/>
                  <a:gd name="T2" fmla="*/ 240 w 576"/>
                  <a:gd name="T3" fmla="*/ 968 h 1064"/>
                  <a:gd name="T4" fmla="*/ 432 w 576"/>
                  <a:gd name="T5" fmla="*/ 632 h 1064"/>
                  <a:gd name="T6" fmla="*/ 528 w 576"/>
                  <a:gd name="T7" fmla="*/ 104 h 1064"/>
                  <a:gd name="T8" fmla="*/ 576 w 576"/>
                  <a:gd name="T9" fmla="*/ 8 h 10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6" h="1064">
                    <a:moveTo>
                      <a:pt x="0" y="1064"/>
                    </a:moveTo>
                    <a:cubicBezTo>
                      <a:pt x="84" y="1052"/>
                      <a:pt x="168" y="1040"/>
                      <a:pt x="240" y="968"/>
                    </a:cubicBezTo>
                    <a:cubicBezTo>
                      <a:pt x="312" y="896"/>
                      <a:pt x="384" y="776"/>
                      <a:pt x="432" y="632"/>
                    </a:cubicBezTo>
                    <a:cubicBezTo>
                      <a:pt x="480" y="488"/>
                      <a:pt x="504" y="208"/>
                      <a:pt x="528" y="104"/>
                    </a:cubicBezTo>
                    <a:cubicBezTo>
                      <a:pt x="552" y="0"/>
                      <a:pt x="564" y="4"/>
                      <a:pt x="576" y="8"/>
                    </a:cubicBezTo>
                  </a:path>
                </a:pathLst>
              </a:custGeom>
              <a:noFill/>
              <a:ln w="127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1" name="Freeform 16"/>
              <p:cNvSpPr>
                <a:spLocks/>
              </p:cNvSpPr>
              <p:nvPr/>
            </p:nvSpPr>
            <p:spPr bwMode="auto">
              <a:xfrm flipH="1">
                <a:off x="7543800" y="2209800"/>
                <a:ext cx="914400" cy="1689100"/>
              </a:xfrm>
              <a:custGeom>
                <a:avLst/>
                <a:gdLst>
                  <a:gd name="T0" fmla="*/ 0 w 576"/>
                  <a:gd name="T1" fmla="*/ 1064 h 1064"/>
                  <a:gd name="T2" fmla="*/ 240 w 576"/>
                  <a:gd name="T3" fmla="*/ 968 h 1064"/>
                  <a:gd name="T4" fmla="*/ 432 w 576"/>
                  <a:gd name="T5" fmla="*/ 632 h 1064"/>
                  <a:gd name="T6" fmla="*/ 528 w 576"/>
                  <a:gd name="T7" fmla="*/ 104 h 1064"/>
                  <a:gd name="T8" fmla="*/ 576 w 576"/>
                  <a:gd name="T9" fmla="*/ 8 h 10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6" h="1064">
                    <a:moveTo>
                      <a:pt x="0" y="1064"/>
                    </a:moveTo>
                    <a:cubicBezTo>
                      <a:pt x="84" y="1052"/>
                      <a:pt x="168" y="1040"/>
                      <a:pt x="240" y="968"/>
                    </a:cubicBezTo>
                    <a:cubicBezTo>
                      <a:pt x="312" y="896"/>
                      <a:pt x="384" y="776"/>
                      <a:pt x="432" y="632"/>
                    </a:cubicBezTo>
                    <a:cubicBezTo>
                      <a:pt x="480" y="488"/>
                      <a:pt x="504" y="208"/>
                      <a:pt x="528" y="104"/>
                    </a:cubicBezTo>
                    <a:cubicBezTo>
                      <a:pt x="552" y="0"/>
                      <a:pt x="564" y="4"/>
                      <a:pt x="576" y="8"/>
                    </a:cubicBezTo>
                  </a:path>
                </a:pathLst>
              </a:custGeom>
              <a:noFill/>
              <a:ln w="127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sp>
          <p:nvSpPr>
            <p:cNvPr id="13" name="Line 13"/>
            <p:cNvSpPr>
              <a:spLocks noChangeShapeType="1"/>
            </p:cNvSpPr>
            <p:nvPr/>
          </p:nvSpPr>
          <p:spPr bwMode="auto">
            <a:xfrm flipV="1">
              <a:off x="7800942" y="3100517"/>
              <a:ext cx="0" cy="228600"/>
            </a:xfrm>
            <a:prstGeom prst="line">
              <a:avLst/>
            </a:prstGeom>
            <a:noFill/>
            <a:ln w="15875">
              <a:solidFill>
                <a:schemeClr val="hlink"/>
              </a:solidFill>
              <a:round/>
              <a:headEnd type="none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graphicFrame>
          <p:nvGraphicFramePr>
            <p:cNvPr id="14" name="Object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48374715"/>
                </p:ext>
              </p:extLst>
            </p:nvPr>
          </p:nvGraphicFramePr>
          <p:xfrm>
            <a:off x="7049690" y="3674325"/>
            <a:ext cx="837010" cy="7072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75" name="Equation" r:id="rId5" imgW="838200" imgH="711200" progId="Equation.DSMT4">
                    <p:embed/>
                  </p:oleObj>
                </mc:Choice>
                <mc:Fallback>
                  <p:oleObj name="Equation" r:id="rId5" imgW="838200" imgH="71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49690" y="3674325"/>
                          <a:ext cx="837010" cy="7072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6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7575515"/>
              </p:ext>
            </p:extLst>
          </p:nvPr>
        </p:nvGraphicFramePr>
        <p:xfrm>
          <a:off x="7315200" y="2325689"/>
          <a:ext cx="304349" cy="265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6" name="Equation" r:id="rId7" imgW="203200" imgH="177800" progId="Equation.DSMT4">
                  <p:embed/>
                </p:oleObj>
              </mc:Choice>
              <mc:Fallback>
                <p:oleObj name="Equation" r:id="rId7" imgW="203200" imgH="177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2325689"/>
                        <a:ext cx="304349" cy="265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Line 13"/>
          <p:cNvSpPr>
            <a:spLocks noChangeShapeType="1"/>
          </p:cNvSpPr>
          <p:nvPr/>
        </p:nvSpPr>
        <p:spPr bwMode="auto">
          <a:xfrm flipH="1" flipV="1">
            <a:off x="7239000" y="2209800"/>
            <a:ext cx="457200" cy="0"/>
          </a:xfrm>
          <a:prstGeom prst="line">
            <a:avLst/>
          </a:prstGeom>
          <a:noFill/>
          <a:ln w="15875">
            <a:solidFill>
              <a:schemeClr val="hlink"/>
            </a:solidFill>
            <a:round/>
            <a:headEnd type="triangle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graphicFrame>
        <p:nvGraphicFramePr>
          <p:cNvPr id="18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6608458"/>
              </p:ext>
            </p:extLst>
          </p:nvPr>
        </p:nvGraphicFramePr>
        <p:xfrm>
          <a:off x="1403350" y="4606925"/>
          <a:ext cx="1806575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" name="Equation" r:id="rId9" imgW="1104900" imgH="469900" progId="Equation.DSMT4">
                  <p:embed/>
                </p:oleObj>
              </mc:Choice>
              <mc:Fallback>
                <p:oleObj name="Equation" r:id="rId9" imgW="1104900" imgH="469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4606925"/>
                        <a:ext cx="1806575" cy="768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577179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Weather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Model the weather as having three states:</a:t>
            </a:r>
          </a:p>
          <a:p>
            <a:pPr lvl="1"/>
            <a:r>
              <a:rPr lang="en-US" dirty="0" smtClean="0"/>
              <a:t>Sunny, Cloudy, Rainy</a:t>
            </a:r>
          </a:p>
          <a:p>
            <a:r>
              <a:rPr lang="en-US" dirty="0" smtClean="0"/>
              <a:t>The weather tomorrow is related to the weather today</a:t>
            </a:r>
          </a:p>
          <a:p>
            <a:pPr lvl="1"/>
            <a:r>
              <a:rPr lang="en-US" dirty="0" smtClean="0"/>
              <a:t>For example, Cloudy today:</a:t>
            </a:r>
          </a:p>
          <a:p>
            <a:pPr lvl="2"/>
            <a:r>
              <a:rPr lang="en-US" dirty="0"/>
              <a:t>1</a:t>
            </a:r>
            <a:r>
              <a:rPr lang="en-US" dirty="0" smtClean="0"/>
              <a:t>0% chance it will be </a:t>
            </a:r>
            <a:r>
              <a:rPr lang="en-US" dirty="0"/>
              <a:t>C</a:t>
            </a:r>
            <a:r>
              <a:rPr lang="en-US" dirty="0" smtClean="0"/>
              <a:t>loudy again tomorrow</a:t>
            </a:r>
          </a:p>
          <a:p>
            <a:pPr lvl="2"/>
            <a:r>
              <a:rPr lang="en-US" dirty="0" smtClean="0"/>
              <a:t>50% chance it will be Sunny tomorrow</a:t>
            </a:r>
          </a:p>
          <a:p>
            <a:pPr lvl="2"/>
            <a:r>
              <a:rPr lang="en-US" dirty="0"/>
              <a:t>40% chance it will be R</a:t>
            </a:r>
            <a:r>
              <a:rPr lang="en-US" dirty="0" smtClean="0"/>
              <a:t>ainy tomorrow</a:t>
            </a:r>
          </a:p>
          <a:p>
            <a:r>
              <a:rPr lang="en-US" i="1" dirty="0" smtClean="0"/>
              <a:t>Transition probabilities </a:t>
            </a:r>
            <a:r>
              <a:rPr lang="en-US" dirty="0" smtClean="0"/>
              <a:t>define the likelihood of the state of the weather tomorrow given the state of the weather today</a:t>
            </a:r>
          </a:p>
          <a:p>
            <a:r>
              <a:rPr lang="en-US" dirty="0" smtClean="0"/>
              <a:t>We might ask, knowing all (9) transition probabilities, what are the fraction of days that are Sunny, Cloudy, and Rainy?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722CB-CB2A-6F4D-A54B-21F740C171D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7672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cs typeface="+mj-cs"/>
              </a:rPr>
              <a:t>Markov Processes</a:t>
            </a:r>
          </a:p>
        </p:txBody>
      </p:sp>
      <p:sp>
        <p:nvSpPr>
          <p:cNvPr id="450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001000" cy="441960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cs typeface="+mn-cs"/>
              </a:rPr>
              <a:t>Random walk</a:t>
            </a:r>
            <a:endParaRPr lang="en-US" dirty="0" smtClean="0">
              <a:cs typeface="+mn-cs"/>
            </a:endParaRPr>
          </a:p>
          <a:p>
            <a:pPr lvl="1">
              <a:defRPr/>
            </a:pPr>
            <a:r>
              <a:rPr lang="en-US" dirty="0" smtClean="0"/>
              <a:t>movement through a series of well-defined states in a way that involves some element of </a:t>
            </a:r>
            <a:r>
              <a:rPr lang="en-US" dirty="0" smtClean="0"/>
              <a:t>randomness (“stochastic”)</a:t>
            </a:r>
            <a:endParaRPr lang="en-US" dirty="0" smtClean="0"/>
          </a:p>
          <a:p>
            <a:pPr>
              <a:defRPr/>
            </a:pPr>
            <a:r>
              <a:rPr lang="en-US" dirty="0" smtClean="0">
                <a:cs typeface="+mn-cs"/>
              </a:rPr>
              <a:t>Markov </a:t>
            </a:r>
            <a:r>
              <a:rPr lang="en-US" dirty="0" smtClean="0">
                <a:cs typeface="+mn-cs"/>
              </a:rPr>
              <a:t>process</a:t>
            </a:r>
            <a:endParaRPr lang="en-US" dirty="0" smtClean="0">
              <a:cs typeface="+mn-cs"/>
            </a:endParaRPr>
          </a:p>
          <a:p>
            <a:pPr lvl="1">
              <a:defRPr/>
            </a:pPr>
            <a:r>
              <a:rPr lang="en-US" dirty="0" smtClean="0"/>
              <a:t>random walk that </a:t>
            </a:r>
            <a:r>
              <a:rPr lang="en-US" dirty="0" smtClean="0"/>
              <a:t>has no </a:t>
            </a:r>
            <a:r>
              <a:rPr lang="en-US" dirty="0" smtClean="0"/>
              <a:t>“memory”</a:t>
            </a:r>
            <a:endParaRPr lang="en-US" dirty="0" smtClean="0"/>
          </a:p>
          <a:p>
            <a:pPr lvl="2">
              <a:defRPr/>
            </a:pPr>
            <a:r>
              <a:rPr lang="en-US" dirty="0" smtClean="0"/>
              <a:t>selection of next state depends only on current state, and not on prior states</a:t>
            </a:r>
          </a:p>
          <a:p>
            <a:pPr lvl="1">
              <a:defRPr/>
            </a:pPr>
            <a:r>
              <a:rPr lang="en-US" dirty="0" smtClean="0"/>
              <a:t>process is </a:t>
            </a:r>
            <a:r>
              <a:rPr lang="en-US" dirty="0" smtClean="0"/>
              <a:t>fully defined by a set of </a:t>
            </a:r>
            <a:r>
              <a:rPr lang="en-US" u="sng" dirty="0" smtClean="0"/>
              <a:t>transition probabilities</a:t>
            </a:r>
            <a:r>
              <a:rPr lang="en-US" dirty="0" smtClean="0"/>
              <a:t> </a:t>
            </a:r>
            <a:r>
              <a:rPr lang="en-US" i="1" dirty="0" err="1" smtClean="0">
                <a:latin typeface="Symbol" charset="0"/>
              </a:rPr>
              <a:t>p</a:t>
            </a:r>
            <a:r>
              <a:rPr lang="en-US" baseline="-25000" dirty="0" err="1" smtClean="0"/>
              <a:t>ij</a:t>
            </a:r>
            <a:r>
              <a:rPr lang="en-US" i="0" dirty="0" smtClean="0"/>
              <a:t> </a:t>
            </a:r>
            <a:endParaRPr lang="en-US" i="0" dirty="0" smtClean="0"/>
          </a:p>
          <a:p>
            <a:pPr marL="685800" lvl="1">
              <a:defRPr/>
            </a:pPr>
            <a:r>
              <a:rPr lang="en-US" b="1" i="1" dirty="0" err="1">
                <a:latin typeface="Symbol" charset="0"/>
              </a:rPr>
              <a:t>p</a:t>
            </a:r>
            <a:r>
              <a:rPr lang="en-US" baseline="-25000" dirty="0" err="1" smtClean="0"/>
              <a:t>ij</a:t>
            </a:r>
            <a:r>
              <a:rPr lang="en-US" dirty="0" smtClean="0"/>
              <a:t> </a:t>
            </a:r>
            <a:r>
              <a:rPr lang="en-US" dirty="0" smtClean="0"/>
              <a:t>= probability of selecting state </a:t>
            </a:r>
            <a:r>
              <a:rPr lang="en-US" i="1" dirty="0" smtClean="0"/>
              <a:t>j</a:t>
            </a:r>
            <a:r>
              <a:rPr lang="en-US" dirty="0" smtClean="0"/>
              <a:t> next, given that presently in state </a:t>
            </a:r>
            <a:r>
              <a:rPr lang="en-US" i="1" dirty="0" err="1" smtClean="0"/>
              <a:t>i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517331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cs typeface="+mj-cs"/>
              </a:rPr>
              <a:t>Transition-Probability Matrix</a:t>
            </a:r>
          </a:p>
        </p:txBody>
      </p:sp>
      <p:sp>
        <p:nvSpPr>
          <p:cNvPr id="451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cs typeface="+mn-cs"/>
              </a:rPr>
              <a:t>Example</a:t>
            </a:r>
          </a:p>
          <a:p>
            <a:pPr lvl="1">
              <a:defRPr/>
            </a:pPr>
            <a:r>
              <a:rPr lang="en-US" smtClean="0"/>
              <a:t>system with three states</a:t>
            </a:r>
          </a:p>
          <a:p>
            <a:pPr lvl="1">
              <a:defRPr/>
            </a:pPr>
            <a:endParaRPr lang="en-US" smtClean="0"/>
          </a:p>
          <a:p>
            <a:pPr lvl="1">
              <a:defRPr/>
            </a:pPr>
            <a:endParaRPr lang="en-US" smtClean="0"/>
          </a:p>
          <a:p>
            <a:pPr lvl="1">
              <a:defRPr/>
            </a:pPr>
            <a:endParaRPr lang="en-US" smtClean="0"/>
          </a:p>
          <a:p>
            <a:pPr>
              <a:defRPr/>
            </a:pPr>
            <a:r>
              <a:rPr lang="en-US" smtClean="0">
                <a:cs typeface="+mn-cs"/>
              </a:rPr>
              <a:t>Requirements of transition-probability matrix</a:t>
            </a:r>
          </a:p>
          <a:p>
            <a:pPr lvl="1">
              <a:defRPr/>
            </a:pPr>
            <a:r>
              <a:rPr lang="en-US" smtClean="0"/>
              <a:t>all probabilities non-negative, and no greater than unity</a:t>
            </a:r>
          </a:p>
          <a:p>
            <a:pPr lvl="1">
              <a:defRPr/>
            </a:pPr>
            <a:r>
              <a:rPr lang="en-US" smtClean="0"/>
              <a:t>sum of each row is unity</a:t>
            </a:r>
          </a:p>
          <a:p>
            <a:pPr lvl="1">
              <a:defRPr/>
            </a:pPr>
            <a:r>
              <a:rPr lang="en-US" smtClean="0"/>
              <a:t>probability of staying in present state may be non-zero</a:t>
            </a:r>
          </a:p>
        </p:txBody>
      </p:sp>
      <p:graphicFrame>
        <p:nvGraphicFramePr>
          <p:cNvPr id="717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4928320"/>
              </p:ext>
            </p:extLst>
          </p:nvPr>
        </p:nvGraphicFramePr>
        <p:xfrm>
          <a:off x="1607130" y="1831543"/>
          <a:ext cx="4292600" cy="1255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5" name="Equation" r:id="rId3" imgW="4292600" imgH="1257300" progId="Equation.DSMT4">
                  <p:embed/>
                </p:oleObj>
              </mc:Choice>
              <mc:Fallback>
                <p:oleObj name="Equation" r:id="rId3" imgW="4292600" imgH="1257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7130" y="1831543"/>
                        <a:ext cx="4292600" cy="1255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1589" name="Rectangle 5"/>
          <p:cNvSpPr>
            <a:spLocks noChangeArrowheads="1"/>
          </p:cNvSpPr>
          <p:nvPr/>
        </p:nvSpPr>
        <p:spPr bwMode="auto">
          <a:xfrm>
            <a:off x="5334000" y="1970087"/>
            <a:ext cx="336550" cy="260350"/>
          </a:xfrm>
          <a:prstGeom prst="rect">
            <a:avLst/>
          </a:prstGeom>
          <a:noFill/>
          <a:ln w="1270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51590" name="Text Box 6"/>
          <p:cNvSpPr txBox="1">
            <a:spLocks noChangeArrowheads="1"/>
          </p:cNvSpPr>
          <p:nvPr/>
        </p:nvSpPr>
        <p:spPr bwMode="auto">
          <a:xfrm>
            <a:off x="5943600" y="1589087"/>
            <a:ext cx="25146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 i="1" dirty="0">
                <a:solidFill>
                  <a:schemeClr val="accent2"/>
                </a:solidFill>
                <a:latin typeface="Times New Roman" charset="0"/>
                <a:cs typeface="+mn-cs"/>
              </a:rPr>
              <a:t>If </a:t>
            </a:r>
            <a:r>
              <a:rPr lang="en-US" sz="1400" i="1" dirty="0" smtClean="0">
                <a:solidFill>
                  <a:schemeClr val="accent2"/>
                </a:solidFill>
                <a:latin typeface="Times New Roman" charset="0"/>
              </a:rPr>
              <a:t>Cloudy</a:t>
            </a:r>
            <a:r>
              <a:rPr lang="en-US" sz="1400" i="1" dirty="0" smtClean="0">
                <a:solidFill>
                  <a:schemeClr val="accent2"/>
                </a:solidFill>
                <a:latin typeface="Times New Roman" charset="0"/>
                <a:cs typeface="+mn-cs"/>
              </a:rPr>
              <a:t>, </a:t>
            </a:r>
            <a:r>
              <a:rPr lang="en-US" sz="1400" i="1" dirty="0">
                <a:solidFill>
                  <a:schemeClr val="accent2"/>
                </a:solidFill>
                <a:latin typeface="Times New Roman" charset="0"/>
                <a:cs typeface="+mn-cs"/>
              </a:rPr>
              <a:t>will </a:t>
            </a:r>
            <a:r>
              <a:rPr lang="en-US" sz="1400" i="1" dirty="0" smtClean="0">
                <a:solidFill>
                  <a:schemeClr val="accent2"/>
                </a:solidFill>
                <a:latin typeface="Times New Roman" charset="0"/>
                <a:cs typeface="+mn-cs"/>
              </a:rPr>
              <a:t>be </a:t>
            </a:r>
            <a:r>
              <a:rPr lang="en-US" sz="1400" i="1" dirty="0" smtClean="0">
                <a:solidFill>
                  <a:schemeClr val="accent2"/>
                </a:solidFill>
                <a:latin typeface="Times New Roman" charset="0"/>
              </a:rPr>
              <a:t>Rainy tomorrow </a:t>
            </a:r>
            <a:r>
              <a:rPr lang="en-US" sz="1400" i="1" dirty="0" smtClean="0">
                <a:solidFill>
                  <a:schemeClr val="accent2"/>
                </a:solidFill>
                <a:latin typeface="Times New Roman" charset="0"/>
                <a:cs typeface="+mn-cs"/>
              </a:rPr>
              <a:t>with </a:t>
            </a:r>
            <a:r>
              <a:rPr lang="en-US" sz="1400" i="1" dirty="0">
                <a:solidFill>
                  <a:schemeClr val="accent2"/>
                </a:solidFill>
                <a:latin typeface="Times New Roman" charset="0"/>
                <a:cs typeface="+mn-cs"/>
              </a:rPr>
              <a:t>probability 0.4</a:t>
            </a:r>
            <a:endParaRPr lang="en-US" sz="1400" dirty="0">
              <a:latin typeface="Times New Roman" charset="0"/>
              <a:cs typeface="+mn-cs"/>
            </a:endParaRPr>
          </a:p>
        </p:txBody>
      </p:sp>
      <p:sp>
        <p:nvSpPr>
          <p:cNvPr id="451591" name="Line 7"/>
          <p:cNvSpPr>
            <a:spLocks noChangeShapeType="1"/>
          </p:cNvSpPr>
          <p:nvPr/>
        </p:nvSpPr>
        <p:spPr bwMode="auto">
          <a:xfrm flipH="1">
            <a:off x="5651500" y="1893887"/>
            <a:ext cx="292100" cy="8255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51592" name="Rectangle 8"/>
          <p:cNvSpPr>
            <a:spLocks noChangeArrowheads="1"/>
          </p:cNvSpPr>
          <p:nvPr/>
        </p:nvSpPr>
        <p:spPr bwMode="auto">
          <a:xfrm>
            <a:off x="4343400" y="1970087"/>
            <a:ext cx="342900" cy="266700"/>
          </a:xfrm>
          <a:prstGeom prst="rect">
            <a:avLst/>
          </a:prstGeom>
          <a:noFill/>
          <a:ln w="1270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51593" name="Line 9"/>
          <p:cNvSpPr>
            <a:spLocks noChangeShapeType="1"/>
          </p:cNvSpPr>
          <p:nvPr/>
        </p:nvSpPr>
        <p:spPr bwMode="auto">
          <a:xfrm flipH="1">
            <a:off x="4673600" y="1589087"/>
            <a:ext cx="431800" cy="38100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51594" name="Text Box 10"/>
          <p:cNvSpPr txBox="1">
            <a:spLocks noChangeArrowheads="1"/>
          </p:cNvSpPr>
          <p:nvPr/>
        </p:nvSpPr>
        <p:spPr bwMode="auto">
          <a:xfrm>
            <a:off x="4953000" y="1055687"/>
            <a:ext cx="27432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 i="1" dirty="0">
                <a:solidFill>
                  <a:schemeClr val="accent2"/>
                </a:solidFill>
                <a:latin typeface="Times New Roman" charset="0"/>
                <a:cs typeface="+mn-cs"/>
              </a:rPr>
              <a:t>If </a:t>
            </a:r>
            <a:r>
              <a:rPr lang="en-US" sz="1400" i="1" dirty="0" smtClean="0">
                <a:solidFill>
                  <a:schemeClr val="accent2"/>
                </a:solidFill>
                <a:latin typeface="Times New Roman" charset="0"/>
              </a:rPr>
              <a:t>Cloudy</a:t>
            </a:r>
            <a:r>
              <a:rPr lang="en-US" sz="1400" i="1" dirty="0" smtClean="0">
                <a:solidFill>
                  <a:schemeClr val="accent2"/>
                </a:solidFill>
                <a:latin typeface="Times New Roman" charset="0"/>
                <a:cs typeface="+mn-cs"/>
              </a:rPr>
              <a:t>, </a:t>
            </a:r>
            <a:r>
              <a:rPr lang="en-US" sz="1400" i="1" dirty="0">
                <a:solidFill>
                  <a:schemeClr val="accent2"/>
                </a:solidFill>
                <a:latin typeface="Times New Roman" charset="0"/>
                <a:cs typeface="+mn-cs"/>
              </a:rPr>
              <a:t>will stay </a:t>
            </a:r>
            <a:r>
              <a:rPr lang="en-US" sz="1400" i="1" dirty="0" smtClean="0">
                <a:solidFill>
                  <a:schemeClr val="accent2"/>
                </a:solidFill>
                <a:latin typeface="Times New Roman" charset="0"/>
              </a:rPr>
              <a:t>Cloudy tomorrow,</a:t>
            </a:r>
            <a:r>
              <a:rPr lang="en-US" sz="1400" i="1" dirty="0" smtClean="0">
                <a:solidFill>
                  <a:schemeClr val="accent2"/>
                </a:solidFill>
                <a:latin typeface="Times New Roman" charset="0"/>
                <a:cs typeface="+mn-cs"/>
              </a:rPr>
              <a:t> </a:t>
            </a:r>
            <a:r>
              <a:rPr lang="en-US" sz="1400" i="1" dirty="0">
                <a:solidFill>
                  <a:schemeClr val="accent2"/>
                </a:solidFill>
                <a:latin typeface="Times New Roman" charset="0"/>
                <a:cs typeface="+mn-cs"/>
              </a:rPr>
              <a:t>with probability 0.1</a:t>
            </a:r>
            <a:endParaRPr lang="en-US" sz="1400" dirty="0">
              <a:latin typeface="Times New Roman" charset="0"/>
              <a:cs typeface="+mn-cs"/>
            </a:endParaRPr>
          </a:p>
        </p:txBody>
      </p:sp>
      <p:sp>
        <p:nvSpPr>
          <p:cNvPr id="451595" name="Rectangle 11"/>
          <p:cNvSpPr>
            <a:spLocks noChangeArrowheads="1"/>
          </p:cNvSpPr>
          <p:nvPr/>
        </p:nvSpPr>
        <p:spPr bwMode="auto">
          <a:xfrm>
            <a:off x="5334000" y="2351087"/>
            <a:ext cx="323850" cy="215900"/>
          </a:xfrm>
          <a:prstGeom prst="rect">
            <a:avLst/>
          </a:prstGeom>
          <a:noFill/>
          <a:ln w="1270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51596" name="Line 12"/>
          <p:cNvSpPr>
            <a:spLocks noChangeShapeType="1"/>
          </p:cNvSpPr>
          <p:nvPr/>
        </p:nvSpPr>
        <p:spPr bwMode="auto">
          <a:xfrm flipH="1" flipV="1">
            <a:off x="5638800" y="2351087"/>
            <a:ext cx="609600" cy="15240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51597" name="Text Box 13"/>
          <p:cNvSpPr txBox="1">
            <a:spLocks noChangeArrowheads="1"/>
          </p:cNvSpPr>
          <p:nvPr/>
        </p:nvSpPr>
        <p:spPr bwMode="auto">
          <a:xfrm>
            <a:off x="6248400" y="2351087"/>
            <a:ext cx="25146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 i="1" dirty="0" smtClean="0">
                <a:solidFill>
                  <a:schemeClr val="accent2"/>
                </a:solidFill>
                <a:latin typeface="Times New Roman" charset="0"/>
                <a:cs typeface="+mn-cs"/>
              </a:rPr>
              <a:t>Never Rainy tomorrow if Sunny today</a:t>
            </a:r>
            <a:endParaRPr lang="en-US" sz="1400" dirty="0">
              <a:latin typeface="Times New Roman" charset="0"/>
              <a:cs typeface="+mn-cs"/>
            </a:endParaRPr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228600" y="2017693"/>
            <a:ext cx="10668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 i="1" dirty="0" smtClean="0">
                <a:solidFill>
                  <a:schemeClr val="accent2"/>
                </a:solidFill>
                <a:latin typeface="Times New Roman" charset="0"/>
                <a:cs typeface="+mn-cs"/>
              </a:rPr>
              <a:t>1 = Cloudy</a:t>
            </a:r>
          </a:p>
          <a:p>
            <a:pPr>
              <a:spcBef>
                <a:spcPct val="50000"/>
              </a:spcBef>
              <a:defRPr/>
            </a:pPr>
            <a:r>
              <a:rPr lang="en-US" sz="1400" i="1" dirty="0" smtClean="0">
                <a:solidFill>
                  <a:schemeClr val="accent2"/>
                </a:solidFill>
                <a:latin typeface="Times New Roman" charset="0"/>
              </a:rPr>
              <a:t>2 = Sunny</a:t>
            </a:r>
          </a:p>
          <a:p>
            <a:pPr>
              <a:spcBef>
                <a:spcPct val="50000"/>
              </a:spcBef>
              <a:defRPr/>
            </a:pPr>
            <a:r>
              <a:rPr lang="en-US" sz="1400" i="1" dirty="0" smtClean="0">
                <a:solidFill>
                  <a:schemeClr val="accent2"/>
                </a:solidFill>
                <a:latin typeface="Times New Roman" charset="0"/>
                <a:cs typeface="+mn-cs"/>
              </a:rPr>
              <a:t>3 = Rainy</a:t>
            </a:r>
            <a:endParaRPr lang="en-US" sz="1400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59294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cs typeface="+mj-cs"/>
              </a:rPr>
              <a:t>Distribution of State Occupancies</a:t>
            </a:r>
          </a:p>
        </p:txBody>
      </p:sp>
      <p:sp>
        <p:nvSpPr>
          <p:cNvPr id="452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cs typeface="+mn-cs"/>
              </a:rPr>
              <a:t>Consider process of repeatedly moving from one state to the next, choosing each subsequent state according to </a:t>
            </a:r>
            <a:r>
              <a:rPr lang="en-US" dirty="0" err="1" smtClean="0">
                <a:latin typeface="Symbol" charset="0"/>
                <a:cs typeface="+mn-cs"/>
              </a:rPr>
              <a:t>Π</a:t>
            </a:r>
            <a:endParaRPr lang="en-US" dirty="0" smtClean="0">
              <a:latin typeface="Symbol" charset="0"/>
              <a:cs typeface="+mn-cs"/>
            </a:endParaRPr>
          </a:p>
          <a:p>
            <a:pPr lvl="1">
              <a:defRPr/>
            </a:pPr>
            <a:r>
              <a:rPr lang="en-US" dirty="0" smtClean="0"/>
              <a:t>1</a:t>
            </a:r>
            <a:r>
              <a:rPr lang="en-US" dirty="0" smtClean="0">
                <a:latin typeface="Symbol" charset="0"/>
                <a:sym typeface="Symbol" charset="0"/>
              </a:rPr>
              <a:t>→ </a:t>
            </a:r>
            <a:r>
              <a:rPr lang="en-US" dirty="0" smtClean="0"/>
              <a:t>2</a:t>
            </a:r>
            <a:r>
              <a:rPr lang="en-US" dirty="0" smtClean="0">
                <a:latin typeface="Symbol" charset="0"/>
              </a:rPr>
              <a:t> </a:t>
            </a:r>
            <a:r>
              <a:rPr lang="en-US" dirty="0" smtClean="0">
                <a:latin typeface="Symbol" charset="0"/>
                <a:sym typeface="Symbol" charset="0"/>
              </a:rPr>
              <a:t>→</a:t>
            </a:r>
            <a:r>
              <a:rPr lang="en-US" dirty="0" smtClean="0">
                <a:latin typeface="Symbol" charset="0"/>
              </a:rPr>
              <a:t> </a:t>
            </a:r>
            <a:r>
              <a:rPr lang="en-US" dirty="0" smtClean="0"/>
              <a:t>2</a:t>
            </a:r>
            <a:r>
              <a:rPr lang="en-US" dirty="0" smtClean="0">
                <a:latin typeface="Symbol" charset="0"/>
              </a:rPr>
              <a:t> </a:t>
            </a:r>
            <a:r>
              <a:rPr lang="en-US" dirty="0" smtClean="0">
                <a:latin typeface="Symbol" charset="0"/>
                <a:sym typeface="Symbol" charset="0"/>
              </a:rPr>
              <a:t>→</a:t>
            </a:r>
            <a:r>
              <a:rPr lang="en-US" dirty="0" smtClean="0">
                <a:latin typeface="Symbol" charset="0"/>
              </a:rPr>
              <a:t> </a:t>
            </a:r>
            <a:r>
              <a:rPr lang="en-US" dirty="0" smtClean="0"/>
              <a:t>1</a:t>
            </a:r>
            <a:r>
              <a:rPr lang="en-US" dirty="0" smtClean="0">
                <a:latin typeface="Symbol" charset="0"/>
                <a:sym typeface="Symbol" charset="0"/>
              </a:rPr>
              <a:t>→</a:t>
            </a:r>
            <a:r>
              <a:rPr lang="en-US" dirty="0" smtClean="0"/>
              <a:t>3</a:t>
            </a:r>
            <a:r>
              <a:rPr lang="en-US" dirty="0" smtClean="0">
                <a:latin typeface="Symbol" charset="0"/>
              </a:rPr>
              <a:t> </a:t>
            </a:r>
            <a:r>
              <a:rPr lang="en-US" dirty="0" smtClean="0">
                <a:latin typeface="Symbol" charset="0"/>
                <a:sym typeface="Symbol" charset="0"/>
              </a:rPr>
              <a:t>→</a:t>
            </a:r>
            <a:r>
              <a:rPr lang="en-US" dirty="0" smtClean="0">
                <a:latin typeface="Symbol" charset="0"/>
              </a:rPr>
              <a:t> </a:t>
            </a:r>
            <a:r>
              <a:rPr lang="en-US" dirty="0" smtClean="0"/>
              <a:t>2</a:t>
            </a:r>
            <a:r>
              <a:rPr lang="en-US" dirty="0" smtClean="0">
                <a:latin typeface="Symbol" charset="0"/>
              </a:rPr>
              <a:t> </a:t>
            </a:r>
            <a:r>
              <a:rPr lang="en-US" dirty="0" smtClean="0">
                <a:latin typeface="Symbol" charset="0"/>
                <a:sym typeface="Symbol" charset="0"/>
              </a:rPr>
              <a:t>→</a:t>
            </a:r>
            <a:r>
              <a:rPr lang="en-US" dirty="0" smtClean="0">
                <a:latin typeface="Symbol" charset="0"/>
              </a:rPr>
              <a:t> </a:t>
            </a:r>
            <a:r>
              <a:rPr lang="en-US" dirty="0" smtClean="0"/>
              <a:t>2</a:t>
            </a:r>
            <a:r>
              <a:rPr lang="en-US" dirty="0" smtClean="0">
                <a:latin typeface="Symbol" charset="0"/>
              </a:rPr>
              <a:t> </a:t>
            </a:r>
            <a:r>
              <a:rPr lang="en-US" dirty="0" smtClean="0">
                <a:latin typeface="Symbol" charset="0"/>
                <a:sym typeface="Symbol" charset="0"/>
              </a:rPr>
              <a:t>→</a:t>
            </a:r>
            <a:r>
              <a:rPr lang="en-US" dirty="0" smtClean="0">
                <a:latin typeface="Symbol" charset="0"/>
              </a:rPr>
              <a:t> </a:t>
            </a:r>
            <a:r>
              <a:rPr lang="en-US" dirty="0" smtClean="0"/>
              <a:t>3</a:t>
            </a:r>
            <a:r>
              <a:rPr lang="en-US" dirty="0" smtClean="0">
                <a:latin typeface="Symbol" charset="0"/>
              </a:rPr>
              <a:t> </a:t>
            </a:r>
            <a:r>
              <a:rPr lang="en-US" dirty="0" smtClean="0">
                <a:latin typeface="Symbol" charset="0"/>
                <a:sym typeface="Symbol" charset="0"/>
              </a:rPr>
              <a:t>→</a:t>
            </a:r>
            <a:r>
              <a:rPr lang="en-US" dirty="0" smtClean="0">
                <a:latin typeface="Symbol" charset="0"/>
              </a:rPr>
              <a:t> </a:t>
            </a:r>
            <a:r>
              <a:rPr lang="en-US" dirty="0" smtClean="0"/>
              <a:t>3</a:t>
            </a:r>
            <a:r>
              <a:rPr lang="en-US" dirty="0" smtClean="0">
                <a:latin typeface="Symbol" charset="0"/>
              </a:rPr>
              <a:t> </a:t>
            </a:r>
            <a:r>
              <a:rPr lang="en-US" dirty="0" smtClean="0">
                <a:latin typeface="Symbol" charset="0"/>
                <a:sym typeface="Symbol" charset="0"/>
              </a:rPr>
              <a:t>→</a:t>
            </a:r>
            <a:r>
              <a:rPr lang="en-US" dirty="0" smtClean="0">
                <a:latin typeface="Symbol" charset="0"/>
              </a:rPr>
              <a:t> </a:t>
            </a:r>
            <a:r>
              <a:rPr lang="en-US" dirty="0" smtClean="0"/>
              <a:t>1</a:t>
            </a:r>
            <a:r>
              <a:rPr lang="en-US" dirty="0" smtClean="0">
                <a:latin typeface="Symbol" charset="0"/>
              </a:rPr>
              <a:t> </a:t>
            </a:r>
            <a:r>
              <a:rPr lang="en-US" dirty="0" smtClean="0">
                <a:latin typeface="Symbol" charset="0"/>
                <a:sym typeface="Symbol" charset="0"/>
              </a:rPr>
              <a:t>→</a:t>
            </a:r>
            <a:r>
              <a:rPr lang="en-US" dirty="0" smtClean="0">
                <a:latin typeface="Symbol" charset="0"/>
              </a:rPr>
              <a:t> </a:t>
            </a:r>
            <a:r>
              <a:rPr lang="en-US" dirty="0" smtClean="0"/>
              <a:t>2</a:t>
            </a:r>
            <a:r>
              <a:rPr lang="en-US" dirty="0" smtClean="0">
                <a:latin typeface="Symbol" charset="0"/>
              </a:rPr>
              <a:t> </a:t>
            </a:r>
            <a:r>
              <a:rPr lang="en-US" dirty="0" smtClean="0">
                <a:latin typeface="Symbol" charset="0"/>
                <a:sym typeface="Symbol" charset="0"/>
              </a:rPr>
              <a:t>→</a:t>
            </a:r>
            <a:r>
              <a:rPr lang="en-US" dirty="0" smtClean="0">
                <a:latin typeface="Symbol" charset="0"/>
              </a:rPr>
              <a:t> </a:t>
            </a:r>
            <a:r>
              <a:rPr lang="en-US" dirty="0" smtClean="0"/>
              <a:t>3</a:t>
            </a:r>
            <a:r>
              <a:rPr lang="en-US" dirty="0" smtClean="0">
                <a:latin typeface="Symbol" charset="0"/>
              </a:rPr>
              <a:t> </a:t>
            </a:r>
            <a:r>
              <a:rPr lang="en-US" dirty="0" smtClean="0">
                <a:latin typeface="Symbol" charset="0"/>
                <a:sym typeface="Symbol" charset="0"/>
              </a:rPr>
              <a:t>→</a:t>
            </a:r>
            <a:r>
              <a:rPr lang="en-US" dirty="0" smtClean="0"/>
              <a:t> etc.</a:t>
            </a:r>
          </a:p>
          <a:p>
            <a:pPr>
              <a:defRPr/>
            </a:pPr>
            <a:r>
              <a:rPr lang="en-US" dirty="0" smtClean="0">
                <a:cs typeface="+mn-cs"/>
              </a:rPr>
              <a:t>Histogram the occupancy number for each state</a:t>
            </a:r>
          </a:p>
          <a:p>
            <a:pPr lvl="1">
              <a:defRPr/>
            </a:pPr>
            <a:r>
              <a:rPr lang="en-US" dirty="0" smtClean="0"/>
              <a:t>n</a:t>
            </a:r>
            <a:r>
              <a:rPr lang="en-US" baseline="-25000" dirty="0" smtClean="0"/>
              <a:t>1</a:t>
            </a:r>
            <a:r>
              <a:rPr lang="en-US" dirty="0" smtClean="0"/>
              <a:t> = 3		</a:t>
            </a:r>
            <a:r>
              <a:rPr lang="en-US" i="1" dirty="0" smtClean="0"/>
              <a:t>p</a:t>
            </a:r>
            <a:r>
              <a:rPr lang="en-US" baseline="-25000" dirty="0" smtClean="0"/>
              <a:t>1</a:t>
            </a:r>
            <a:r>
              <a:rPr lang="en-US" i="0" dirty="0" smtClean="0"/>
              <a:t> </a:t>
            </a:r>
            <a:r>
              <a:rPr lang="en-US" dirty="0" smtClean="0"/>
              <a:t>= </a:t>
            </a:r>
            <a:r>
              <a:rPr lang="en-US" dirty="0" smtClean="0"/>
              <a:t>0.33 (Cloudy)</a:t>
            </a:r>
            <a:endParaRPr lang="en-US" dirty="0" smtClean="0"/>
          </a:p>
          <a:p>
            <a:pPr lvl="1">
              <a:defRPr/>
            </a:pPr>
            <a:r>
              <a:rPr lang="en-US" dirty="0" smtClean="0"/>
              <a:t>n</a:t>
            </a:r>
            <a:r>
              <a:rPr lang="en-US" baseline="-25000" dirty="0" smtClean="0"/>
              <a:t>2</a:t>
            </a:r>
            <a:r>
              <a:rPr lang="en-US" dirty="0" smtClean="0"/>
              <a:t> = 5</a:t>
            </a:r>
            <a:r>
              <a:rPr lang="en-US" i="0" dirty="0" smtClean="0"/>
              <a:t>		</a:t>
            </a:r>
            <a:r>
              <a:rPr lang="en-US" i="1" dirty="0"/>
              <a:t>p</a:t>
            </a:r>
            <a:r>
              <a:rPr lang="en-US" baseline="-25000" dirty="0" smtClean="0"/>
              <a:t>2</a:t>
            </a:r>
            <a:r>
              <a:rPr lang="en-US" dirty="0" smtClean="0"/>
              <a:t> </a:t>
            </a:r>
            <a:r>
              <a:rPr lang="en-US" dirty="0" smtClean="0"/>
              <a:t>= </a:t>
            </a:r>
            <a:r>
              <a:rPr lang="en-US" dirty="0" smtClean="0"/>
              <a:t>0.42 (Sunny)</a:t>
            </a:r>
            <a:endParaRPr lang="en-US" i="0" dirty="0" smtClean="0"/>
          </a:p>
          <a:p>
            <a:pPr lvl="1">
              <a:defRPr/>
            </a:pPr>
            <a:r>
              <a:rPr lang="en-US" dirty="0" smtClean="0"/>
              <a:t>n</a:t>
            </a:r>
            <a:r>
              <a:rPr lang="en-US" baseline="-25000" dirty="0" smtClean="0"/>
              <a:t>3</a:t>
            </a:r>
            <a:r>
              <a:rPr lang="en-US" dirty="0" smtClean="0"/>
              <a:t> = 4		</a:t>
            </a:r>
            <a:r>
              <a:rPr lang="en-US" i="1" dirty="0"/>
              <a:t>p</a:t>
            </a:r>
            <a:r>
              <a:rPr lang="en-US" baseline="-25000" dirty="0" smtClean="0"/>
              <a:t>3</a:t>
            </a:r>
            <a:r>
              <a:rPr lang="en-US" dirty="0" smtClean="0"/>
              <a:t> </a:t>
            </a:r>
            <a:r>
              <a:rPr lang="en-US" dirty="0" smtClean="0"/>
              <a:t>= </a:t>
            </a:r>
            <a:r>
              <a:rPr lang="en-US" dirty="0" smtClean="0"/>
              <a:t>0.25 (Rainy)</a:t>
            </a:r>
            <a:endParaRPr lang="en-US" dirty="0" smtClean="0"/>
          </a:p>
          <a:p>
            <a:pPr>
              <a:defRPr/>
            </a:pPr>
            <a:r>
              <a:rPr lang="en-US" dirty="0" smtClean="0">
                <a:cs typeface="+mn-cs"/>
              </a:rPr>
              <a:t>After very many steps, a limiting distribution emerges</a:t>
            </a:r>
          </a:p>
          <a:p>
            <a:pPr>
              <a:defRPr/>
            </a:pPr>
            <a:r>
              <a:rPr lang="en-US" dirty="0" smtClean="0">
                <a:cs typeface="+mn-cs"/>
                <a:hlinkClick r:id="rId2"/>
              </a:rPr>
              <a:t>Click here </a:t>
            </a:r>
            <a:r>
              <a:rPr lang="en-US" dirty="0" smtClean="0">
                <a:cs typeface="+mn-cs"/>
              </a:rPr>
              <a:t>for an applet that demonstrates a Markov process and its approach to a limiting distribution</a:t>
            </a:r>
            <a:endParaRPr lang="en-US" dirty="0" smtClean="0">
              <a:latin typeface="Symbol" charset="0"/>
              <a:cs typeface="+mn-cs"/>
            </a:endParaRPr>
          </a:p>
          <a:p>
            <a:pPr>
              <a:defRPr/>
            </a:pPr>
            <a:endParaRPr lang="en-US" dirty="0" smtClean="0">
              <a:latin typeface="Symbol" charset="0"/>
              <a:cs typeface="+mn-cs"/>
            </a:endParaRPr>
          </a:p>
        </p:txBody>
      </p:sp>
      <p:sp>
        <p:nvSpPr>
          <p:cNvPr id="452612" name="AutoShape 4"/>
          <p:cNvSpPr>
            <a:spLocks/>
          </p:cNvSpPr>
          <p:nvPr/>
        </p:nvSpPr>
        <p:spPr bwMode="auto">
          <a:xfrm>
            <a:off x="1905000" y="2895600"/>
            <a:ext cx="381000" cy="990600"/>
          </a:xfrm>
          <a:prstGeom prst="rightBrace">
            <a:avLst>
              <a:gd name="adj1" fmla="val 21667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52613" name="Rectangle 5"/>
          <p:cNvSpPr>
            <a:spLocks noChangeArrowheads="1"/>
          </p:cNvSpPr>
          <p:nvPr/>
        </p:nvSpPr>
        <p:spPr bwMode="auto">
          <a:xfrm>
            <a:off x="5562600" y="2743200"/>
            <a:ext cx="1600200" cy="11430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52614" name="Rectangle 6"/>
          <p:cNvSpPr>
            <a:spLocks noChangeArrowheads="1"/>
          </p:cNvSpPr>
          <p:nvPr/>
        </p:nvSpPr>
        <p:spPr bwMode="auto">
          <a:xfrm>
            <a:off x="5562600" y="3505200"/>
            <a:ext cx="533400" cy="3810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cs typeface="+mn-cs"/>
              </a:rPr>
              <a:t>1</a:t>
            </a:r>
          </a:p>
        </p:txBody>
      </p:sp>
      <p:sp>
        <p:nvSpPr>
          <p:cNvPr id="452615" name="Rectangle 7"/>
          <p:cNvSpPr>
            <a:spLocks noChangeArrowheads="1"/>
          </p:cNvSpPr>
          <p:nvPr/>
        </p:nvSpPr>
        <p:spPr bwMode="auto">
          <a:xfrm>
            <a:off x="6096000" y="3352800"/>
            <a:ext cx="533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bIns="0" anchor="b"/>
          <a:lstStyle/>
          <a:p>
            <a:pPr algn="ctr">
              <a:defRPr/>
            </a:pPr>
            <a:r>
              <a:rPr lang="en-US">
                <a:cs typeface="+mn-cs"/>
              </a:rPr>
              <a:t>2</a:t>
            </a:r>
          </a:p>
        </p:txBody>
      </p:sp>
      <p:sp>
        <p:nvSpPr>
          <p:cNvPr id="452616" name="Rectangle 8"/>
          <p:cNvSpPr>
            <a:spLocks noChangeArrowheads="1"/>
          </p:cNvSpPr>
          <p:nvPr/>
        </p:nvSpPr>
        <p:spPr bwMode="auto">
          <a:xfrm>
            <a:off x="6629400" y="3657600"/>
            <a:ext cx="533400" cy="2286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cs typeface="+mn-cs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634415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UB Blue Bar">
  <a:themeElements>
    <a:clrScheme name="Office Theme 6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0C0C0"/>
      </a:accent1>
      <a:accent2>
        <a:srgbClr val="0066FF"/>
      </a:accent2>
      <a:accent3>
        <a:srgbClr val="FFFFFF"/>
      </a:accent3>
      <a:accent4>
        <a:srgbClr val="000000"/>
      </a:accent4>
      <a:accent5>
        <a:srgbClr val="DCDCDC"/>
      </a:accent5>
      <a:accent6>
        <a:srgbClr val="005CE7"/>
      </a:accent6>
      <a:hlink>
        <a:srgbClr val="FF0000"/>
      </a:hlink>
      <a:folHlink>
        <a:srgbClr val="009900"/>
      </a:folHlink>
    </a:clrScheme>
    <a:fontScheme name="Office Theme">
      <a:majorFont>
        <a:latin typeface="Comic Sans MS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itchFamily="-10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itchFamily="-109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UB Blue Bar.potx</Template>
  <TotalTime>401</TotalTime>
  <Words>970</Words>
  <Application>Microsoft Macintosh PowerPoint</Application>
  <PresentationFormat>On-screen Show (4:3)</PresentationFormat>
  <Paragraphs>151</Paragraphs>
  <Slides>16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UB Blue Bar</vt:lpstr>
      <vt:lpstr>Equation</vt:lpstr>
      <vt:lpstr>MathType 6.0 Equation</vt:lpstr>
      <vt:lpstr>Doing Physics with Random Numbers</vt:lpstr>
      <vt:lpstr>Concepts</vt:lpstr>
      <vt:lpstr>Monte Carlo Simulation: Buffon’s Needle</vt:lpstr>
      <vt:lpstr>Monte Carlo Simulation: Buffon’s Needle</vt:lpstr>
      <vt:lpstr>Quantifying Uncertainty</vt:lpstr>
      <vt:lpstr>The Weather</vt:lpstr>
      <vt:lpstr>Markov Processes</vt:lpstr>
      <vt:lpstr>Transition-Probability Matrix</vt:lpstr>
      <vt:lpstr>Distribution of State Occupancies</vt:lpstr>
      <vt:lpstr>Some Uses of Markov Processes</vt:lpstr>
      <vt:lpstr>Designer Transition Probabilities</vt:lpstr>
      <vt:lpstr>In-class Markov Process</vt:lpstr>
      <vt:lpstr>Calculating Physical Properties</vt:lpstr>
      <vt:lpstr>Generating Configurations</vt:lpstr>
      <vt:lpstr>An Application of Molecular Simulation</vt:lpstr>
      <vt:lpstr>Concepts</vt:lpstr>
    </vt:vector>
  </TitlesOfParts>
  <Company>David Kofke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Making Room for Intuition in Molecular Simulation</dc:title>
  <cp:lastModifiedBy>David Kofke</cp:lastModifiedBy>
  <cp:revision>48</cp:revision>
  <cp:lastPrinted>2014-06-09T19:07:43Z</cp:lastPrinted>
  <dcterms:created xsi:type="dcterms:W3CDTF">2008-10-01T21:40:01Z</dcterms:created>
  <dcterms:modified xsi:type="dcterms:W3CDTF">2014-06-09T19:13:28Z</dcterms:modified>
</cp:coreProperties>
</file>