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20" autoAdjust="0"/>
  </p:normalViewPr>
  <p:slideViewPr>
    <p:cSldViewPr>
      <p:cViewPr varScale="1">
        <p:scale>
          <a:sx n="96" d="100"/>
          <a:sy n="96" d="100"/>
        </p:scale>
        <p:origin x="2490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524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49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43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72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0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03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163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517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72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"/><Relationship Id="rId5" Type="http://schemas.openxmlformats.org/officeDocument/2006/relationships/image" Target="../media/image5.tif"/><Relationship Id="rId4" Type="http://schemas.openxmlformats.org/officeDocument/2006/relationships/image" Target="../media/image4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085246" y="389330"/>
            <a:ext cx="10464801" cy="1590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Welcome !!</a:t>
            </a:r>
          </a:p>
        </p:txBody>
      </p:sp>
      <p:pic>
        <p:nvPicPr>
          <p:cNvPr id="33" name="image6-filtered.png"/>
          <p:cNvPicPr/>
          <p:nvPr/>
        </p:nvPicPr>
        <p:blipFill>
          <a:blip r:embed="rId2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2018338" y="9097672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7" name="Shape 37"/>
          <p:cNvSpPr/>
          <p:nvPr/>
        </p:nvSpPr>
        <p:spPr>
          <a:xfrm>
            <a:off x="1454753" y="389330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defTabSz="352043">
              <a:lnSpc>
                <a:spcPct val="150000"/>
              </a:lnSpc>
              <a:spcBef>
                <a:spcPts val="400"/>
              </a:spcBef>
              <a:defRPr sz="3003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3">
                <a:solidFill>
                  <a:srgbClr val="FFFFFF"/>
                </a:solidFill>
                <a:uFill>
                  <a:solidFill/>
                </a:uFill>
              </a:rPr>
              <a:t>Genome-wide association study and candidate gene search, in an F2 Duroc x Pietrain population for meat quality traits.</a:t>
            </a:r>
          </a:p>
        </p:txBody>
      </p:sp>
      <p:sp>
        <p:nvSpPr>
          <p:cNvPr id="38" name="Shape 38"/>
          <p:cNvSpPr/>
          <p:nvPr/>
        </p:nvSpPr>
        <p:spPr>
          <a:xfrm>
            <a:off x="2227367" y="2500951"/>
            <a:ext cx="9764506" cy="104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150000"/>
              </a:lnSpc>
              <a:spcBef>
                <a:spcPts val="600"/>
              </a:spcBef>
              <a:defRPr sz="1800"/>
            </a:pPr>
            <a:r>
              <a:rPr sz="1300" baseline="31999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3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Department of Animal Science, Michigan State University, East Lansing, MI </a:t>
            </a:r>
          </a:p>
          <a:p>
            <a:pPr lvl="0" algn="l" defTabSz="457200">
              <a:lnSpc>
                <a:spcPct val="150000"/>
              </a:lnSpc>
              <a:spcBef>
                <a:spcPts val="600"/>
              </a:spcBef>
              <a:defRPr sz="1800"/>
            </a:pPr>
            <a:r>
              <a:rPr sz="1300" baseline="31999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13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Department of Fisheries and Wildlife, Michigan State University. East Lansing, MI</a:t>
            </a:r>
          </a:p>
        </p:txBody>
      </p:sp>
      <p:sp>
        <p:nvSpPr>
          <p:cNvPr id="39" name="Shape 39"/>
          <p:cNvSpPr/>
          <p:nvPr/>
        </p:nvSpPr>
        <p:spPr>
          <a:xfrm>
            <a:off x="2237713" y="2138585"/>
            <a:ext cx="8529374" cy="77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50000"/>
              </a:lnSpc>
              <a:spcBef>
                <a:spcPts val="600"/>
              </a:spcBef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Casiro Sebastian</a:t>
            </a:r>
            <a:r>
              <a:rPr sz="1600" baseline="31999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, Deborah Velez</a:t>
            </a:r>
            <a:r>
              <a:rPr sz="1600" baseline="31999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, Ronald O. Bates</a:t>
            </a:r>
            <a:r>
              <a:rPr sz="1600" baseline="31999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, Catherine W. Ernst</a:t>
            </a:r>
            <a:r>
              <a:rPr sz="1600" baseline="31999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, Juan P. Steibel</a:t>
            </a:r>
            <a:r>
              <a:rPr sz="1600" baseline="31999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1,2</a:t>
            </a:r>
            <a:endParaRPr sz="16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1607153" y="3222682"/>
            <a:ext cx="10345474" cy="10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39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900">
                <a:uFill>
                  <a:solidFill/>
                </a:uFill>
              </a:rPr>
              <a:t>Animal Science Graduate Research Forum </a:t>
            </a:r>
          </a:p>
        </p:txBody>
      </p:sp>
      <p:sp>
        <p:nvSpPr>
          <p:cNvPr id="41" name="Shape 41"/>
          <p:cNvSpPr/>
          <p:nvPr/>
        </p:nvSpPr>
        <p:spPr>
          <a:xfrm>
            <a:off x="1454753" y="5493970"/>
            <a:ext cx="10345474" cy="104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 defTabSz="457200">
              <a:lnSpc>
                <a:spcPct val="150000"/>
              </a:lnSpc>
              <a:spcBef>
                <a:spcPts val="600"/>
              </a:spcBef>
              <a:defRPr sz="1800"/>
            </a:pP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October 15</a:t>
            </a:r>
            <a:r>
              <a:rPr sz="3400" baseline="31999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sz="3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2015 </a:t>
            </a:r>
          </a:p>
        </p:txBody>
      </p:sp>
      <p:sp>
        <p:nvSpPr>
          <p:cNvPr id="42" name="Shape 42"/>
          <p:cNvSpPr/>
          <p:nvPr/>
        </p:nvSpPr>
        <p:spPr>
          <a:xfrm>
            <a:off x="1454753" y="4358326"/>
            <a:ext cx="10345474" cy="104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39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900">
                <a:uFill>
                  <a:solidFill/>
                </a:uFill>
              </a:rPr>
              <a:t>Michigan State University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6-filtered.png"/>
          <p:cNvPicPr/>
          <p:nvPr/>
        </p:nvPicPr>
        <p:blipFill>
          <a:blip r:embed="rId3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1894848" y="9093228"/>
            <a:ext cx="6155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10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 lnSpcReduction="10000"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7900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900">
                <a:solidFill>
                  <a:srgbClr val="FFFFFF"/>
                </a:solidFill>
                <a:uFill>
                  <a:solidFill/>
                </a:uFill>
              </a:rPr>
              <a:t>QTLs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566599094"/>
              </p:ext>
            </p:extLst>
          </p:nvPr>
        </p:nvGraphicFramePr>
        <p:xfrm>
          <a:off x="232196" y="2169702"/>
          <a:ext cx="10363200" cy="7117080"/>
        </p:xfrm>
        <a:graphic>
          <a:graphicData uri="http://schemas.openxmlformats.org/drawingml/2006/table">
            <a:tbl>
              <a:tblPr firstRow="1" firstCol="1">
                <a:tableStyleId>{C7B018BB-80A7-4F77-B60F-C8B233D01FF8}</a:tableStyleId>
              </a:tblPr>
              <a:tblGrid>
                <a:gridCol w="2815282"/>
                <a:gridCol w="789620"/>
                <a:gridCol w="1258095"/>
                <a:gridCol w="1551313"/>
                <a:gridCol w="1551313"/>
                <a:gridCol w="2397577"/>
              </a:tblGrid>
              <a:tr h="523732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Trait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Chromosome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Peak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p-value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Genes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Candidate genes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</a:tr>
              <a:tr h="357269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WBS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28 Mb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sz="2600">
                          <a:solidFill>
                            <a:srgbClr val="222222"/>
                          </a:solidFill>
                          <a:uFill>
                            <a:solidFill>
                              <a:srgbClr val="222222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2.94e-8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651909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Tenderness/ Overall Tenderness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58 Mb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sz="2600">
                          <a:solidFill>
                            <a:srgbClr val="222222"/>
                          </a:solidFill>
                          <a:uFill>
                            <a:solidFill>
                              <a:srgbClr val="222222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&lt;2.60e-8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116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400982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 err="1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Driploss</a:t>
                      </a:r>
                      <a:endParaRPr sz="1600" dirty="0">
                        <a:effectLst>
                          <a:outerShdw blurRad="25400" dist="25400" dir="5400000" rotWithShape="0">
                            <a:srgbClr val="000000">
                              <a:alpha val="60000"/>
                            </a:srgbClr>
                          </a:outerShdw>
                        </a:effectLs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75 Mb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4.53e-8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1600" baseline="31999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sz="16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 Rib </a:t>
                      </a:r>
                      <a:r>
                        <a:rPr sz="1600" dirty="0" err="1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Backfat</a:t>
                      </a:r>
                      <a:r>
                        <a:rPr sz="16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 Thickness Loin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133 Mb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&lt;2.49e-8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Last Lumbar Backfat thickness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136 Mb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1.32e-7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Dressing %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35 Mb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1.084e-6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sz="1600" baseline="31999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sz="16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 of Ribs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102 Mb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1.75e-25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153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Belly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84 Mb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1.4e-7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962406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Protein Percentage/cook yield/U. pH /WBS/Tenderness/Overall tenderness/Juiciness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135 Mb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&lt;1.62e-7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206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283307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1600" baseline="31999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sz="16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 Rib </a:t>
                      </a:r>
                      <a:r>
                        <a:rPr sz="1600" dirty="0" err="1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Backfat</a:t>
                      </a:r>
                      <a:r>
                        <a:rPr sz="16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 Thickness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156 Mb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Arial"/>
                          <a:ea typeface="Arial"/>
                          <a:cs typeface="Arial"/>
                          <a:sym typeface="Arial"/>
                        </a:rPr>
                        <a:t>3.33e-7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10197757" y="3124200"/>
            <a:ext cx="2897983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66" y="0"/>
                </a:moveTo>
                <a:cubicBezTo>
                  <a:pt x="2105" y="0"/>
                  <a:pt x="1893" y="484"/>
                  <a:pt x="1893" y="1080"/>
                </a:cubicBezTo>
                <a:lnTo>
                  <a:pt x="1893" y="8640"/>
                </a:lnTo>
                <a:lnTo>
                  <a:pt x="0" y="10800"/>
                </a:lnTo>
                <a:lnTo>
                  <a:pt x="1893" y="12960"/>
                </a:lnTo>
                <a:lnTo>
                  <a:pt x="1893" y="20520"/>
                </a:lnTo>
                <a:cubicBezTo>
                  <a:pt x="1893" y="21116"/>
                  <a:pt x="2105" y="21600"/>
                  <a:pt x="2366" y="21600"/>
                </a:cubicBezTo>
                <a:lnTo>
                  <a:pt x="21127" y="21600"/>
                </a:lnTo>
                <a:cubicBezTo>
                  <a:pt x="21388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88" y="0"/>
                  <a:pt x="21127" y="0"/>
                </a:cubicBezTo>
                <a:lnTo>
                  <a:pt x="2366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CALP CAST</a:t>
            </a:r>
          </a:p>
        </p:txBody>
      </p:sp>
      <p:sp>
        <p:nvSpPr>
          <p:cNvPr id="186" name="Shape 186"/>
          <p:cNvSpPr/>
          <p:nvPr/>
        </p:nvSpPr>
        <p:spPr>
          <a:xfrm>
            <a:off x="10202239" y="5669514"/>
            <a:ext cx="2897983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66" y="0"/>
                </a:moveTo>
                <a:cubicBezTo>
                  <a:pt x="2105" y="0"/>
                  <a:pt x="1893" y="484"/>
                  <a:pt x="1893" y="1080"/>
                </a:cubicBezTo>
                <a:lnTo>
                  <a:pt x="1893" y="8640"/>
                </a:lnTo>
                <a:lnTo>
                  <a:pt x="0" y="10800"/>
                </a:lnTo>
                <a:lnTo>
                  <a:pt x="1893" y="12960"/>
                </a:lnTo>
                <a:lnTo>
                  <a:pt x="1893" y="20520"/>
                </a:lnTo>
                <a:cubicBezTo>
                  <a:pt x="1893" y="21116"/>
                  <a:pt x="2105" y="21600"/>
                  <a:pt x="2366" y="21600"/>
                </a:cubicBezTo>
                <a:lnTo>
                  <a:pt x="21127" y="21600"/>
                </a:lnTo>
                <a:cubicBezTo>
                  <a:pt x="21388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88" y="0"/>
                  <a:pt x="21127" y="0"/>
                </a:cubicBezTo>
                <a:lnTo>
                  <a:pt x="2366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Ribosomal protein S10</a:t>
            </a:r>
          </a:p>
        </p:txBody>
      </p:sp>
      <p:sp>
        <p:nvSpPr>
          <p:cNvPr id="187" name="Shape 187"/>
          <p:cNvSpPr/>
          <p:nvPr/>
        </p:nvSpPr>
        <p:spPr>
          <a:xfrm>
            <a:off x="10253140" y="7938719"/>
            <a:ext cx="2897983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66" y="0"/>
                </a:moveTo>
                <a:cubicBezTo>
                  <a:pt x="2105" y="0"/>
                  <a:pt x="1893" y="484"/>
                  <a:pt x="1893" y="1080"/>
                </a:cubicBezTo>
                <a:lnTo>
                  <a:pt x="1893" y="8640"/>
                </a:lnTo>
                <a:lnTo>
                  <a:pt x="0" y="10800"/>
                </a:lnTo>
                <a:lnTo>
                  <a:pt x="1893" y="12960"/>
                </a:lnTo>
                <a:lnTo>
                  <a:pt x="1893" y="20520"/>
                </a:lnTo>
                <a:cubicBezTo>
                  <a:pt x="1893" y="21116"/>
                  <a:pt x="2105" y="21600"/>
                  <a:pt x="2366" y="21600"/>
                </a:cubicBezTo>
                <a:lnTo>
                  <a:pt x="21127" y="21600"/>
                </a:lnTo>
                <a:cubicBezTo>
                  <a:pt x="21388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88" y="0"/>
                  <a:pt x="21127" y="0"/>
                </a:cubicBezTo>
                <a:lnTo>
                  <a:pt x="2366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PRKAG3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6" grpId="2" animBg="1" advAuto="0"/>
      <p:bldP spid="187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6-filtered.png"/>
          <p:cNvPicPr/>
          <p:nvPr/>
        </p:nvPicPr>
        <p:blipFill>
          <a:blip r:embed="rId3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1894848" y="9093228"/>
            <a:ext cx="6155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 smtClean="0">
                <a:solidFill>
                  <a:srgbClr val="FFFFFF"/>
                </a:solidFill>
              </a:rPr>
              <a:t>1</a:t>
            </a:r>
            <a:r>
              <a:rPr lang="en-US" sz="3600" b="1" dirty="0" smtClean="0">
                <a:solidFill>
                  <a:srgbClr val="FFFFFF"/>
                </a:solidFill>
              </a:rPr>
              <a:t>1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 lnSpcReduction="10000"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7900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900">
                <a:solidFill>
                  <a:srgbClr val="FFFFFF"/>
                </a:solidFill>
                <a:uFill>
                  <a:solidFill/>
                </a:uFill>
              </a:rPr>
              <a:t>Conclusion </a:t>
            </a:r>
          </a:p>
        </p:txBody>
      </p:sp>
      <p:sp>
        <p:nvSpPr>
          <p:cNvPr id="196" name="Shape 196"/>
          <p:cNvSpPr/>
          <p:nvPr/>
        </p:nvSpPr>
        <p:spPr>
          <a:xfrm>
            <a:off x="788099" y="2755727"/>
            <a:ext cx="7131763" cy="6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7 QTL regions found</a:t>
            </a:r>
          </a:p>
        </p:txBody>
      </p:sp>
      <p:sp>
        <p:nvSpPr>
          <p:cNvPr id="197" name="Shape 197"/>
          <p:cNvSpPr/>
          <p:nvPr/>
        </p:nvSpPr>
        <p:spPr>
          <a:xfrm>
            <a:off x="788099" y="3800404"/>
            <a:ext cx="7131763" cy="6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Along 6 chromosomes</a:t>
            </a:r>
          </a:p>
        </p:txBody>
      </p:sp>
      <p:sp>
        <p:nvSpPr>
          <p:cNvPr id="198" name="Shape 198"/>
          <p:cNvSpPr/>
          <p:nvPr/>
        </p:nvSpPr>
        <p:spPr>
          <a:xfrm>
            <a:off x="788099" y="4845082"/>
            <a:ext cx="11428602" cy="6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14 meat quality traits associated with these QTLs</a:t>
            </a:r>
          </a:p>
        </p:txBody>
      </p:sp>
      <p:sp>
        <p:nvSpPr>
          <p:cNvPr id="199" name="Shape 199"/>
          <p:cNvSpPr/>
          <p:nvPr/>
        </p:nvSpPr>
        <p:spPr>
          <a:xfrm>
            <a:off x="788099" y="5982223"/>
            <a:ext cx="11428603" cy="6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630 genes in those QTL regions</a:t>
            </a:r>
          </a:p>
        </p:txBody>
      </p:sp>
      <p:sp>
        <p:nvSpPr>
          <p:cNvPr id="200" name="Shape 200"/>
          <p:cNvSpPr/>
          <p:nvPr/>
        </p:nvSpPr>
        <p:spPr>
          <a:xfrm>
            <a:off x="788099" y="7119365"/>
            <a:ext cx="11428603" cy="6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72 functional candidate  genes </a:t>
            </a:r>
          </a:p>
        </p:txBody>
      </p:sp>
      <p:sp>
        <p:nvSpPr>
          <p:cNvPr id="201" name="Shape 201"/>
          <p:cNvSpPr/>
          <p:nvPr/>
        </p:nvSpPr>
        <p:spPr>
          <a:xfrm>
            <a:off x="788099" y="8108519"/>
            <a:ext cx="11428603" cy="6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Work in progress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  <p:bldP spid="197" grpId="2" animBg="1" advAuto="0"/>
      <p:bldP spid="198" grpId="3" animBg="1" advAuto="0"/>
      <p:bldP spid="199" grpId="4" animBg="1" advAuto="0"/>
      <p:bldP spid="200" grpId="5" animBg="1" advAuto="0"/>
      <p:bldP spid="201" grpId="6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6-filtered.png"/>
          <p:cNvPicPr/>
          <p:nvPr/>
        </p:nvPicPr>
        <p:blipFill>
          <a:blip r:embed="rId2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1894848" y="9093228"/>
            <a:ext cx="6155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 smtClean="0">
                <a:solidFill>
                  <a:srgbClr val="FFFFFF"/>
                </a:solidFill>
              </a:rPr>
              <a:t>1</a:t>
            </a:r>
            <a:r>
              <a:rPr lang="en-US" sz="3600" b="1" dirty="0" smtClean="0">
                <a:solidFill>
                  <a:srgbClr val="FFFFFF"/>
                </a:solidFill>
              </a:rPr>
              <a:t>2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lnSpcReduction="10000"/>
          </a:bodyPr>
          <a:lstStyle>
            <a:lvl1pPr defTabSz="420623">
              <a:lnSpc>
                <a:spcPct val="150000"/>
              </a:lnSpc>
              <a:spcBef>
                <a:spcPts val="500"/>
              </a:spcBef>
              <a:defRPr sz="7268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268">
                <a:solidFill>
                  <a:srgbClr val="FFFFFF"/>
                </a:solidFill>
                <a:uFill>
                  <a:solidFill/>
                </a:uFill>
              </a:rPr>
              <a:t>Thanks for your attention  </a:t>
            </a:r>
          </a:p>
        </p:txBody>
      </p:sp>
      <p:pic>
        <p:nvPicPr>
          <p:cNvPr id="210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0672" y="5057811"/>
            <a:ext cx="2857501" cy="2806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3414407" y="3324188"/>
            <a:ext cx="5437792" cy="1473076"/>
          </a:xfrm>
          <a:prstGeom prst="wedgeEllipseCallout">
            <a:avLst>
              <a:gd name="adj1" fmla="val -49478"/>
              <a:gd name="adj2" fmla="val 80819"/>
            </a:avLst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Any 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animBg="1" advAuto="0"/>
      <p:bldP spid="211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6-filtered.png"/>
          <p:cNvPicPr/>
          <p:nvPr/>
        </p:nvPicPr>
        <p:blipFill>
          <a:blip r:embed="rId3">
            <a:alphaModFix amt="6337"/>
            <a:extLst/>
          </a:blip>
          <a:stretch>
            <a:fillRect/>
          </a:stretch>
        </p:blipFill>
        <p:spPr>
          <a:xfrm>
            <a:off x="3378200" y="2438400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2018338" y="9097672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Shape 48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 lnSpcReduction="10000"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7900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900" dirty="0">
                <a:solidFill>
                  <a:srgbClr val="FFFFFF"/>
                </a:solidFill>
                <a:uFill>
                  <a:solidFill/>
                </a:uFill>
              </a:rPr>
              <a:t>Introduction </a:t>
            </a:r>
          </a:p>
        </p:txBody>
      </p:sp>
      <p:sp>
        <p:nvSpPr>
          <p:cNvPr id="49" name="Shape 49"/>
          <p:cNvSpPr/>
          <p:nvPr/>
        </p:nvSpPr>
        <p:spPr>
          <a:xfrm>
            <a:off x="788099" y="2726448"/>
            <a:ext cx="7131763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smtClean="0"/>
              <a:t>Breeds used as sire</a:t>
            </a:r>
            <a:r>
              <a:rPr sz="3900" dirty="0" smtClean="0"/>
              <a:t> </a:t>
            </a:r>
            <a:endParaRPr sz="3900" dirty="0"/>
          </a:p>
        </p:txBody>
      </p:sp>
      <p:sp>
        <p:nvSpPr>
          <p:cNvPr id="51" name="Shape 51"/>
          <p:cNvSpPr/>
          <p:nvPr/>
        </p:nvSpPr>
        <p:spPr>
          <a:xfrm>
            <a:off x="2263328" y="3771213"/>
            <a:ext cx="7131764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err="1" smtClean="0"/>
              <a:t>Duroc</a:t>
            </a:r>
            <a:r>
              <a:rPr lang="en-US" sz="3900" dirty="0" smtClean="0"/>
              <a:t>: ?</a:t>
            </a:r>
            <a:endParaRPr sz="3900" dirty="0"/>
          </a:p>
        </p:txBody>
      </p:sp>
      <p:sp>
        <p:nvSpPr>
          <p:cNvPr id="52" name="Shape 52"/>
          <p:cNvSpPr/>
          <p:nvPr/>
        </p:nvSpPr>
        <p:spPr>
          <a:xfrm>
            <a:off x="2263328" y="4795754"/>
            <a:ext cx="7131764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err="1" smtClean="0"/>
              <a:t>Pietrain</a:t>
            </a:r>
            <a:r>
              <a:rPr lang="en-US" sz="3900" dirty="0" smtClean="0"/>
              <a:t>: ?</a:t>
            </a:r>
            <a:endParaRPr sz="3900" dirty="0"/>
          </a:p>
        </p:txBody>
      </p:sp>
      <p:sp>
        <p:nvSpPr>
          <p:cNvPr id="12" name="Shape 49"/>
          <p:cNvSpPr/>
          <p:nvPr/>
        </p:nvSpPr>
        <p:spPr>
          <a:xfrm>
            <a:off x="940498" y="6007561"/>
            <a:ext cx="8533702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smtClean="0"/>
              <a:t>Undesirable correlated response:</a:t>
            </a:r>
            <a:endParaRPr sz="3900" dirty="0"/>
          </a:p>
        </p:txBody>
      </p:sp>
      <p:sp>
        <p:nvSpPr>
          <p:cNvPr id="13" name="Shape 51"/>
          <p:cNvSpPr/>
          <p:nvPr/>
        </p:nvSpPr>
        <p:spPr>
          <a:xfrm>
            <a:off x="2486884" y="6557918"/>
            <a:ext cx="7131764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smtClean="0"/>
              <a:t>Increased lean growth leads to lower meat quality</a:t>
            </a:r>
            <a:endParaRPr sz="3900" dirty="0"/>
          </a:p>
        </p:txBody>
      </p:sp>
      <p:sp>
        <p:nvSpPr>
          <p:cNvPr id="14" name="Shape 51"/>
          <p:cNvSpPr/>
          <p:nvPr/>
        </p:nvSpPr>
        <p:spPr>
          <a:xfrm>
            <a:off x="2486884" y="7848600"/>
            <a:ext cx="7131764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smtClean="0"/>
              <a:t>Consequences</a:t>
            </a:r>
            <a:endParaRPr sz="39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animBg="1" advAuto="0"/>
      <p:bldP spid="51" grpId="2" animBg="1" advAuto="0"/>
      <p:bldP spid="52" grpId="3" animBg="1" advAuto="0"/>
      <p:bldP spid="12" grpId="0" animBg="1" advAuto="0"/>
      <p:bldP spid="13" grpId="0" animBg="1" advAuto="0"/>
      <p:bldP spid="1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-filtered.png"/>
          <p:cNvPicPr/>
          <p:nvPr/>
        </p:nvPicPr>
        <p:blipFill>
          <a:blip r:embed="rId2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45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46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48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 lnSpcReduction="10000"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7900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900" dirty="0">
                <a:solidFill>
                  <a:srgbClr val="FFFFFF"/>
                </a:solidFill>
                <a:uFill>
                  <a:solidFill/>
                </a:uFill>
              </a:rPr>
              <a:t>Introduction </a:t>
            </a:r>
          </a:p>
        </p:txBody>
      </p:sp>
      <p:sp>
        <p:nvSpPr>
          <p:cNvPr id="9" name="Shape 49"/>
          <p:cNvSpPr/>
          <p:nvPr/>
        </p:nvSpPr>
        <p:spPr>
          <a:xfrm>
            <a:off x="907628" y="2743200"/>
            <a:ext cx="7131763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3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smtClean="0"/>
              <a:t>Importance for the industry</a:t>
            </a:r>
            <a:endParaRPr sz="3900" dirty="0"/>
          </a:p>
        </p:txBody>
      </p:sp>
      <p:sp>
        <p:nvSpPr>
          <p:cNvPr id="11" name="Shape 49"/>
          <p:cNvSpPr/>
          <p:nvPr/>
        </p:nvSpPr>
        <p:spPr>
          <a:xfrm>
            <a:off x="2936518" y="3962400"/>
            <a:ext cx="9204682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3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smtClean="0"/>
              <a:t>Consumers preference (fresh meat)</a:t>
            </a:r>
            <a:endParaRPr sz="3900" dirty="0"/>
          </a:p>
        </p:txBody>
      </p:sp>
      <p:sp>
        <p:nvSpPr>
          <p:cNvPr id="12" name="Shape 49"/>
          <p:cNvSpPr/>
          <p:nvPr/>
        </p:nvSpPr>
        <p:spPr>
          <a:xfrm>
            <a:off x="3088917" y="5181600"/>
            <a:ext cx="7131763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3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smtClean="0"/>
              <a:t>Processed meat</a:t>
            </a:r>
            <a:endParaRPr sz="3900" dirty="0"/>
          </a:p>
        </p:txBody>
      </p:sp>
      <p:sp>
        <p:nvSpPr>
          <p:cNvPr id="13" name="Shape 49"/>
          <p:cNvSpPr/>
          <p:nvPr/>
        </p:nvSpPr>
        <p:spPr>
          <a:xfrm>
            <a:off x="907628" y="6553200"/>
            <a:ext cx="7131763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3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smtClean="0"/>
              <a:t>GWAS </a:t>
            </a:r>
            <a:endParaRPr sz="3900" dirty="0"/>
          </a:p>
        </p:txBody>
      </p:sp>
      <p:sp>
        <p:nvSpPr>
          <p:cNvPr id="14" name="Shape 49"/>
          <p:cNvSpPr/>
          <p:nvPr/>
        </p:nvSpPr>
        <p:spPr>
          <a:xfrm>
            <a:off x="2936518" y="7408356"/>
            <a:ext cx="7131763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3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smtClean="0"/>
              <a:t>SNP</a:t>
            </a:r>
            <a:endParaRPr sz="3900" dirty="0"/>
          </a:p>
        </p:txBody>
      </p:sp>
      <p:sp>
        <p:nvSpPr>
          <p:cNvPr id="15" name="Shape 49"/>
          <p:cNvSpPr/>
          <p:nvPr/>
        </p:nvSpPr>
        <p:spPr>
          <a:xfrm>
            <a:off x="2936517" y="8263512"/>
            <a:ext cx="7131763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3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endParaRPr sz="3900" dirty="0"/>
          </a:p>
        </p:txBody>
      </p:sp>
      <p:sp>
        <p:nvSpPr>
          <p:cNvPr id="16" name="Shape 49"/>
          <p:cNvSpPr/>
          <p:nvPr/>
        </p:nvSpPr>
        <p:spPr>
          <a:xfrm>
            <a:off x="2936516" y="8225390"/>
            <a:ext cx="7131763" cy="70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3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3900" dirty="0" smtClean="0"/>
              <a:t>Linkage disequilibrium</a:t>
            </a:r>
            <a:endParaRPr sz="3900" dirty="0"/>
          </a:p>
        </p:txBody>
      </p:sp>
      <p:sp>
        <p:nvSpPr>
          <p:cNvPr id="19" name="Shape 47"/>
          <p:cNvSpPr/>
          <p:nvPr/>
        </p:nvSpPr>
        <p:spPr>
          <a:xfrm>
            <a:off x="12023089" y="9093228"/>
            <a:ext cx="3590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3</a:t>
            </a:r>
            <a:endParaRPr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64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6-filtered.png"/>
          <p:cNvPicPr/>
          <p:nvPr/>
        </p:nvPicPr>
        <p:blipFill>
          <a:blip r:embed="rId2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2023088" y="9093228"/>
            <a:ext cx="3590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4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 lnSpcReduction="10000"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7900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900">
                <a:solidFill>
                  <a:srgbClr val="FFFFFF"/>
                </a:solidFill>
                <a:uFill>
                  <a:solidFill/>
                </a:uFill>
              </a:rPr>
              <a:t>Objective</a:t>
            </a:r>
          </a:p>
        </p:txBody>
      </p:sp>
      <p:sp>
        <p:nvSpPr>
          <p:cNvPr id="62" name="Shape 62"/>
          <p:cNvSpPr/>
          <p:nvPr/>
        </p:nvSpPr>
        <p:spPr>
          <a:xfrm>
            <a:off x="558800" y="3597253"/>
            <a:ext cx="11658600" cy="2880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defTabSz="457200">
              <a:lnSpc>
                <a:spcPct val="117999"/>
              </a:lnSpc>
              <a:defRPr sz="1800"/>
            </a:pPr>
            <a:r>
              <a:rPr lang="en-US" sz="5100" dirty="0" smtClean="0">
                <a:latin typeface="Helvetica Neue"/>
                <a:ea typeface="Helvetica Neue"/>
                <a:cs typeface="Helvetica Neue"/>
                <a:sym typeface="Helvetica Neue"/>
              </a:rPr>
              <a:t>Map </a:t>
            </a:r>
            <a:r>
              <a:rPr lang="en-US" sz="5100" dirty="0" smtClean="0">
                <a:latin typeface="Arial"/>
                <a:ea typeface="Arial"/>
                <a:cs typeface="Arial"/>
                <a:sym typeface="Arial"/>
              </a:rPr>
              <a:t>regions in the pig associated with pork quality traits and to propose </a:t>
            </a:r>
            <a:r>
              <a:rPr sz="5100" dirty="0" smtClean="0">
                <a:latin typeface="Arial"/>
                <a:ea typeface="Arial"/>
                <a:cs typeface="Arial"/>
                <a:sym typeface="Arial"/>
              </a:rPr>
              <a:t>candidate genes</a:t>
            </a:r>
            <a:endParaRPr sz="5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6-filtered.png"/>
          <p:cNvPicPr/>
          <p:nvPr/>
        </p:nvPicPr>
        <p:blipFill>
          <a:blip r:embed="rId3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Edwards et al. 2008 J ANIM SCI 86:254-266</a:t>
            </a:r>
          </a:p>
        </p:txBody>
      </p:sp>
      <p:sp>
        <p:nvSpPr>
          <p:cNvPr id="67" name="Shape 67"/>
          <p:cNvSpPr/>
          <p:nvPr/>
        </p:nvSpPr>
        <p:spPr>
          <a:xfrm>
            <a:off x="12023088" y="9093228"/>
            <a:ext cx="3590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5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 lnSpcReduction="10000"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7900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900">
                <a:solidFill>
                  <a:srgbClr val="FFFFFF"/>
                </a:solidFill>
                <a:uFill>
                  <a:solidFill/>
                </a:uFill>
              </a:rPr>
              <a:t>Population </a:t>
            </a:r>
          </a:p>
        </p:txBody>
      </p:sp>
      <p:sp>
        <p:nvSpPr>
          <p:cNvPr id="69" name="Shape 69"/>
          <p:cNvSpPr/>
          <p:nvPr/>
        </p:nvSpPr>
        <p:spPr>
          <a:xfrm>
            <a:off x="1080672" y="2268638"/>
            <a:ext cx="10071530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F0        Duroc 4      +        Pietrain 16 </a:t>
            </a:r>
          </a:p>
        </p:txBody>
      </p:sp>
      <p:pic>
        <p:nvPicPr>
          <p:cNvPr id="70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69727" y="3027010"/>
            <a:ext cx="1991989" cy="1497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47616" y="3030854"/>
            <a:ext cx="2482202" cy="1489322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878395" y="4905081"/>
            <a:ext cx="7462199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F1               6          +             50</a:t>
            </a:r>
          </a:p>
        </p:txBody>
      </p:sp>
      <p:sp>
        <p:nvSpPr>
          <p:cNvPr id="73" name="Shape 73"/>
          <p:cNvSpPr/>
          <p:nvPr/>
        </p:nvSpPr>
        <p:spPr>
          <a:xfrm>
            <a:off x="2390855" y="6185066"/>
            <a:ext cx="647849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F2</a:t>
            </a:r>
          </a:p>
        </p:txBody>
      </p:sp>
      <p:pic>
        <p:nvPicPr>
          <p:cNvPr id="74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10406" y="5906186"/>
            <a:ext cx="2661350" cy="149701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5602521" y="7642138"/>
            <a:ext cx="877120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948</a:t>
            </a:r>
          </a:p>
        </p:txBody>
      </p:sp>
      <p:sp>
        <p:nvSpPr>
          <p:cNvPr id="76" name="Shape 76"/>
          <p:cNvSpPr/>
          <p:nvPr/>
        </p:nvSpPr>
        <p:spPr>
          <a:xfrm>
            <a:off x="8645368" y="7023270"/>
            <a:ext cx="3941164" cy="185778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38 Traits Related to meat quality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3" animBg="1" advAuto="0"/>
      <p:bldP spid="70" grpId="1" animBg="1" advAuto="0"/>
      <p:bldP spid="71" grpId="2" animBg="1" advAuto="0"/>
      <p:bldP spid="72" grpId="4" animBg="1" advAuto="0"/>
      <p:bldP spid="73" grpId="5" animBg="1" advAuto="0"/>
      <p:bldP spid="74" grpId="6" animBg="1" advAuto="0"/>
      <p:bldP spid="75" grpId="7" animBg="1" advAuto="0"/>
      <p:bldP spid="76" grpId="8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6-filtered.png"/>
          <p:cNvPicPr/>
          <p:nvPr/>
        </p:nvPicPr>
        <p:blipFill>
          <a:blip r:embed="rId3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2023088" y="9093228"/>
            <a:ext cx="3590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6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 lnSpcReduction="10000"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7900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900">
                <a:solidFill>
                  <a:srgbClr val="FFFFFF"/>
                </a:solidFill>
                <a:uFill>
                  <a:solidFill/>
                </a:uFill>
              </a:rPr>
              <a:t>Data </a:t>
            </a:r>
          </a:p>
        </p:txBody>
      </p:sp>
      <p:pic>
        <p:nvPicPr>
          <p:cNvPr id="85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52592" y="2231270"/>
            <a:ext cx="2300066" cy="211606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961816" y="2244715"/>
            <a:ext cx="4519241" cy="952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Illumina Porcine 60K chip</a:t>
            </a:r>
          </a:p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20 F0, 56 F1, 336 F2 </a:t>
            </a:r>
          </a:p>
        </p:txBody>
      </p:sp>
      <p:sp>
        <p:nvSpPr>
          <p:cNvPr id="87" name="Shape 87"/>
          <p:cNvSpPr/>
          <p:nvPr/>
        </p:nvSpPr>
        <p:spPr>
          <a:xfrm>
            <a:off x="2041750" y="3195100"/>
            <a:ext cx="2359373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62163 SNPs </a:t>
            </a:r>
          </a:p>
        </p:txBody>
      </p:sp>
      <p:sp>
        <p:nvSpPr>
          <p:cNvPr id="88" name="Shape 88"/>
          <p:cNvSpPr/>
          <p:nvPr/>
        </p:nvSpPr>
        <p:spPr>
          <a:xfrm rot="5345695">
            <a:off x="2826639" y="3890971"/>
            <a:ext cx="795081" cy="423033"/>
          </a:xfrm>
          <a:prstGeom prst="rightArrow">
            <a:avLst>
              <a:gd name="adj1" fmla="val 56000"/>
              <a:gd name="adj2" fmla="val 135029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8806365">
            <a:off x="3755844" y="4773330"/>
            <a:ext cx="4499874" cy="612062"/>
          </a:xfrm>
          <a:prstGeom prst="rightArrow">
            <a:avLst>
              <a:gd name="adj1" fmla="val 56000"/>
              <a:gd name="adj2" fmla="val 93257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05418" y="2143009"/>
            <a:ext cx="3460702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9K tagSNP chip</a:t>
            </a:r>
          </a:p>
          <a:p>
            <a:pPr lvl="0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612 F2 </a:t>
            </a:r>
          </a:p>
        </p:txBody>
      </p:sp>
      <p:sp>
        <p:nvSpPr>
          <p:cNvPr id="91" name="Shape 91"/>
          <p:cNvSpPr/>
          <p:nvPr/>
        </p:nvSpPr>
        <p:spPr>
          <a:xfrm>
            <a:off x="7933467" y="3343634"/>
            <a:ext cx="1067731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8836 </a:t>
            </a:r>
          </a:p>
        </p:txBody>
      </p:sp>
      <p:sp>
        <p:nvSpPr>
          <p:cNvPr id="92" name="Shape 92"/>
          <p:cNvSpPr/>
          <p:nvPr/>
        </p:nvSpPr>
        <p:spPr>
          <a:xfrm>
            <a:off x="4564104" y="3778290"/>
            <a:ext cx="2977262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Imputation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4564104" y="4320880"/>
            <a:ext cx="2977262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sz="3600" baseline="31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0.97</a:t>
            </a:r>
          </a:p>
        </p:txBody>
      </p:sp>
      <p:sp>
        <p:nvSpPr>
          <p:cNvPr id="94" name="Shape 94"/>
          <p:cNvSpPr/>
          <p:nvPr/>
        </p:nvSpPr>
        <p:spPr>
          <a:xfrm>
            <a:off x="1105714" y="4650644"/>
            <a:ext cx="4231445" cy="1271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700">
                <a:latin typeface="Arial"/>
                <a:ea typeface="Arial"/>
                <a:cs typeface="Arial"/>
                <a:sym typeface="Arial"/>
              </a:rPr>
              <a:t>Missing Data</a:t>
            </a:r>
          </a:p>
          <a:p>
            <a:pPr lvl="0">
              <a:defRPr sz="1800"/>
            </a:pPr>
            <a:r>
              <a:rPr sz="2700">
                <a:latin typeface="Arial"/>
                <a:ea typeface="Arial"/>
                <a:cs typeface="Arial"/>
                <a:sym typeface="Arial"/>
              </a:rPr>
              <a:t>Mendelian Inconsistencies</a:t>
            </a:r>
          </a:p>
          <a:p>
            <a:pPr lvl="0">
              <a:defRPr sz="1800"/>
            </a:pPr>
            <a:r>
              <a:rPr sz="2700">
                <a:latin typeface="Arial"/>
                <a:ea typeface="Arial"/>
                <a:cs typeface="Arial"/>
                <a:sym typeface="Arial"/>
              </a:rPr>
              <a:t>Unknown position</a:t>
            </a:r>
          </a:p>
        </p:txBody>
      </p:sp>
      <p:sp>
        <p:nvSpPr>
          <p:cNvPr id="95" name="Shape 95"/>
          <p:cNvSpPr/>
          <p:nvPr/>
        </p:nvSpPr>
        <p:spPr>
          <a:xfrm>
            <a:off x="1725693" y="6072793"/>
            <a:ext cx="2359373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53039 SNPs </a:t>
            </a:r>
          </a:p>
        </p:txBody>
      </p:sp>
      <p:sp>
        <p:nvSpPr>
          <p:cNvPr id="96" name="Shape 96"/>
          <p:cNvSpPr/>
          <p:nvPr/>
        </p:nvSpPr>
        <p:spPr>
          <a:xfrm rot="2027281">
            <a:off x="2891842" y="6997855"/>
            <a:ext cx="1533954" cy="423033"/>
          </a:xfrm>
          <a:prstGeom prst="rightArrow">
            <a:avLst>
              <a:gd name="adj1" fmla="val 56000"/>
              <a:gd name="adj2" fmla="val 135029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704705" y="7151821"/>
            <a:ext cx="1527877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700"/>
              <a:t>MAF&lt;1%</a:t>
            </a:r>
          </a:p>
        </p:txBody>
      </p:sp>
      <p:sp>
        <p:nvSpPr>
          <p:cNvPr id="98" name="Shape 98"/>
          <p:cNvSpPr/>
          <p:nvPr/>
        </p:nvSpPr>
        <p:spPr>
          <a:xfrm>
            <a:off x="4215502" y="7113046"/>
            <a:ext cx="2359373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45329 SNPs </a:t>
            </a:r>
          </a:p>
        </p:txBody>
      </p:sp>
      <p:sp>
        <p:nvSpPr>
          <p:cNvPr id="99" name="Shape 99"/>
          <p:cNvSpPr/>
          <p:nvPr/>
        </p:nvSpPr>
        <p:spPr>
          <a:xfrm>
            <a:off x="6790139" y="6046313"/>
            <a:ext cx="4519242" cy="2059000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557795" y="6499091"/>
            <a:ext cx="2977262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1015 Animals</a:t>
            </a:r>
          </a:p>
          <a:p>
            <a:pPr lvl="0">
              <a:defRPr sz="1800"/>
            </a:pPr>
            <a:r>
              <a: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45329 SNPs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3" animBg="1" advAuto="0"/>
      <p:bldP spid="86" grpId="1" animBg="1" advAuto="0"/>
      <p:bldP spid="87" grpId="2" animBg="1" advAuto="0"/>
      <p:bldP spid="88" grpId="6" animBg="1" advAuto="0"/>
      <p:bldP spid="89" grpId="10" animBg="1" advAuto="0"/>
      <p:bldP spid="90" grpId="4" animBg="1" advAuto="0"/>
      <p:bldP spid="91" grpId="5" animBg="1" advAuto="0"/>
      <p:bldP spid="92" grpId="9" animBg="1" advAuto="0"/>
      <p:bldP spid="93" grpId="11" animBg="1" advAuto="0"/>
      <p:bldP spid="94" grpId="7" animBg="1" advAuto="0"/>
      <p:bldP spid="95" grpId="8" animBg="1" advAuto="0"/>
      <p:bldP spid="96" grpId="12" animBg="1" advAuto="0"/>
      <p:bldP spid="97" grpId="13" animBg="1" advAuto="0"/>
      <p:bldP spid="98" grpId="14" animBg="1" advAuto="0"/>
      <p:bldP spid="99" grpId="1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6-filtered.png"/>
          <p:cNvPicPr/>
          <p:nvPr/>
        </p:nvPicPr>
        <p:blipFill>
          <a:blip r:embed="rId3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Gualdron Duarte et al.BMC Bioinformatics 2014, 15:246</a:t>
            </a:r>
          </a:p>
        </p:txBody>
      </p:sp>
      <p:sp>
        <p:nvSpPr>
          <p:cNvPr id="107" name="Shape 107"/>
          <p:cNvSpPr/>
          <p:nvPr/>
        </p:nvSpPr>
        <p:spPr>
          <a:xfrm>
            <a:off x="12023088" y="9093228"/>
            <a:ext cx="3590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7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 lnSpcReduction="10000"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7900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900">
                <a:solidFill>
                  <a:srgbClr val="FFFFFF"/>
                </a:solidFill>
                <a:uFill>
                  <a:solidFill/>
                </a:uFill>
              </a:rPr>
              <a:t>Model  </a:t>
            </a:r>
          </a:p>
        </p:txBody>
      </p:sp>
      <p:sp>
        <p:nvSpPr>
          <p:cNvPr id="109" name="Shape 109"/>
          <p:cNvSpPr/>
          <p:nvPr/>
        </p:nvSpPr>
        <p:spPr>
          <a:xfrm>
            <a:off x="3037447" y="3908686"/>
            <a:ext cx="5352940" cy="892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6900">
                <a:latin typeface="SignPainter-HouseScript"/>
                <a:ea typeface="SignPainter-HouseScript"/>
                <a:cs typeface="SignPainter-HouseScript"/>
                <a:sym typeface="SignPainter-HouseScript"/>
              </a:rPr>
              <a:t>y</a:t>
            </a:r>
            <a:r>
              <a:rPr sz="4400"/>
              <a:t>= </a:t>
            </a:r>
            <a:r>
              <a:rPr sz="4400" b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rPr sz="4400"/>
              <a:t> </a:t>
            </a:r>
            <a:r>
              <a:rPr sz="4400" b="1">
                <a:latin typeface="Helvetica"/>
                <a:ea typeface="Helvetica"/>
                <a:cs typeface="Helvetica"/>
                <a:sym typeface="Helvetica"/>
              </a:rPr>
              <a:t>β</a:t>
            </a:r>
            <a:r>
              <a:rPr sz="4400"/>
              <a:t> + </a:t>
            </a:r>
            <a:r>
              <a:rPr sz="5200">
                <a:latin typeface="SignPainter-HouseScript"/>
                <a:ea typeface="SignPainter-HouseScript"/>
                <a:cs typeface="SignPainter-HouseScript"/>
                <a:sym typeface="SignPainter-HouseScript"/>
              </a:rPr>
              <a:t>a</a:t>
            </a:r>
            <a:r>
              <a:rPr sz="4400">
                <a:latin typeface="SignPainter-HouseScript"/>
                <a:ea typeface="SignPainter-HouseScript"/>
                <a:cs typeface="SignPainter-HouseScript"/>
                <a:sym typeface="SignPainter-HouseScript"/>
              </a:rPr>
              <a:t> </a:t>
            </a:r>
            <a:r>
              <a:rPr sz="4400"/>
              <a:t>+ </a:t>
            </a:r>
            <a:r>
              <a:rPr sz="5800">
                <a:latin typeface="SignPainter-HouseScript"/>
                <a:ea typeface="SignPainter-HouseScript"/>
                <a:cs typeface="SignPainter-HouseScript"/>
                <a:sym typeface="SignPainter-HouseScript"/>
              </a:rPr>
              <a:t>e </a:t>
            </a:r>
          </a:p>
        </p:txBody>
      </p:sp>
      <p:sp>
        <p:nvSpPr>
          <p:cNvPr id="110" name="Shape 110"/>
          <p:cNvSpPr/>
          <p:nvPr/>
        </p:nvSpPr>
        <p:spPr>
          <a:xfrm flipH="1">
            <a:off x="3509763" y="4450874"/>
            <a:ext cx="364859" cy="8302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21723" y="4260349"/>
            <a:ext cx="2782994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700"/>
              <a:t>Phenotype vector</a:t>
            </a:r>
          </a:p>
        </p:txBody>
      </p:sp>
      <p:sp>
        <p:nvSpPr>
          <p:cNvPr id="112" name="Shape 112"/>
          <p:cNvSpPr/>
          <p:nvPr/>
        </p:nvSpPr>
        <p:spPr>
          <a:xfrm flipH="1">
            <a:off x="3941685" y="4638494"/>
            <a:ext cx="1073892" cy="6363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711275" y="5070286"/>
            <a:ext cx="2051988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700"/>
              <a:t>Fixed effects</a:t>
            </a:r>
          </a:p>
        </p:txBody>
      </p:sp>
      <p:sp>
        <p:nvSpPr>
          <p:cNvPr id="114" name="Shape 114"/>
          <p:cNvSpPr/>
          <p:nvPr/>
        </p:nvSpPr>
        <p:spPr>
          <a:xfrm>
            <a:off x="5152175" y="2508668"/>
            <a:ext cx="2700450" cy="87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700">
                <a:latin typeface="Arial"/>
                <a:ea typeface="Arial"/>
                <a:cs typeface="Arial"/>
                <a:sym typeface="Arial"/>
              </a:rPr>
              <a:t>random</a:t>
            </a:r>
          </a:p>
          <a:p>
            <a:pPr lvl="0">
              <a:defRPr sz="1800"/>
            </a:pPr>
            <a:r>
              <a:rPr sz="2700">
                <a:latin typeface="Arial"/>
                <a:ea typeface="Arial"/>
                <a:cs typeface="Arial"/>
                <a:sym typeface="Arial"/>
              </a:rPr>
              <a:t>Breeding Values </a:t>
            </a:r>
          </a:p>
        </p:txBody>
      </p:sp>
      <p:sp>
        <p:nvSpPr>
          <p:cNvPr id="115" name="Shape 115"/>
          <p:cNvSpPr/>
          <p:nvPr/>
        </p:nvSpPr>
        <p:spPr>
          <a:xfrm flipV="1">
            <a:off x="6461822" y="3515508"/>
            <a:ext cx="1" cy="48408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9413258" y="3440078"/>
            <a:ext cx="3037257" cy="724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a</a:t>
            </a:r>
            <a:r>
              <a:rPr sz="3600"/>
              <a:t> ~ N (0,</a:t>
            </a: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rPr sz="3600"/>
              <a:t>σ</a:t>
            </a:r>
            <a:r>
              <a:rPr sz="3600" baseline="31999"/>
              <a:t>2</a:t>
            </a:r>
            <a:r>
              <a:rPr sz="3600" baseline="-5999"/>
              <a:t>A</a:t>
            </a:r>
            <a:r>
              <a:rPr sz="3600"/>
              <a:t>)</a:t>
            </a:r>
          </a:p>
        </p:txBody>
      </p:sp>
      <p:sp>
        <p:nvSpPr>
          <p:cNvPr id="117" name="Shape 117"/>
          <p:cNvSpPr/>
          <p:nvPr/>
        </p:nvSpPr>
        <p:spPr>
          <a:xfrm>
            <a:off x="9576021" y="4479072"/>
            <a:ext cx="2711730" cy="724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e</a:t>
            </a:r>
            <a:r>
              <a:rPr sz="3600"/>
              <a:t> ~ N (0,</a:t>
            </a:r>
            <a:r>
              <a:rPr sz="3600" b="1" i="1"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3600"/>
              <a:t>σ</a:t>
            </a:r>
            <a:r>
              <a:rPr sz="3600" baseline="31999"/>
              <a:t>2</a:t>
            </a:r>
            <a:r>
              <a:rPr sz="3600" baseline="-5999"/>
              <a:t>e</a:t>
            </a:r>
            <a:r>
              <a:rPr sz="3600"/>
              <a:t>)</a:t>
            </a:r>
          </a:p>
        </p:txBody>
      </p:sp>
      <p:sp>
        <p:nvSpPr>
          <p:cNvPr id="118" name="Shape 118"/>
          <p:cNvSpPr/>
          <p:nvPr/>
        </p:nvSpPr>
        <p:spPr>
          <a:xfrm>
            <a:off x="11011371" y="2718383"/>
            <a:ext cx="1397051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G=ZZ’</a:t>
            </a:r>
          </a:p>
        </p:txBody>
      </p:sp>
      <p:sp>
        <p:nvSpPr>
          <p:cNvPr id="119" name="Shape 119"/>
          <p:cNvSpPr/>
          <p:nvPr/>
        </p:nvSpPr>
        <p:spPr>
          <a:xfrm>
            <a:off x="1079335" y="5835121"/>
            <a:ext cx="1353295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700"/>
              <a:t>Group 1</a:t>
            </a:r>
          </a:p>
        </p:txBody>
      </p:sp>
      <p:sp>
        <p:nvSpPr>
          <p:cNvPr id="120" name="Shape 120"/>
          <p:cNvSpPr/>
          <p:nvPr/>
        </p:nvSpPr>
        <p:spPr>
          <a:xfrm>
            <a:off x="237316" y="6267174"/>
            <a:ext cx="3037333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700"/>
              <a:t>sex + slg. group</a:t>
            </a:r>
          </a:p>
        </p:txBody>
      </p:sp>
      <p:sp>
        <p:nvSpPr>
          <p:cNvPr id="121" name="Shape 121"/>
          <p:cNvSpPr/>
          <p:nvPr/>
        </p:nvSpPr>
        <p:spPr>
          <a:xfrm>
            <a:off x="115890" y="6848459"/>
            <a:ext cx="3280186" cy="226305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WBS, dressing percentage, Num Ribs, cook yield, Juiciness, Tenderness ,Overall tenderness</a:t>
            </a:r>
          </a:p>
        </p:txBody>
      </p:sp>
      <p:sp>
        <p:nvSpPr>
          <p:cNvPr id="122" name="Shape 122"/>
          <p:cNvSpPr/>
          <p:nvPr/>
        </p:nvSpPr>
        <p:spPr>
          <a:xfrm>
            <a:off x="5434974" y="5843396"/>
            <a:ext cx="1353295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700"/>
              <a:t>Group 2</a:t>
            </a:r>
          </a:p>
        </p:txBody>
      </p:sp>
      <p:sp>
        <p:nvSpPr>
          <p:cNvPr id="123" name="Shape 123"/>
          <p:cNvSpPr/>
          <p:nvPr/>
        </p:nvSpPr>
        <p:spPr>
          <a:xfrm>
            <a:off x="3930149" y="6314728"/>
            <a:ext cx="4712734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700"/>
              <a:t>sex + slg. group + car weight</a:t>
            </a:r>
          </a:p>
        </p:txBody>
      </p:sp>
      <p:sp>
        <p:nvSpPr>
          <p:cNvPr id="124" name="Shape 124"/>
          <p:cNvSpPr/>
          <p:nvPr/>
        </p:nvSpPr>
        <p:spPr>
          <a:xfrm>
            <a:off x="3808722" y="6896012"/>
            <a:ext cx="4605799" cy="108397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FFFFFF"/>
                </a:solidFill>
              </a:rPr>
              <a:t>ultimate </a:t>
            </a:r>
            <a:r>
              <a:rPr sz="2400" dirty="0">
                <a:solidFill>
                  <a:srgbClr val="FFFFFF"/>
                </a:solidFill>
              </a:rPr>
              <a:t>pH, Last Lumbar BF,10th Rib BF, </a:t>
            </a:r>
            <a:r>
              <a:rPr sz="2400" dirty="0" err="1">
                <a:solidFill>
                  <a:srgbClr val="FFFFFF"/>
                </a:solidFill>
              </a:rPr>
              <a:t>Loin,Belly</a:t>
            </a:r>
            <a:r>
              <a:rPr sz="2400" dirty="0">
                <a:solidFill>
                  <a:srgbClr val="FFFFFF"/>
                </a:solidFill>
              </a:rPr>
              <a:t>, Protein</a:t>
            </a:r>
          </a:p>
        </p:txBody>
      </p:sp>
      <p:sp>
        <p:nvSpPr>
          <p:cNvPr id="125" name="Shape 125"/>
          <p:cNvSpPr/>
          <p:nvPr/>
        </p:nvSpPr>
        <p:spPr>
          <a:xfrm>
            <a:off x="10255239" y="5942449"/>
            <a:ext cx="1353295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700"/>
              <a:t>Group 3</a:t>
            </a:r>
          </a:p>
        </p:txBody>
      </p:sp>
      <p:sp>
        <p:nvSpPr>
          <p:cNvPr id="126" name="Shape 126"/>
          <p:cNvSpPr/>
          <p:nvPr/>
        </p:nvSpPr>
        <p:spPr>
          <a:xfrm>
            <a:off x="8575519" y="6315775"/>
            <a:ext cx="4712735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700"/>
              <a:t>sex + slg. group + Slg.Age</a:t>
            </a:r>
          </a:p>
        </p:txBody>
      </p:sp>
      <p:sp>
        <p:nvSpPr>
          <p:cNvPr id="127" name="Shape 127"/>
          <p:cNvSpPr/>
          <p:nvPr/>
        </p:nvSpPr>
        <p:spPr>
          <a:xfrm>
            <a:off x="9540389" y="6988255"/>
            <a:ext cx="2782995" cy="87778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Drip loss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  <p:bldP spid="111" grpId="2" animBg="1" advAuto="0"/>
      <p:bldP spid="112" grpId="3" animBg="1" advAuto="0"/>
      <p:bldP spid="113" grpId="4" animBg="1" advAuto="0"/>
      <p:bldP spid="114" grpId="15" animBg="1" advAuto="0"/>
      <p:bldP spid="115" grpId="14" animBg="1" advAuto="0"/>
      <p:bldP spid="116" grpId="16" animBg="1" advAuto="0"/>
      <p:bldP spid="117" grpId="18" animBg="1" advAuto="0"/>
      <p:bldP spid="118" grpId="17" animBg="1" advAuto="0"/>
      <p:bldP spid="119" grpId="5" animBg="1" advAuto="0"/>
      <p:bldP spid="120" grpId="6" animBg="1" advAuto="0"/>
      <p:bldP spid="121" grpId="7" animBg="1" advAuto="0"/>
      <p:bldP spid="122" grpId="8" animBg="1" advAuto="0"/>
      <p:bldP spid="123" grpId="9" animBg="1" advAuto="0"/>
      <p:bldP spid="124" grpId="10" animBg="1" advAuto="0"/>
      <p:bldP spid="125" grpId="11" animBg="1" advAuto="0"/>
      <p:bldP spid="126" grpId="12" animBg="1" advAuto="0"/>
      <p:bldP spid="127" grpId="1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6-filtered.png"/>
          <p:cNvPicPr/>
          <p:nvPr/>
        </p:nvPicPr>
        <p:blipFill>
          <a:blip r:embed="rId3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Gualdron Duarte et al.BMC Bioinformatics 2014, 15:246</a:t>
            </a:r>
          </a:p>
        </p:txBody>
      </p:sp>
      <p:sp>
        <p:nvSpPr>
          <p:cNvPr id="134" name="Shape 134"/>
          <p:cNvSpPr/>
          <p:nvPr/>
        </p:nvSpPr>
        <p:spPr>
          <a:xfrm>
            <a:off x="12023088" y="9093228"/>
            <a:ext cx="3590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8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 lnSpcReduction="10000"/>
          </a:bodyPr>
          <a:lstStyle>
            <a:lvl1pPr defTabSz="457200">
              <a:lnSpc>
                <a:spcPct val="150000"/>
              </a:lnSpc>
              <a:spcBef>
                <a:spcPts val="600"/>
              </a:spcBef>
              <a:defRPr sz="7900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900">
                <a:solidFill>
                  <a:srgbClr val="FFFFFF"/>
                </a:solidFill>
                <a:uFill>
                  <a:solidFill/>
                </a:uFill>
              </a:rPr>
              <a:t>gwaR   </a:t>
            </a:r>
          </a:p>
        </p:txBody>
      </p:sp>
      <p:sp>
        <p:nvSpPr>
          <p:cNvPr id="136" name="Shape 136"/>
          <p:cNvSpPr/>
          <p:nvPr/>
        </p:nvSpPr>
        <p:spPr>
          <a:xfrm>
            <a:off x="335877" y="2695181"/>
            <a:ext cx="7131764" cy="6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R package gwaR</a:t>
            </a:r>
          </a:p>
        </p:txBody>
      </p:sp>
      <p:sp>
        <p:nvSpPr>
          <p:cNvPr id="137" name="Shape 137"/>
          <p:cNvSpPr/>
          <p:nvPr/>
        </p:nvSpPr>
        <p:spPr>
          <a:xfrm>
            <a:off x="1292763" y="3727022"/>
            <a:ext cx="11334166" cy="120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4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GBLUP (Genomic Best Linear Unbiased Prediction )</a:t>
            </a:r>
          </a:p>
        </p:txBody>
      </p:sp>
      <p:sp>
        <p:nvSpPr>
          <p:cNvPr id="138" name="Shape 138"/>
          <p:cNvSpPr/>
          <p:nvPr/>
        </p:nvSpPr>
        <p:spPr>
          <a:xfrm>
            <a:off x="-465470" y="5680854"/>
            <a:ext cx="5352940" cy="869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4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g</a:t>
            </a:r>
            <a:r>
              <a:rPr sz="4400"/>
              <a:t>= </a:t>
            </a:r>
            <a:r>
              <a:rPr sz="4400" b="1">
                <a:latin typeface="Helvetica"/>
                <a:ea typeface="Helvetica"/>
                <a:cs typeface="Helvetica"/>
                <a:sym typeface="Helvetica"/>
              </a:rPr>
              <a:t>Z</a:t>
            </a:r>
            <a:r>
              <a:rPr sz="4400"/>
              <a:t>’ </a:t>
            </a:r>
            <a:r>
              <a:rPr sz="4400" b="1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rPr sz="4400" baseline="31999"/>
              <a:t>-1</a:t>
            </a:r>
            <a:r>
              <a:rPr sz="4400"/>
              <a:t> </a:t>
            </a:r>
            <a:r>
              <a:rPr sz="44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â</a:t>
            </a:r>
          </a:p>
        </p:txBody>
      </p:sp>
      <p:sp>
        <p:nvSpPr>
          <p:cNvPr id="139" name="Shape 139"/>
          <p:cNvSpPr/>
          <p:nvPr/>
        </p:nvSpPr>
        <p:spPr>
          <a:xfrm>
            <a:off x="771412" y="5680858"/>
            <a:ext cx="4572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/>
            </a:pPr>
            <a:r>
              <a:rPr sz="5400"/>
              <a:t>ˆ</a:t>
            </a:r>
          </a:p>
        </p:txBody>
      </p:sp>
      <p:sp>
        <p:nvSpPr>
          <p:cNvPr id="140" name="Shape 140"/>
          <p:cNvSpPr/>
          <p:nvPr/>
        </p:nvSpPr>
        <p:spPr>
          <a:xfrm>
            <a:off x="6591141" y="2695181"/>
            <a:ext cx="1170352" cy="705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a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=Z</a:t>
            </a:r>
            <a:r>
              <a:rPr sz="36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g</a:t>
            </a:r>
          </a:p>
        </p:txBody>
      </p:sp>
      <p:sp>
        <p:nvSpPr>
          <p:cNvPr id="141" name="Shape 141"/>
          <p:cNvSpPr/>
          <p:nvPr/>
        </p:nvSpPr>
        <p:spPr>
          <a:xfrm>
            <a:off x="-156413" y="6574757"/>
            <a:ext cx="8116344" cy="869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400"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sz="4400"/>
              <a:t>(</a:t>
            </a:r>
            <a:r>
              <a:rPr sz="44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g)</a:t>
            </a:r>
            <a:r>
              <a:rPr sz="4400"/>
              <a:t>=</a:t>
            </a:r>
            <a:r>
              <a:rPr sz="4400"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3300" b="1">
                <a:latin typeface="Arial"/>
                <a:ea typeface="Arial"/>
                <a:cs typeface="Arial"/>
                <a:sym typeface="Arial"/>
              </a:rPr>
              <a:t>Z</a:t>
            </a:r>
            <a:r>
              <a:rPr sz="3300"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sz="3300" b="1">
                <a:latin typeface="Arial"/>
                <a:ea typeface="Arial"/>
                <a:cs typeface="Arial"/>
                <a:sym typeface="Arial"/>
              </a:rPr>
              <a:t>G</a:t>
            </a:r>
            <a:r>
              <a:rPr sz="3300" baseline="31999"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sz="3300" b="1">
                <a:latin typeface="Arial"/>
                <a:ea typeface="Arial"/>
                <a:cs typeface="Arial"/>
                <a:sym typeface="Arial"/>
              </a:rPr>
              <a:t>Z</a:t>
            </a:r>
            <a:r>
              <a:rPr sz="4400"/>
              <a:t> σ</a:t>
            </a:r>
            <a:r>
              <a:rPr sz="4400" baseline="31999"/>
              <a:t>2</a:t>
            </a:r>
            <a:r>
              <a:rPr sz="4400" baseline="-5999"/>
              <a:t>A </a:t>
            </a:r>
            <a:r>
              <a:rPr sz="44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- </a:t>
            </a:r>
            <a:r>
              <a:rPr sz="3300" b="1">
                <a:latin typeface="Arial"/>
                <a:ea typeface="Arial"/>
                <a:cs typeface="Arial"/>
                <a:sym typeface="Arial"/>
              </a:rPr>
              <a:t>Z</a:t>
            </a:r>
            <a:r>
              <a:rPr sz="3300"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sz="3300" b="1">
                <a:latin typeface="Arial"/>
                <a:ea typeface="Arial"/>
                <a:cs typeface="Arial"/>
                <a:sym typeface="Arial"/>
              </a:rPr>
              <a:t>G</a:t>
            </a:r>
            <a:r>
              <a:rPr sz="3300" baseline="31999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sz="3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3300" b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sz="3300" b="1" baseline="31999">
                <a:latin typeface="Arial"/>
                <a:ea typeface="Arial"/>
                <a:cs typeface="Arial"/>
                <a:sym typeface="Arial"/>
              </a:rPr>
              <a:t>aa</a:t>
            </a:r>
            <a:r>
              <a:rPr sz="3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3300" b="1">
                <a:latin typeface="Arial"/>
                <a:ea typeface="Arial"/>
                <a:cs typeface="Arial"/>
                <a:sym typeface="Arial"/>
              </a:rPr>
              <a:t>G</a:t>
            </a:r>
            <a:r>
              <a:rPr sz="3300" baseline="31999"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sz="3300" b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142" name="Shape 142"/>
          <p:cNvSpPr/>
          <p:nvPr/>
        </p:nvSpPr>
        <p:spPr>
          <a:xfrm>
            <a:off x="955630" y="6526731"/>
            <a:ext cx="4572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/>
            </a:pPr>
            <a:r>
              <a:rPr sz="5400"/>
              <a:t>ˆ</a:t>
            </a:r>
          </a:p>
        </p:txBody>
      </p:sp>
      <p:sp>
        <p:nvSpPr>
          <p:cNvPr id="143" name="Shape 143"/>
          <p:cNvSpPr/>
          <p:nvPr/>
        </p:nvSpPr>
        <p:spPr>
          <a:xfrm>
            <a:off x="7977375" y="549065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113454" y="7715325"/>
            <a:ext cx="7131764" cy="1270001"/>
          </a:xfrm>
          <a:prstGeom prst="roundRect">
            <a:avLst>
              <a:gd name="adj" fmla="val 15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444499" lvl="0" indent="-444499" algn="l">
              <a:buSzPct val="45000"/>
              <a:buBlip>
                <a:blip r:embed="rId4"/>
              </a:buBlip>
              <a:defRPr sz="1800"/>
            </a:pPr>
            <a:r>
              <a:rPr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sz="3900" baseline="-59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There is no Association</a:t>
            </a:r>
          </a:p>
        </p:txBody>
      </p:sp>
      <p:sp>
        <p:nvSpPr>
          <p:cNvPr id="145" name="Shape 145"/>
          <p:cNvSpPr/>
          <p:nvPr/>
        </p:nvSpPr>
        <p:spPr>
          <a:xfrm>
            <a:off x="8211523" y="5644080"/>
            <a:ext cx="535294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400" dirty="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t=g/</a:t>
            </a:r>
            <a:r>
              <a:rPr sz="4400" dirty="0" err="1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sd</a:t>
            </a:r>
            <a:r>
              <a:rPr sz="4400" dirty="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(g)</a:t>
            </a:r>
          </a:p>
        </p:txBody>
      </p:sp>
      <p:sp>
        <p:nvSpPr>
          <p:cNvPr id="146" name="Shape 146"/>
          <p:cNvSpPr/>
          <p:nvPr/>
        </p:nvSpPr>
        <p:spPr>
          <a:xfrm>
            <a:off x="10164652" y="5561530"/>
            <a:ext cx="4572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/>
            </a:pPr>
            <a:r>
              <a:rPr sz="5400" dirty="0"/>
              <a:t>ˆ</a:t>
            </a:r>
          </a:p>
        </p:txBody>
      </p:sp>
      <p:sp>
        <p:nvSpPr>
          <p:cNvPr id="147" name="Shape 147"/>
          <p:cNvSpPr/>
          <p:nvPr/>
        </p:nvSpPr>
        <p:spPr>
          <a:xfrm>
            <a:off x="11446536" y="5557270"/>
            <a:ext cx="4572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 lvl="0">
              <a:defRPr sz="1800"/>
            </a:pPr>
            <a:r>
              <a:rPr sz="5400" dirty="0"/>
              <a:t>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2" animBg="1" advAuto="0"/>
      <p:bldP spid="138" grpId="3" animBg="1" advAuto="0"/>
      <p:bldP spid="139" grpId="4" animBg="1" advAuto="0"/>
      <p:bldP spid="140" grpId="1" animBg="1" advAuto="0"/>
      <p:bldP spid="141" grpId="5" animBg="1" advAuto="0"/>
      <p:bldP spid="142" grpId="6" animBg="1" advAuto="0"/>
      <p:bldP spid="143" grpId="7" animBg="1" advAuto="0"/>
      <p:bldP spid="144" grpId="11" animBg="1" advAuto="0"/>
      <p:bldP spid="145" grpId="8" animBg="1" advAuto="0"/>
      <p:bldP spid="146" grpId="9" animBg="1" advAuto="0"/>
      <p:bldP spid="147" grpId="1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6-filtered.png"/>
          <p:cNvPicPr/>
          <p:nvPr/>
        </p:nvPicPr>
        <p:blipFill>
          <a:blip r:embed="rId3">
            <a:alphaModFix amt="6337"/>
            <a:extLst/>
          </a:blip>
          <a:stretch>
            <a:fillRect/>
          </a:stretch>
        </p:blipFill>
        <p:spPr>
          <a:xfrm>
            <a:off x="3445861" y="2410883"/>
            <a:ext cx="5213811" cy="6517263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232196" y="239001"/>
            <a:ext cx="12540408" cy="1891309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232196" y="9208720"/>
            <a:ext cx="12540408" cy="425607"/>
          </a:xfrm>
          <a:prstGeom prst="rect">
            <a:avLst/>
          </a:prstGeom>
          <a:solidFill>
            <a:srgbClr val="0B5D18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2023088" y="9093228"/>
            <a:ext cx="3590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9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329663" y="389329"/>
            <a:ext cx="10345474" cy="159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defTabSz="379475">
              <a:lnSpc>
                <a:spcPct val="150000"/>
              </a:lnSpc>
              <a:spcBef>
                <a:spcPts val="400"/>
              </a:spcBef>
              <a:defRPr sz="6557">
                <a:solidFill>
                  <a:srgbClr val="FFFF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557">
                <a:solidFill>
                  <a:srgbClr val="FFFFFF"/>
                </a:solidFill>
                <a:uFill>
                  <a:solidFill/>
                </a:uFill>
              </a:rPr>
              <a:t>Manhattan Plot Ultimate pH   </a:t>
            </a:r>
          </a:p>
        </p:txBody>
      </p:sp>
      <p:pic>
        <p:nvPicPr>
          <p:cNvPr id="15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1560" y="2296606"/>
            <a:ext cx="7536499" cy="674581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9596584" y="5272251"/>
            <a:ext cx="3212538" cy="6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5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Region </a:t>
            </a:r>
          </a:p>
        </p:txBody>
      </p:sp>
      <p:sp>
        <p:nvSpPr>
          <p:cNvPr id="158" name="Shape 158"/>
          <p:cNvSpPr/>
          <p:nvPr/>
        </p:nvSpPr>
        <p:spPr>
          <a:xfrm>
            <a:off x="9596584" y="2687801"/>
            <a:ext cx="3212538" cy="1202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5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Candidate Genes </a:t>
            </a:r>
          </a:p>
        </p:txBody>
      </p:sp>
      <p:sp>
        <p:nvSpPr>
          <p:cNvPr id="159" name="Shape 159"/>
          <p:cNvSpPr/>
          <p:nvPr/>
        </p:nvSpPr>
        <p:spPr>
          <a:xfrm>
            <a:off x="9596584" y="7380185"/>
            <a:ext cx="3212538" cy="6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499" indent="-444499" algn="l">
              <a:buSzPct val="45000"/>
              <a:buBlip>
                <a:blip r:embed="rId5"/>
              </a:buBlip>
              <a:defRPr sz="3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900"/>
              <a:t>ENSMBL</a:t>
            </a:r>
          </a:p>
        </p:txBody>
      </p:sp>
      <p:sp>
        <p:nvSpPr>
          <p:cNvPr id="160" name="Shape 160"/>
          <p:cNvSpPr/>
          <p:nvPr/>
        </p:nvSpPr>
        <p:spPr>
          <a:xfrm>
            <a:off x="3996797" y="8616817"/>
            <a:ext cx="3367887" cy="4256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700"/>
              <a:t>Chromosome</a:t>
            </a:r>
          </a:p>
        </p:txBody>
      </p:sp>
      <p:sp>
        <p:nvSpPr>
          <p:cNvPr id="161" name="Shape 161"/>
          <p:cNvSpPr/>
          <p:nvPr/>
        </p:nvSpPr>
        <p:spPr>
          <a:xfrm flipV="1">
            <a:off x="1549400" y="2804628"/>
            <a:ext cx="1" cy="521975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949558" y="7924827"/>
            <a:ext cx="36857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949558" y="6998522"/>
            <a:ext cx="36857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949558" y="6072217"/>
            <a:ext cx="36857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949558" y="5145912"/>
            <a:ext cx="36857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949558" y="4219607"/>
            <a:ext cx="36857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49558" y="3289300"/>
            <a:ext cx="36857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46227" y="6526725"/>
            <a:ext cx="756966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600"/>
              <a:t>0.01</a:t>
            </a:r>
          </a:p>
        </p:txBody>
      </p:sp>
      <p:sp>
        <p:nvSpPr>
          <p:cNvPr id="169" name="Shape 169"/>
          <p:cNvSpPr/>
          <p:nvPr/>
        </p:nvSpPr>
        <p:spPr>
          <a:xfrm>
            <a:off x="178944" y="5602421"/>
            <a:ext cx="1124249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600"/>
              <a:t>0.0001</a:t>
            </a:r>
          </a:p>
        </p:txBody>
      </p:sp>
      <p:sp>
        <p:nvSpPr>
          <p:cNvPr id="170" name="Shape 170"/>
          <p:cNvSpPr/>
          <p:nvPr/>
        </p:nvSpPr>
        <p:spPr>
          <a:xfrm>
            <a:off x="91452" y="4832300"/>
            <a:ext cx="1226679" cy="39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100"/>
              <a:t>0.000001</a:t>
            </a:r>
          </a:p>
        </p:txBody>
      </p:sp>
      <p:sp>
        <p:nvSpPr>
          <p:cNvPr id="171" name="Shape 171"/>
          <p:cNvSpPr/>
          <p:nvPr/>
        </p:nvSpPr>
        <p:spPr>
          <a:xfrm>
            <a:off x="48249" y="3920644"/>
            <a:ext cx="1254944" cy="348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700"/>
              <a:t>0.00000001</a:t>
            </a:r>
          </a:p>
        </p:txBody>
      </p:sp>
      <p:sp>
        <p:nvSpPr>
          <p:cNvPr id="172" name="Shape 172"/>
          <p:cNvSpPr/>
          <p:nvPr/>
        </p:nvSpPr>
        <p:spPr>
          <a:xfrm>
            <a:off x="-47088" y="3002330"/>
            <a:ext cx="1576314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0.0000000001</a:t>
            </a:r>
          </a:p>
        </p:txBody>
      </p:sp>
      <p:sp>
        <p:nvSpPr>
          <p:cNvPr id="173" name="Shape 173"/>
          <p:cNvSpPr/>
          <p:nvPr/>
        </p:nvSpPr>
        <p:spPr>
          <a:xfrm>
            <a:off x="984873" y="7457033"/>
            <a:ext cx="29794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600"/>
              <a:t>1</a:t>
            </a:r>
          </a:p>
        </p:txBody>
      </p:sp>
      <p:sp>
        <p:nvSpPr>
          <p:cNvPr id="174" name="Shape 174"/>
          <p:cNvSpPr/>
          <p:nvPr/>
        </p:nvSpPr>
        <p:spPr>
          <a:xfrm>
            <a:off x="3074762" y="4634551"/>
            <a:ext cx="3212537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600"/>
              <a:t>α=0.05/N Markers</a:t>
            </a:r>
          </a:p>
        </p:txBody>
      </p:sp>
      <p:sp>
        <p:nvSpPr>
          <p:cNvPr id="175" name="Shape 175"/>
          <p:cNvSpPr/>
          <p:nvPr/>
        </p:nvSpPr>
        <p:spPr>
          <a:xfrm>
            <a:off x="-472424" y="2248906"/>
            <a:ext cx="3212537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600"/>
              <a:t>p-value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3" animBg="1" advAuto="0"/>
      <p:bldP spid="158" grpId="2" animBg="1" advAuto="0"/>
      <p:bldP spid="159" grpId="4" animBg="1" advAuto="0"/>
      <p:bldP spid="174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525</Words>
  <Application>Microsoft Office PowerPoint</Application>
  <PresentationFormat>Custom</PresentationFormat>
  <Paragraphs>178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Bradley Hand ITC TT-Bold</vt:lpstr>
      <vt:lpstr>Helvetica</vt:lpstr>
      <vt:lpstr>Helvetica Light</vt:lpstr>
      <vt:lpstr>Helvetica Neue</vt:lpstr>
      <vt:lpstr>SignPainter-HouseScript</vt:lpstr>
      <vt:lpstr>White</vt:lpstr>
      <vt:lpstr>Welcome 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!!</dc:title>
  <dc:creator>Seba</dc:creator>
  <cp:lastModifiedBy>Juan Pedro steibel</cp:lastModifiedBy>
  <cp:revision>8</cp:revision>
  <dcterms:modified xsi:type="dcterms:W3CDTF">2015-10-12T15:40:38Z</dcterms:modified>
</cp:coreProperties>
</file>