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aterialsnet.com.tw/DocView.aspx?id=4730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ipo.org.tw/tc/about_textile_2.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tis.org.tw/NetReport/NetReport_Detail.aspx?rpno=167841210&amp;type=netrepo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w.com.tw/article/511807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3681" y="2967335"/>
            <a:ext cx="5724644" cy="923330"/>
          </a:xfrm>
          <a:prstGeom prst="rect">
            <a:avLst/>
          </a:prstGeom>
          <a:noFill/>
        </p:spPr>
        <p:txBody>
          <a:bodyPr wrap="none" lIns="91440" tIns="45720" rIns="91440" bIns="45720">
            <a:spAutoFit/>
          </a:bodyPr>
          <a:lstStyle/>
          <a:p>
            <a:pPr algn="ctr"/>
            <a:r>
              <a:rPr lang="zh-TW" altLang="en-US" sz="5400" b="0" cap="none" spc="0" dirty="0" smtClean="0">
                <a:ln w="0"/>
                <a:solidFill>
                  <a:schemeClr val="tx1"/>
                </a:solidFill>
                <a:effectLst>
                  <a:outerShdw blurRad="38100" dist="19050" dir="2700000" algn="tl" rotWithShape="0">
                    <a:schemeClr val="dk1">
                      <a:alpha val="40000"/>
                    </a:schemeClr>
                  </a:outerShdw>
                </a:effectLst>
              </a:rPr>
              <a:t>產業趨勢相關資訊</a:t>
            </a:r>
            <a:endParaRPr lang="zh-TW"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33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7027" y="1482448"/>
            <a:ext cx="9270276" cy="2862322"/>
          </a:xfrm>
          <a:prstGeom prst="rect">
            <a:avLst/>
          </a:prstGeom>
        </p:spPr>
        <p:txBody>
          <a:bodyPr wrap="square">
            <a:spAutoFit/>
          </a:bodyPr>
          <a:lstStyle/>
          <a:p>
            <a:r>
              <a:rPr lang="zh-TW" altLang="en-US" sz="3000" dirty="0"/>
              <a:t>在全球下世代於「綠色」、「低碳」的風向巨輪下，扮演全球紡織供應鏈關鍵角色的台灣，於未來研發生產之對策正朝向「綠色轉型」及「低碳科技」布局，不斷地產業升級與創新。研發符合世界潮流趨勢之紡織品，正是國內紡織產業在國際市場競爭致勝的黃金法則，藉此更能啟動台灣紡織產業新一波之經濟動能。</a:t>
            </a:r>
          </a:p>
        </p:txBody>
      </p:sp>
      <p:sp>
        <p:nvSpPr>
          <p:cNvPr id="5" name="矩形 4"/>
          <p:cNvSpPr/>
          <p:nvPr/>
        </p:nvSpPr>
        <p:spPr>
          <a:xfrm>
            <a:off x="1807027" y="728395"/>
            <a:ext cx="9413967" cy="754053"/>
          </a:xfrm>
          <a:prstGeom prst="rect">
            <a:avLst/>
          </a:prstGeom>
        </p:spPr>
        <p:txBody>
          <a:bodyPr wrap="square">
            <a:spAutoFit/>
          </a:bodyPr>
          <a:lstStyle/>
          <a:p>
            <a:r>
              <a:rPr lang="en-US" altLang="zh-TW" sz="2500" dirty="0">
                <a:hlinkClick r:id="rId2"/>
              </a:rPr>
              <a:t>https://</a:t>
            </a:r>
            <a:r>
              <a:rPr lang="en-US" altLang="zh-TW" sz="2500" dirty="0" smtClean="0">
                <a:hlinkClick r:id="rId2"/>
              </a:rPr>
              <a:t>www.materialsnet.com.tw/DocView.aspx?id=47308</a:t>
            </a:r>
            <a:endParaRPr lang="en-US" altLang="zh-TW" sz="2500" dirty="0" smtClean="0"/>
          </a:p>
          <a:p>
            <a:endParaRPr lang="zh-TW" altLang="en-US" dirty="0"/>
          </a:p>
        </p:txBody>
      </p:sp>
    </p:spTree>
    <p:extLst>
      <p:ext uri="{BB962C8B-B14F-4D97-AF65-F5344CB8AC3E}">
        <p14:creationId xmlns:p14="http://schemas.microsoft.com/office/powerpoint/2010/main" val="258156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5587" y="1049277"/>
            <a:ext cx="10280469" cy="5478423"/>
          </a:xfrm>
          <a:prstGeom prst="rect">
            <a:avLst/>
          </a:prstGeom>
        </p:spPr>
        <p:txBody>
          <a:bodyPr wrap="square">
            <a:spAutoFit/>
          </a:bodyPr>
          <a:lstStyle/>
          <a:p>
            <a:r>
              <a:rPr lang="zh-TW" altLang="en-US" sz="2500" dirty="0">
                <a:solidFill>
                  <a:srgbClr val="434343"/>
                </a:solidFill>
                <a:latin typeface="Catamaran"/>
              </a:rPr>
              <a:t>疫情也為企業帶來調整體質的機會，當疫情蔓延時，國內紡織供應鏈快速將既有產品線轉往生產防疫相關紡織品，藉以填補部分訂單損失。面對後疫情時代，業者將加速往高值化產品發展、擴展新領域、爭取新客戶進行策略布局，藉此放棄低毛利產品。延續臺灣機能性紡織品的比較利益，短期建議以「不把病毒帶回家」刻劃生活情境、強化安全防護機能，首重超高機能技術如抗菌防臭、安全防護，甚至將防護衣時尚化，結合防護布料與街頭時裝概念重新定義戶外機能服裝，朝向防疫服裝生活化發展。</a:t>
            </a:r>
            <a:r>
              <a:rPr lang="zh-TW" altLang="en-US" sz="2500" dirty="0"/>
              <a:t/>
            </a:r>
            <a:br>
              <a:rPr lang="zh-TW" altLang="en-US" sz="2500" dirty="0"/>
            </a:br>
            <a:r>
              <a:rPr lang="zh-TW" altLang="en-US" sz="2500" dirty="0" smtClean="0">
                <a:solidFill>
                  <a:srgbClr val="434343"/>
                </a:solidFill>
                <a:latin typeface="Catamaran"/>
              </a:rPr>
              <a:t>品牌</a:t>
            </a:r>
            <a:r>
              <a:rPr lang="zh-TW" altLang="en-US" sz="2500" dirty="0">
                <a:solidFill>
                  <a:srgbClr val="434343"/>
                </a:solidFill>
                <a:latin typeface="Catamaran"/>
              </a:rPr>
              <a:t>首重「企業社會責任」，對供應商的人權、安全性、環境永續等面向都放大檢視，除了保障勞工權益外，環保永續技術包括易分解、易回用、與生質材料等，皆是需要持續投入的技術，在創造永續議題的同時結合品牌營運策略，達到永續行銷（</a:t>
            </a:r>
            <a:r>
              <a:rPr lang="en-US" altLang="zh-TW" sz="2500" dirty="0">
                <a:solidFill>
                  <a:srgbClr val="434343"/>
                </a:solidFill>
                <a:latin typeface="Catamaran"/>
              </a:rPr>
              <a:t>Storytelling</a:t>
            </a:r>
            <a:r>
              <a:rPr lang="zh-TW" altLang="en-US" sz="2500" dirty="0">
                <a:solidFill>
                  <a:srgbClr val="434343"/>
                </a:solidFill>
                <a:latin typeface="Catamaran"/>
              </a:rPr>
              <a:t>）的效果。若將時間軸拉長來看，短、中、長期皆面臨承擔永續發展的使命，故生物防護、人體舒適、永續發展三者都須兼顧。</a:t>
            </a:r>
            <a:endParaRPr lang="zh-TW" altLang="en-US" sz="2500" dirty="0"/>
          </a:p>
        </p:txBody>
      </p:sp>
      <p:sp>
        <p:nvSpPr>
          <p:cNvPr id="5" name="矩形 4"/>
          <p:cNvSpPr/>
          <p:nvPr/>
        </p:nvSpPr>
        <p:spPr>
          <a:xfrm>
            <a:off x="1715587" y="572223"/>
            <a:ext cx="7637027" cy="477054"/>
          </a:xfrm>
          <a:prstGeom prst="rect">
            <a:avLst/>
          </a:prstGeom>
        </p:spPr>
        <p:txBody>
          <a:bodyPr wrap="none">
            <a:spAutoFit/>
          </a:bodyPr>
          <a:lstStyle/>
          <a:p>
            <a:r>
              <a:rPr lang="zh-TW" altLang="en-US" sz="2500" dirty="0">
                <a:hlinkClick r:id="rId2"/>
              </a:rPr>
              <a:t>https://www.tipo.org.tw/tc/about_textile_2</a:t>
            </a:r>
            <a:r>
              <a:rPr lang="zh-TW" altLang="en-US" sz="2500" dirty="0" smtClean="0">
                <a:hlinkClick r:id="rId2"/>
              </a:rPr>
              <a:t>.aspx</a:t>
            </a:r>
            <a:endParaRPr lang="en-US" altLang="zh-TW" sz="2500" dirty="0" smtClean="0"/>
          </a:p>
        </p:txBody>
      </p:sp>
    </p:spTree>
    <p:extLst>
      <p:ext uri="{BB962C8B-B14F-4D97-AF65-F5344CB8AC3E}">
        <p14:creationId xmlns:p14="http://schemas.microsoft.com/office/powerpoint/2010/main" val="147747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89908" y="1649066"/>
            <a:ext cx="10054046" cy="4247317"/>
          </a:xfrm>
          <a:prstGeom prst="rect">
            <a:avLst/>
          </a:prstGeom>
        </p:spPr>
        <p:txBody>
          <a:bodyPr wrap="square">
            <a:spAutoFit/>
          </a:bodyPr>
          <a:lstStyle/>
          <a:p>
            <a:r>
              <a:rPr lang="en-US" altLang="zh-TW" sz="3000" dirty="0">
                <a:solidFill>
                  <a:srgbClr val="3C3C3C"/>
                </a:solidFill>
                <a:latin typeface="Meiryo"/>
              </a:rPr>
              <a:t>2021</a:t>
            </a:r>
            <a:r>
              <a:rPr lang="zh-TW" altLang="en-US" sz="3000" dirty="0">
                <a:solidFill>
                  <a:srgbClr val="3C3C3C"/>
                </a:solidFill>
                <a:latin typeface="Meiryo"/>
              </a:rPr>
              <a:t>年歷經消費者的「報復性」購物後，展望</a:t>
            </a:r>
            <a:r>
              <a:rPr lang="en-US" altLang="zh-TW" sz="3000" dirty="0">
                <a:solidFill>
                  <a:srgbClr val="3C3C3C"/>
                </a:solidFill>
                <a:latin typeface="Meiryo"/>
              </a:rPr>
              <a:t>2022</a:t>
            </a:r>
            <a:r>
              <a:rPr lang="zh-TW" altLang="en-US" sz="3000" dirty="0">
                <a:solidFill>
                  <a:srgbClr val="3C3C3C"/>
                </a:solidFill>
                <a:latin typeface="Meiryo"/>
              </a:rPr>
              <a:t>年，預期全球消費者採購行為將回歸理性，</a:t>
            </a:r>
            <a:r>
              <a:rPr lang="en-US" altLang="zh-TW" sz="3000" dirty="0">
                <a:solidFill>
                  <a:srgbClr val="3C3C3C"/>
                </a:solidFill>
                <a:latin typeface="Meiryo"/>
              </a:rPr>
              <a:t>2022</a:t>
            </a:r>
            <a:r>
              <a:rPr lang="zh-TW" altLang="en-US" sz="3000" dirty="0">
                <a:solidFill>
                  <a:srgbClr val="3C3C3C"/>
                </a:solidFill>
                <a:latin typeface="Meiryo"/>
              </a:rPr>
              <a:t>年織布業訂單亦將回歸「穩健式」成長，而塞港、缺櫃、運費及原物料上漲等問題亦可望逐漸緩解。</a:t>
            </a:r>
            <a:r>
              <a:rPr lang="zh-TW" altLang="en-US" sz="3000" dirty="0"/>
              <a:t/>
            </a:r>
            <a:br>
              <a:rPr lang="zh-TW" altLang="en-US" sz="3000" dirty="0"/>
            </a:br>
            <a:r>
              <a:rPr lang="zh-TW" altLang="en-US" sz="3000" dirty="0">
                <a:solidFill>
                  <a:srgbClr val="3C3C3C"/>
                </a:solidFill>
                <a:latin typeface="Meiryo"/>
              </a:rPr>
              <a:t>在美國、歐盟、日本等主要經濟體國家的完整疫苗接種人口比重多已達七成以上之下，各國已逐漸走向「與病毒共存」的生活型態，並將重心重新聚焦於環境及氣候變遷議題，故</a:t>
            </a:r>
            <a:r>
              <a:rPr lang="en-US" altLang="zh-TW" sz="3000" dirty="0">
                <a:solidFill>
                  <a:srgbClr val="3C3C3C"/>
                </a:solidFill>
                <a:latin typeface="Meiryo"/>
              </a:rPr>
              <a:t>2022</a:t>
            </a:r>
            <a:r>
              <a:rPr lang="zh-TW" altLang="en-US" sz="3000" dirty="0">
                <a:solidFill>
                  <a:srgbClr val="3C3C3C"/>
                </a:solidFill>
                <a:latin typeface="Meiryo"/>
              </a:rPr>
              <a:t>年全球服飾市場亦將以「低碳材料」、「低碳製程」等為重要發展趨勢！</a:t>
            </a:r>
            <a:endParaRPr lang="zh-TW" altLang="en-US" sz="3000" dirty="0"/>
          </a:p>
        </p:txBody>
      </p:sp>
      <p:sp>
        <p:nvSpPr>
          <p:cNvPr id="5" name="矩形 4"/>
          <p:cNvSpPr/>
          <p:nvPr/>
        </p:nvSpPr>
        <p:spPr>
          <a:xfrm>
            <a:off x="1989908" y="510293"/>
            <a:ext cx="10054046" cy="861774"/>
          </a:xfrm>
          <a:prstGeom prst="rect">
            <a:avLst/>
          </a:prstGeom>
        </p:spPr>
        <p:txBody>
          <a:bodyPr wrap="square">
            <a:spAutoFit/>
          </a:bodyPr>
          <a:lstStyle/>
          <a:p>
            <a:r>
              <a:rPr lang="zh-TW" altLang="en-US" sz="2500" dirty="0">
                <a:hlinkClick r:id="rId2"/>
              </a:rPr>
              <a:t>https://www.itis.org.tw/NetReport/NetReport_Detail.aspx?rpno=167841210&amp;type</a:t>
            </a:r>
            <a:r>
              <a:rPr lang="zh-TW" altLang="en-US" sz="2500" dirty="0" smtClean="0">
                <a:hlinkClick r:id="rId2"/>
              </a:rPr>
              <a:t>=netreport</a:t>
            </a:r>
            <a:endParaRPr lang="en-US" altLang="zh-TW" sz="2500" dirty="0" smtClean="0"/>
          </a:p>
        </p:txBody>
      </p:sp>
    </p:spTree>
    <p:extLst>
      <p:ext uri="{BB962C8B-B14F-4D97-AF65-F5344CB8AC3E}">
        <p14:creationId xmlns:p14="http://schemas.microsoft.com/office/powerpoint/2010/main" val="111800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42159" y="4842064"/>
            <a:ext cx="9858103" cy="2015936"/>
          </a:xfrm>
          <a:prstGeom prst="rect">
            <a:avLst/>
          </a:prstGeom>
        </p:spPr>
        <p:txBody>
          <a:bodyPr wrap="square">
            <a:spAutoFit/>
          </a:bodyPr>
          <a:lstStyle/>
          <a:p>
            <a:r>
              <a:rPr lang="zh-TW" altLang="en-US" sz="2500" dirty="0">
                <a:solidFill>
                  <a:srgbClr val="2A2722"/>
                </a:solidFill>
                <a:latin typeface="Arial" panose="020B0604020202020204" pitchFamily="34" charset="0"/>
              </a:rPr>
              <a:t>面對「循環經濟」重大趨勢，不僅僅是保護環境、達到社會企業責任，更是可以讓供應鏈與品牌共創雙贏的商業模式。尤其臺灣紡織業長期深耕全球機能性紡織品市場，不只擁有完整產業供應鏈，且具備強大整合研發及創新能力，面對紡織業循環經濟更應主動出擊，及早佈局以掌握市場商機。</a:t>
            </a:r>
            <a:endParaRPr lang="zh-TW" altLang="en-US" sz="2500" dirty="0"/>
          </a:p>
        </p:txBody>
      </p:sp>
      <p:sp>
        <p:nvSpPr>
          <p:cNvPr id="5" name="矩形 4"/>
          <p:cNvSpPr/>
          <p:nvPr/>
        </p:nvSpPr>
        <p:spPr>
          <a:xfrm>
            <a:off x="2042158" y="2657909"/>
            <a:ext cx="9858103" cy="1631216"/>
          </a:xfrm>
          <a:prstGeom prst="rect">
            <a:avLst/>
          </a:prstGeom>
        </p:spPr>
        <p:txBody>
          <a:bodyPr wrap="square">
            <a:spAutoFit/>
          </a:bodyPr>
          <a:lstStyle/>
          <a:p>
            <a:r>
              <a:rPr lang="zh-TW" altLang="en-US" sz="2500" dirty="0"/>
              <a:t>隨著全球的經濟發展，消費市場的需求帶動紡織 業的蓬勃成長，然而在以產定銷的商業模式下，過度生產不僅造成環境汙染，也造成資源無謂的浪費， 致使聯合國和歐盟在過去幾年開始倡導「永續性」和 「環境保護」納入未來</a:t>
            </a:r>
            <a:r>
              <a:rPr lang="en-US" altLang="zh-TW" sz="2500" dirty="0"/>
              <a:t>10</a:t>
            </a:r>
            <a:r>
              <a:rPr lang="zh-TW" altLang="en-US" sz="2500" dirty="0"/>
              <a:t>年全球發展的重點項目。</a:t>
            </a:r>
          </a:p>
        </p:txBody>
      </p:sp>
      <p:sp>
        <p:nvSpPr>
          <p:cNvPr id="7" name="矩形 6"/>
          <p:cNvSpPr/>
          <p:nvPr/>
        </p:nvSpPr>
        <p:spPr>
          <a:xfrm>
            <a:off x="2042159" y="750224"/>
            <a:ext cx="10149841" cy="1631216"/>
          </a:xfrm>
          <a:prstGeom prst="rect">
            <a:avLst/>
          </a:prstGeom>
        </p:spPr>
        <p:txBody>
          <a:bodyPr wrap="square">
            <a:spAutoFit/>
          </a:bodyPr>
          <a:lstStyle/>
          <a:p>
            <a:r>
              <a:rPr lang="en-US" altLang="zh-TW" sz="2000" u="sng" dirty="0">
                <a:solidFill>
                  <a:srgbClr val="00B0F0"/>
                </a:solidFill>
              </a:rPr>
              <a:t>https://www.tnet.org.tw/Article/Journal/311?type=%E7%B4%A1%E7%B9%94%E5%88%8A%E7%89%A9_%E3%80%8A%E7%B4%A1%E7%B9%94%E8%B6%A8%E5%8B%A2%E3%80%8B%E5%AD%A3%E5%88%8A&amp;backPath=%2FArticle%2FMaster%2F4!%2FArticle%2FSlave%2F4%2F5&amp;sclName=%</a:t>
            </a:r>
            <a:r>
              <a:rPr lang="en-US" altLang="zh-TW" sz="2000" u="sng" dirty="0" smtClean="0">
                <a:solidFill>
                  <a:srgbClr val="00B0F0"/>
                </a:solidFill>
              </a:rPr>
              <a:t>E3%80%8A%E7%B4%A1%E7%B9%94%E8%B6%A8%E5%8B%A2%E3%80%8B%E5%AD%A3%E5%88%8A</a:t>
            </a:r>
          </a:p>
        </p:txBody>
      </p:sp>
    </p:spTree>
    <p:extLst>
      <p:ext uri="{BB962C8B-B14F-4D97-AF65-F5344CB8AC3E}">
        <p14:creationId xmlns:p14="http://schemas.microsoft.com/office/powerpoint/2010/main" val="163929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67840" y="1261294"/>
            <a:ext cx="10424160" cy="923330"/>
          </a:xfrm>
          <a:prstGeom prst="rect">
            <a:avLst/>
          </a:prstGeom>
        </p:spPr>
        <p:txBody>
          <a:bodyPr wrap="square">
            <a:spAutoFit/>
          </a:bodyPr>
          <a:lstStyle/>
          <a:p>
            <a:r>
              <a:rPr lang="zh-TW" altLang="en-US" dirty="0">
                <a:solidFill>
                  <a:srgbClr val="171717"/>
                </a:solidFill>
                <a:latin typeface="Roboto"/>
              </a:rPr>
              <a:t>目前台灣紡織業已佔全球機能性紡織品產量的</a:t>
            </a:r>
            <a:r>
              <a:rPr lang="en-US" altLang="zh-TW" dirty="0">
                <a:solidFill>
                  <a:srgbClr val="171717"/>
                </a:solidFill>
                <a:latin typeface="Roboto"/>
              </a:rPr>
              <a:t>70%</a:t>
            </a:r>
            <a:r>
              <a:rPr lang="zh-TW" altLang="en-US" dirty="0">
                <a:solidFill>
                  <a:srgbClr val="171717"/>
                </a:solidFill>
                <a:latin typeface="Roboto"/>
              </a:rPr>
              <a:t>，不僅在全球供應鏈中扮演關鍵角色，也是</a:t>
            </a:r>
            <a:r>
              <a:rPr lang="en-US" altLang="zh-TW" dirty="0">
                <a:solidFill>
                  <a:srgbClr val="171717"/>
                </a:solidFill>
                <a:latin typeface="Roboto"/>
              </a:rPr>
              <a:t>Nike</a:t>
            </a:r>
            <a:r>
              <a:rPr lang="zh-TW" altLang="en-US" dirty="0">
                <a:solidFill>
                  <a:srgbClr val="171717"/>
                </a:solidFill>
                <a:latin typeface="Roboto"/>
              </a:rPr>
              <a:t>、</a:t>
            </a:r>
            <a:r>
              <a:rPr lang="en-US" altLang="zh-TW" dirty="0">
                <a:solidFill>
                  <a:srgbClr val="171717"/>
                </a:solidFill>
                <a:latin typeface="Roboto"/>
              </a:rPr>
              <a:t>Adidas</a:t>
            </a:r>
            <a:r>
              <a:rPr lang="zh-TW" altLang="en-US" dirty="0">
                <a:solidFill>
                  <a:srgbClr val="171717"/>
                </a:solidFill>
                <a:latin typeface="Roboto"/>
              </a:rPr>
              <a:t>等世界著名運動品牌的重要合作夥伴。如今的紡織業早已跳脫「傳產」的刻板印象，轉向智慧、環保的</a:t>
            </a:r>
            <a:r>
              <a:rPr lang="zh-TW" altLang="en-US" dirty="0" smtClean="0">
                <a:solidFill>
                  <a:srgbClr val="171717"/>
                </a:solidFill>
                <a:latin typeface="Roboto"/>
              </a:rPr>
              <a:t>高科技產業</a:t>
            </a:r>
            <a:endParaRPr lang="zh-TW" altLang="en-US" dirty="0"/>
          </a:p>
        </p:txBody>
      </p:sp>
      <p:sp>
        <p:nvSpPr>
          <p:cNvPr id="6" name="矩形 5"/>
          <p:cNvSpPr/>
          <p:nvPr/>
        </p:nvSpPr>
        <p:spPr>
          <a:xfrm>
            <a:off x="1767840" y="2344057"/>
            <a:ext cx="10424160" cy="923330"/>
          </a:xfrm>
          <a:prstGeom prst="rect">
            <a:avLst/>
          </a:prstGeom>
        </p:spPr>
        <p:txBody>
          <a:bodyPr wrap="square">
            <a:spAutoFit/>
          </a:bodyPr>
          <a:lstStyle/>
          <a:p>
            <a:r>
              <a:rPr lang="zh-TW" altLang="en-US" dirty="0">
                <a:solidFill>
                  <a:srgbClr val="171717"/>
                </a:solidFill>
                <a:latin typeface="Roboto"/>
              </a:rPr>
              <a:t>隨著人們越來越常在家運動，將是具有運動感測、互動機能的智慧紡織的大好時機。智慧紡織在工業安全也有極大的應用空間，例如</a:t>
            </a:r>
            <a:r>
              <a:rPr lang="en-US" altLang="zh-TW" dirty="0" err="1">
                <a:solidFill>
                  <a:srgbClr val="171717"/>
                </a:solidFill>
                <a:latin typeface="Roboto"/>
              </a:rPr>
              <a:t>AiQ</a:t>
            </a:r>
            <a:r>
              <a:rPr lang="zh-TW" altLang="en-US" dirty="0">
                <a:solidFill>
                  <a:srgbClr val="171717"/>
                </a:solidFill>
                <a:latin typeface="Roboto"/>
              </a:rPr>
              <a:t>智慧衣可以即時檢測工作現場人員的多種生理數據，一旦發生異常事件就能立刻啟動警報。</a:t>
            </a:r>
            <a:endParaRPr lang="zh-TW" altLang="en-US" dirty="0"/>
          </a:p>
        </p:txBody>
      </p:sp>
      <p:sp>
        <p:nvSpPr>
          <p:cNvPr id="7" name="矩形 6"/>
          <p:cNvSpPr/>
          <p:nvPr/>
        </p:nvSpPr>
        <p:spPr>
          <a:xfrm>
            <a:off x="1767840" y="3426820"/>
            <a:ext cx="10424160" cy="646331"/>
          </a:xfrm>
          <a:prstGeom prst="rect">
            <a:avLst/>
          </a:prstGeom>
        </p:spPr>
        <p:txBody>
          <a:bodyPr wrap="square">
            <a:spAutoFit/>
          </a:bodyPr>
          <a:lstStyle/>
          <a:p>
            <a:r>
              <a:rPr lang="zh-TW" altLang="en-US" dirty="0">
                <a:solidFill>
                  <a:srgbClr val="171717"/>
                </a:solidFill>
                <a:latin typeface="Roboto"/>
              </a:rPr>
              <a:t>紡織布料本身也能因應環境溫度、濕度進行調節，為穿著者維持最舒適的狀態。而整合相關技術所生產的防護外套，在滿足疫情中移動、旅行時防護需求的同時，也能兼顧日常穿著所需的美觀和便利。</a:t>
            </a:r>
            <a:endParaRPr lang="zh-TW" altLang="en-US" dirty="0"/>
          </a:p>
        </p:txBody>
      </p:sp>
      <p:sp>
        <p:nvSpPr>
          <p:cNvPr id="8" name="矩形 7"/>
          <p:cNvSpPr/>
          <p:nvPr/>
        </p:nvSpPr>
        <p:spPr>
          <a:xfrm>
            <a:off x="1767840" y="4232584"/>
            <a:ext cx="10424160" cy="1754326"/>
          </a:xfrm>
          <a:prstGeom prst="rect">
            <a:avLst/>
          </a:prstGeom>
        </p:spPr>
        <p:txBody>
          <a:bodyPr wrap="square">
            <a:spAutoFit/>
          </a:bodyPr>
          <a:lstStyle/>
          <a:p>
            <a:r>
              <a:rPr lang="zh-TW" altLang="en-US" dirty="0">
                <a:solidFill>
                  <a:srgbClr val="171717"/>
                </a:solidFill>
                <a:latin typeface="Roboto"/>
              </a:rPr>
              <a:t>新時代的智慧紡織還能從其他面向為健康助上一臂之力，豪紳專為智慧紡織打造的品牌</a:t>
            </a:r>
            <a:r>
              <a:rPr lang="en-US" altLang="zh-TW" dirty="0" err="1">
                <a:solidFill>
                  <a:srgbClr val="171717"/>
                </a:solidFill>
                <a:latin typeface="Roboto"/>
              </a:rPr>
              <a:t>iQmax</a:t>
            </a:r>
            <a:r>
              <a:rPr lang="zh-TW" altLang="en-US" dirty="0">
                <a:solidFill>
                  <a:srgbClr val="171717"/>
                </a:solidFill>
                <a:latin typeface="Roboto"/>
              </a:rPr>
              <a:t>就結合了壓力、溫度、觸控、照明等紡織元件，讓身上舒適、耐磨的布料同時也是穿戴裝置，例如運用具有良好導熱性的輕盈材質，並透過獨特方式增加抗拉強度和過壓、短路保護，研發出「熱療系列」的智慧紡織品；又例如利用新一代導電纖維設計成高導電產品，就可用於電療、電子按摩，幫助緩解肌肉痠痛。結合豪紳和電子、醫療產業的緊密合作優勢，智慧紡織的穿戴裝置還能和智慧型手機等</a:t>
            </a:r>
            <a:r>
              <a:rPr lang="en-US" altLang="zh-TW" dirty="0">
                <a:solidFill>
                  <a:srgbClr val="171717"/>
                </a:solidFill>
                <a:latin typeface="Roboto"/>
              </a:rPr>
              <a:t>3C</a:t>
            </a:r>
            <a:r>
              <a:rPr lang="zh-TW" altLang="en-US" dirty="0">
                <a:solidFill>
                  <a:srgbClr val="171717"/>
                </a:solidFill>
                <a:latin typeface="Roboto"/>
              </a:rPr>
              <a:t>產品結合，針對不同的健康監測和應用需求，提供量身打造的解方。</a:t>
            </a:r>
            <a:endParaRPr lang="zh-TW" altLang="en-US" dirty="0"/>
          </a:p>
        </p:txBody>
      </p:sp>
      <p:sp>
        <p:nvSpPr>
          <p:cNvPr id="9" name="矩形 8"/>
          <p:cNvSpPr/>
          <p:nvPr/>
        </p:nvSpPr>
        <p:spPr>
          <a:xfrm>
            <a:off x="1767840" y="624807"/>
            <a:ext cx="6487886" cy="477054"/>
          </a:xfrm>
          <a:prstGeom prst="rect">
            <a:avLst/>
          </a:prstGeom>
        </p:spPr>
        <p:txBody>
          <a:bodyPr wrap="square">
            <a:spAutoFit/>
          </a:bodyPr>
          <a:lstStyle/>
          <a:p>
            <a:r>
              <a:rPr lang="zh-TW" altLang="en-US" sz="2500" dirty="0">
                <a:hlinkClick r:id="rId2"/>
              </a:rPr>
              <a:t>https://www.cw.com.tw/article/</a:t>
            </a:r>
            <a:r>
              <a:rPr lang="zh-TW" altLang="en-US" sz="2500" dirty="0" smtClean="0">
                <a:hlinkClick r:id="rId2"/>
              </a:rPr>
              <a:t>5118079</a:t>
            </a:r>
            <a:endParaRPr lang="en-US" altLang="zh-TW" sz="2500" dirty="0" smtClean="0"/>
          </a:p>
        </p:txBody>
      </p:sp>
    </p:spTree>
    <p:extLst>
      <p:ext uri="{BB962C8B-B14F-4D97-AF65-F5344CB8AC3E}">
        <p14:creationId xmlns:p14="http://schemas.microsoft.com/office/powerpoint/2010/main" val="1259333767"/>
      </p:ext>
    </p:extLst>
  </p:cSld>
  <p:clrMapOvr>
    <a:masterClrMapping/>
  </p:clrMapOvr>
</p:sld>
</file>

<file path=ppt/theme/theme1.xml><?xml version="1.0" encoding="utf-8"?>
<a:theme xmlns:a="http://schemas.openxmlformats.org/drawingml/2006/main" name="絲縷">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TotalTime>
  <Words>883</Words>
  <Application>Microsoft Office PowerPoint</Application>
  <PresentationFormat>寬螢幕</PresentationFormat>
  <Paragraphs>15</Paragraphs>
  <Slides>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6</vt:i4>
      </vt:variant>
    </vt:vector>
  </HeadingPairs>
  <TitlesOfParts>
    <vt:vector size="14" baseType="lpstr">
      <vt:lpstr>Catamaran</vt:lpstr>
      <vt:lpstr>Meiryo</vt:lpstr>
      <vt:lpstr>Roboto</vt:lpstr>
      <vt:lpstr>微軟正黑體</vt:lpstr>
      <vt:lpstr>Arial</vt:lpstr>
      <vt:lpstr>Century Gothic</vt:lpstr>
      <vt:lpstr>Wingdings 3</vt:lpstr>
      <vt:lpstr>絲縷</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4</cp:revision>
  <dcterms:created xsi:type="dcterms:W3CDTF">2022-04-26T13:15:38Z</dcterms:created>
  <dcterms:modified xsi:type="dcterms:W3CDTF">2022-04-26T13:46:58Z</dcterms:modified>
</cp:coreProperties>
</file>