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FF31-878C-4633-BCB2-039036B40528}" type="datetimeFigureOut">
              <a:rPr lang="zh-TW" altLang="en-US" smtClean="0"/>
              <a:t>2022/4/20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5CB5-C177-4EFD-8EF6-B7E56DD0F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7489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FF31-878C-4633-BCB2-039036B40528}" type="datetimeFigureOut">
              <a:rPr lang="zh-TW" altLang="en-US" smtClean="0"/>
              <a:t>2022/4/20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5CB5-C177-4EFD-8EF6-B7E56DD0F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1056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FF31-878C-4633-BCB2-039036B40528}" type="datetimeFigureOut">
              <a:rPr lang="zh-TW" altLang="en-US" smtClean="0"/>
              <a:t>2022/4/20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5CB5-C177-4EFD-8EF6-B7E56DD0F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388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FF31-878C-4633-BCB2-039036B40528}" type="datetimeFigureOut">
              <a:rPr lang="zh-TW" altLang="en-US" smtClean="0"/>
              <a:t>2022/4/20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5CB5-C177-4EFD-8EF6-B7E56DD0F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3722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FF31-878C-4633-BCB2-039036B40528}" type="datetimeFigureOut">
              <a:rPr lang="zh-TW" altLang="en-US" smtClean="0"/>
              <a:t>2022/4/20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5CB5-C177-4EFD-8EF6-B7E56DD0F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4278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FF31-878C-4633-BCB2-039036B40528}" type="datetimeFigureOut">
              <a:rPr lang="zh-TW" altLang="en-US" smtClean="0"/>
              <a:t>2022/4/20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5CB5-C177-4EFD-8EF6-B7E56DD0F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2902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FF31-878C-4633-BCB2-039036B40528}" type="datetimeFigureOut">
              <a:rPr lang="zh-TW" altLang="en-US" smtClean="0"/>
              <a:t>2022/4/20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5CB5-C177-4EFD-8EF6-B7E56DD0F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1582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FF31-878C-4633-BCB2-039036B40528}" type="datetimeFigureOut">
              <a:rPr lang="zh-TW" altLang="en-US" smtClean="0"/>
              <a:t>2022/4/20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5CB5-C177-4EFD-8EF6-B7E56DD0F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769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FF31-878C-4633-BCB2-039036B40528}" type="datetimeFigureOut">
              <a:rPr lang="zh-TW" altLang="en-US" smtClean="0"/>
              <a:t>2022/4/20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5CB5-C177-4EFD-8EF6-B7E56DD0F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36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FF31-878C-4633-BCB2-039036B40528}" type="datetimeFigureOut">
              <a:rPr lang="zh-TW" altLang="en-US" smtClean="0"/>
              <a:t>2022/4/20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5CB5-C177-4EFD-8EF6-B7E56DD0F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3779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FF31-878C-4633-BCB2-039036B40528}" type="datetimeFigureOut">
              <a:rPr lang="zh-TW" altLang="en-US" smtClean="0"/>
              <a:t>2022/4/20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5CB5-C177-4EFD-8EF6-B7E56DD0F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8477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FFF31-878C-4633-BCB2-039036B40528}" type="datetimeFigureOut">
              <a:rPr lang="zh-TW" altLang="en-US" smtClean="0"/>
              <a:t>2022/4/20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45CB5-C177-4EFD-8EF6-B7E56DD0F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0262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tee.com.tw/topic/2019tw0050/te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net.org.tw/Article/Detail/29596?type=%E7%B5%B1%E8%A8%88%E6%95%B8%E6%93%9A%E5%BA%AB_%E7%B5%B1%E8%A8%88%E6%95%B8%E6%93%9A&amp;species=Slave&amp;backPath=/Article/Master/9!/Article/Slave/9/175" TargetMode="External"/><Relationship Id="rId2" Type="http://schemas.openxmlformats.org/officeDocument/2006/relationships/hyperlink" Target="https://www.tnet.org.tw/Article/Detail/29597?type=%E7%B5%B1%E8%A8%88%E6%95%B8%E6%93%9A%E5%BA%AB_%E7%B5%B1%E8%A8%88%E6%95%B8%E6%93%9A&amp;species=Slave&amp;backPath=/Article/Master/9!/Article/Slave/9/17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esearch.hktdc.com/tc/article/NjU5MjcwMjAw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5%B7%B4%E9%BB%8E%E5%8D%94%E5%AE%9A" TargetMode="External"/><Relationship Id="rId2" Type="http://schemas.openxmlformats.org/officeDocument/2006/relationships/hyperlink" Target="https://inboundmarketing.com.tw/%E7%94%A2%E6%A5%AD%E5%B0%88%E6%AC%84/%E5%8F%B0%E7%81%A3%E7%B4%A1%E7%B9%94%E6%A5%AD%E8%A7%80%E9%BB%9E%E5%88%86%E6%9E%90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zh.wikipedia.org/wiki/%E7%BB%BF%E8%89%B2%E8%90%A5%E9%94%8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tri.org.tw/tc/index.aspx" TargetMode="External"/><Relationship Id="rId2" Type="http://schemas.openxmlformats.org/officeDocument/2006/relationships/hyperlink" Target="https://inboundmarketing.com.tw/%E7%94%A2%E6%A5%AD%E5%B0%88%E6%AC%84/%E5%8F%B0%E7%81%A3%E7%B4%A1%E7%B9%94%E6%A5%AD%E8%A7%80%E9%BB%9E%E5%88%86%E6%9E%90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net.org.tw/Article/Detail/32773?type=%E7%94%A2%E6%A5%AD%E8%AD%B0%E9%A1%8C_%E7%94%A2%E6%A5%AD%E7%B6%9C%E8%A7%80&amp;species=Slave&amp;backPath=%2FArticle%2FMaster%2F8!%2FArticle%2FSlave%2F8%2F19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47" y="354763"/>
            <a:ext cx="1826141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3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產業趨勢</a:t>
            </a:r>
            <a:r>
              <a:rPr lang="en-US" altLang="zh-TW" sz="3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zh-TW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3547" y="1141214"/>
            <a:ext cx="4263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  <a:tabLst>
                <a:tab pos="895350" algn="l"/>
              </a:tabLst>
            </a:pPr>
            <a:r>
              <a:rPr lang="en-US" altLang="zh-TW" u="sng" kern="100" dirty="0">
                <a:solidFill>
                  <a:srgbClr val="0563C1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https://ctee.com.tw/topic/2019tw0050/tex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47" y="1674674"/>
            <a:ext cx="1177265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895350" algn="l"/>
              </a:tabLst>
            </a:pP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機能性布料全球市占率達七成，國際知名品牌背後皆有台灣紡織業的參與，在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2018 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年世界杯足球賽前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16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強隊伍中，有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75% 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使用台灣機能布料。</a:t>
            </a:r>
          </a:p>
          <a:p>
            <a:pPr>
              <a:spcAft>
                <a:spcPts val="0"/>
              </a:spcAft>
              <a:tabLst>
                <a:tab pos="895350" algn="l"/>
              </a:tabLst>
            </a:pPr>
            <a:r>
              <a:rPr lang="zh-TW" altLang="zh-TW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全球最大紡織品及成衣出口國家為中國大陸，其</a:t>
            </a:r>
            <a:r>
              <a:rPr lang="en-US" altLang="zh-TW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2018 </a:t>
            </a:r>
            <a:r>
              <a:rPr lang="zh-TW" altLang="zh-TW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年紡織品及成衣出口總值為</a:t>
            </a:r>
            <a:r>
              <a:rPr lang="en-US" altLang="zh-TW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2,767 </a:t>
            </a:r>
            <a:r>
              <a:rPr lang="zh-TW" altLang="zh-TW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億美元，成長</a:t>
            </a:r>
            <a:r>
              <a:rPr lang="en-US" altLang="zh-TW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3.5%</a:t>
            </a:r>
            <a:r>
              <a:rPr lang="zh-TW" altLang="zh-TW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，成衣部分因受中美貿易戰影響，</a:t>
            </a:r>
            <a:r>
              <a:rPr lang="en-US" altLang="zh-TW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2018 </a:t>
            </a:r>
            <a:r>
              <a:rPr lang="zh-TW" altLang="zh-TW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上半年市占率已降至</a:t>
            </a:r>
            <a:r>
              <a:rPr lang="en-US" altLang="zh-TW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30% </a:t>
            </a:r>
            <a:r>
              <a:rPr lang="zh-TW" altLang="zh-TW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以下，國際服飾品牌廠陸續撤離中國大陸，台灣廠商則部分轉移至東南亞、部分回台投資工廠。而越南成衣市占則升到</a:t>
            </a:r>
            <a:r>
              <a:rPr lang="en-US" altLang="zh-TW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15% </a:t>
            </a:r>
            <a:r>
              <a:rPr lang="zh-TW" altLang="zh-TW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以上，</a:t>
            </a:r>
            <a:r>
              <a:rPr lang="en-US" altLang="zh-TW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2018 </a:t>
            </a:r>
            <a:r>
              <a:rPr lang="zh-TW" altLang="zh-TW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年紡織品及成衣出口總值為</a:t>
            </a:r>
            <a:r>
              <a:rPr lang="en-US" altLang="zh-TW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345 </a:t>
            </a:r>
            <a:r>
              <a:rPr lang="zh-TW" altLang="zh-TW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億美元，成長</a:t>
            </a:r>
            <a:r>
              <a:rPr lang="en-US" altLang="zh-TW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16.5%</a:t>
            </a:r>
            <a:r>
              <a:rPr lang="zh-TW" altLang="zh-TW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，連續兩年維持雙位數成長，地位日趨重要。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圖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323547" y="3663021"/>
            <a:ext cx="7618670" cy="269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252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0190" y="234497"/>
            <a:ext cx="2270760" cy="627652"/>
          </a:xfrm>
        </p:spPr>
        <p:txBody>
          <a:bodyPr>
            <a:normAutofit fontScale="90000"/>
          </a:bodyPr>
          <a:lstStyle/>
          <a:p>
            <a:r>
              <a:rPr lang="zh-TW" altLang="en-US" sz="3000" dirty="0" smtClean="0"/>
              <a:t>運動服飾分析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20190" y="862149"/>
            <a:ext cx="117718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895350" algn="l"/>
              </a:tabLst>
            </a:pPr>
            <a:r>
              <a:rPr lang="en-US" altLang="zh-TW" u="sng" kern="100" dirty="0">
                <a:solidFill>
                  <a:srgbClr val="0563C1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https://www.tnet.org.tw/Article/Detail/29597?type=%E7%B5%B1%E8%A8%88%E6%95%B8%E6%93%9A%E5%BA%AB_%E7%B5%B1%E8%A8%88%E6%95%B8%E6%93%9A&amp;species=Slave&amp;backPath=%2FArticle%2FMaster%2F9!%2FArticle%2FSlave%2F9%2F175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0189" y="1785479"/>
            <a:ext cx="114539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895350" algn="l"/>
              </a:tabLst>
            </a:pP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2020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年全球整體運動服飾市場規模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1,742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億美元：受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COVID-19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疫情影響，較上年衰退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15%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895350" algn="l"/>
              </a:tabLst>
            </a:pP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機能運動服飾、戶外服飾、運動時尚休閒服飾分別佔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44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％、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16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％、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40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％</a:t>
            </a:r>
          </a:p>
          <a:p>
            <a:pPr>
              <a:spcAft>
                <a:spcPts val="0"/>
              </a:spcAft>
              <a:tabLst>
                <a:tab pos="895350" algn="l"/>
              </a:tabLst>
            </a:pP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2020-2025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年整體運動服飾平均年複合成長率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CAGR 8.2%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895350" algn="l"/>
              </a:tabLst>
            </a:pP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全球運動鞋市場規模</a:t>
            </a:r>
          </a:p>
          <a:p>
            <a:pPr>
              <a:spcAft>
                <a:spcPts val="0"/>
              </a:spcAft>
              <a:tabLst>
                <a:tab pos="895350" algn="l"/>
              </a:tabLst>
            </a:pP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2020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年全球整體運動鞋市場規模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1,185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億美元：受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COVID-19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疫情影響，較上年衰退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15.6%.....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0187" y="4401726"/>
            <a:ext cx="111273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895350" algn="l"/>
              </a:tabLst>
            </a:pPr>
            <a:r>
              <a:rPr lang="en-US" altLang="zh-TW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2020</a:t>
            </a:r>
            <a:r>
              <a:rPr lang="zh-TW" altLang="zh-TW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年運動服飾品牌市佔率排名小結：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895350" algn="l"/>
              </a:tabLst>
            </a:pPr>
            <a:r>
              <a:rPr lang="en-US" altLang="zh-TW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1.2020</a:t>
            </a:r>
            <a:r>
              <a:rPr lang="zh-TW" altLang="zh-TW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年全球運動服飾品牌前三名依據為</a:t>
            </a:r>
            <a:r>
              <a:rPr lang="en-US" altLang="zh-TW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Nike(8.6%)</a:t>
            </a:r>
            <a:r>
              <a:rPr lang="zh-TW" altLang="zh-TW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、</a:t>
            </a:r>
            <a:r>
              <a:rPr lang="en-US" altLang="zh-TW" b="1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adidas</a:t>
            </a:r>
            <a:r>
              <a:rPr lang="en-US" altLang="zh-TW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(8.1%)</a:t>
            </a:r>
            <a:r>
              <a:rPr lang="zh-TW" altLang="zh-TW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、</a:t>
            </a:r>
            <a:r>
              <a:rPr lang="en-US" altLang="zh-TW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Under </a:t>
            </a:r>
            <a:r>
              <a:rPr lang="en-US" altLang="zh-TW" b="1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Armour</a:t>
            </a:r>
            <a:r>
              <a:rPr lang="en-US" altLang="zh-TW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(2.8%)</a:t>
            </a:r>
            <a:r>
              <a:rPr lang="zh-TW" altLang="zh-TW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895350" algn="l"/>
              </a:tabLst>
            </a:pPr>
            <a:r>
              <a:rPr lang="en-US" altLang="zh-TW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2.</a:t>
            </a:r>
            <a:r>
              <a:rPr lang="zh-TW" altLang="zh-TW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綜合性運動品牌表現：</a:t>
            </a:r>
            <a:r>
              <a:rPr lang="en-US" altLang="zh-TW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Under </a:t>
            </a:r>
            <a:r>
              <a:rPr lang="en-US" altLang="zh-TW" b="1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Armour</a:t>
            </a:r>
            <a:r>
              <a:rPr lang="zh-TW" altLang="zh-TW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市佔率持續衰退，</a:t>
            </a:r>
            <a:r>
              <a:rPr lang="en-US" altLang="zh-TW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2020</a:t>
            </a:r>
            <a:r>
              <a:rPr lang="zh-TW" altLang="zh-TW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年服飾的市佔率較上年衰退</a:t>
            </a:r>
            <a:r>
              <a:rPr lang="en-US" altLang="zh-TW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0.3%</a:t>
            </a:r>
            <a:r>
              <a:rPr lang="zh-TW" altLang="zh-TW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  <a:r>
              <a:rPr lang="en-US" altLang="zh-TW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.....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0187" y="3478396"/>
            <a:ext cx="117718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hlinkClick r:id="rId3"/>
              </a:rPr>
              <a:t>https://www.tnet.org.tw/Article/Detail/29596?type=%E7%B5%B1%E8%A8%88%E6%95%B8%E6%93%9A%E5%BA%AB_%E7%B5%B1%E8%A8%88%E6%95%B8%E6%93%9A&amp;species=Slave&amp;backPath=%2FArticle%2FMaster%2F9!%2FArticle%2FSlave%2F9%2F175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985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2394" y="1010585"/>
            <a:ext cx="5457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  <a:tabLst>
                <a:tab pos="895350" algn="l"/>
              </a:tabLst>
            </a:pPr>
            <a:r>
              <a:rPr lang="en-US" altLang="zh-TW" b="1" u="sng" kern="100" dirty="0">
                <a:solidFill>
                  <a:srgbClr val="0563C1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https://research.hktdc.com/tc/article/NjU5MjcwMjAw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2394" y="331316"/>
            <a:ext cx="334899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000" b="1" i="0" dirty="0" smtClean="0">
                <a:solidFill>
                  <a:srgbClr val="1A1A1A"/>
                </a:solidFill>
                <a:effectLst/>
                <a:latin typeface="Roboto"/>
              </a:rPr>
              <a:t>機能性和醫療產品</a:t>
            </a:r>
            <a:r>
              <a:rPr lang="en-US" altLang="zh-TW" sz="3000" b="1" i="0" dirty="0" smtClean="0">
                <a:solidFill>
                  <a:srgbClr val="1A1A1A"/>
                </a:solidFill>
                <a:effectLst/>
                <a:latin typeface="Roboto"/>
              </a:rPr>
              <a:t>:</a:t>
            </a:r>
            <a:endParaRPr lang="zh-TW" altLang="en-US" sz="3000" b="1" i="0" dirty="0">
              <a:solidFill>
                <a:srgbClr val="1A1A1A"/>
              </a:solidFill>
              <a:effectLst/>
              <a:latin typeface="Roboto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2394" y="1505188"/>
            <a:ext cx="118796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0" i="0" smtClean="0">
                <a:solidFill>
                  <a:srgbClr val="1A1A1A"/>
                </a:solidFill>
                <a:effectLst/>
                <a:latin typeface="Roboto"/>
              </a:rPr>
              <a:t>根據歐睿</a:t>
            </a:r>
            <a:r>
              <a:rPr lang="en-US" altLang="zh-TW" b="0" i="0" dirty="0" smtClean="0">
                <a:solidFill>
                  <a:srgbClr val="1A1A1A"/>
                </a:solidFill>
                <a:effectLst/>
                <a:latin typeface="Roboto"/>
              </a:rPr>
              <a:t>(</a:t>
            </a:r>
            <a:r>
              <a:rPr lang="en-US" altLang="zh-TW" b="0" i="0" dirty="0" err="1" smtClean="0">
                <a:solidFill>
                  <a:srgbClr val="1A1A1A"/>
                </a:solidFill>
                <a:effectLst/>
                <a:latin typeface="Roboto"/>
              </a:rPr>
              <a:t>Euromonitor</a:t>
            </a:r>
            <a:r>
              <a:rPr lang="en-US" altLang="zh-TW" b="0" i="0" dirty="0" smtClean="0">
                <a:solidFill>
                  <a:srgbClr val="1A1A1A"/>
                </a:solidFill>
                <a:effectLst/>
                <a:latin typeface="Roboto"/>
              </a:rPr>
              <a:t>)</a:t>
            </a:r>
            <a:r>
              <a:rPr lang="zh-TW" altLang="en-US" b="0" i="0" dirty="0" smtClean="0">
                <a:solidFill>
                  <a:srgbClr val="1A1A1A"/>
                </a:solidFill>
                <a:effectLst/>
                <a:latin typeface="Roboto"/>
              </a:rPr>
              <a:t>數據庫顯示，估計</a:t>
            </a:r>
            <a:r>
              <a:rPr lang="en-US" altLang="zh-TW" b="0" i="0" dirty="0" smtClean="0">
                <a:solidFill>
                  <a:srgbClr val="1A1A1A"/>
                </a:solidFill>
                <a:effectLst/>
                <a:latin typeface="Roboto"/>
              </a:rPr>
              <a:t>2020</a:t>
            </a:r>
            <a:r>
              <a:rPr lang="zh-TW" altLang="en-US" b="0" i="0" dirty="0" smtClean="0">
                <a:solidFill>
                  <a:srgbClr val="1A1A1A"/>
                </a:solidFill>
                <a:effectLst/>
                <a:latin typeface="Roboto"/>
              </a:rPr>
              <a:t>年服飾及鞋類的零售營業額增長率將減少</a:t>
            </a:r>
            <a:r>
              <a:rPr lang="en-US" altLang="zh-TW" b="0" i="0" dirty="0" smtClean="0">
                <a:solidFill>
                  <a:srgbClr val="1A1A1A"/>
                </a:solidFill>
                <a:effectLst/>
                <a:latin typeface="Roboto"/>
              </a:rPr>
              <a:t>15%</a:t>
            </a:r>
            <a:r>
              <a:rPr lang="zh-TW" altLang="en-US" b="0" i="0" dirty="0" smtClean="0">
                <a:solidFill>
                  <a:srgbClr val="1A1A1A"/>
                </a:solidFill>
                <a:effectLst/>
                <a:latin typeface="Roboto"/>
              </a:rPr>
              <a:t>至</a:t>
            </a:r>
            <a:r>
              <a:rPr lang="en-US" altLang="zh-TW" b="0" i="0" dirty="0" smtClean="0">
                <a:solidFill>
                  <a:srgbClr val="1A1A1A"/>
                </a:solidFill>
                <a:effectLst/>
                <a:latin typeface="Roboto"/>
              </a:rPr>
              <a:t>30%</a:t>
            </a:r>
            <a:r>
              <a:rPr lang="zh-TW" altLang="en-US" b="0" i="0" dirty="0" smtClean="0">
                <a:solidFill>
                  <a:srgbClr val="1A1A1A"/>
                </a:solidFill>
                <a:effectLst/>
                <a:latin typeface="Roboto"/>
              </a:rPr>
              <a:t>，衰退幅度在所有零售品項中排名第三。根據台灣財政部日前公布的進出口數據，</a:t>
            </a:r>
            <a:r>
              <a:rPr lang="en-US" altLang="zh-TW" b="0" i="0" dirty="0" smtClean="0">
                <a:solidFill>
                  <a:srgbClr val="1A1A1A"/>
                </a:solidFill>
                <a:effectLst/>
                <a:latin typeface="Roboto"/>
              </a:rPr>
              <a:t>2020</a:t>
            </a:r>
            <a:r>
              <a:rPr lang="zh-TW" altLang="en-US" b="0" i="0" dirty="0" smtClean="0">
                <a:solidFill>
                  <a:srgbClr val="1A1A1A"/>
                </a:solidFill>
                <a:effectLst/>
                <a:latin typeface="Roboto"/>
              </a:rPr>
              <a:t>年台灣出口值按年增長</a:t>
            </a:r>
            <a:r>
              <a:rPr lang="en-US" altLang="zh-TW" b="0" i="0" dirty="0" smtClean="0">
                <a:solidFill>
                  <a:srgbClr val="1A1A1A"/>
                </a:solidFill>
                <a:effectLst/>
                <a:latin typeface="Roboto"/>
              </a:rPr>
              <a:t>4.9%</a:t>
            </a:r>
            <a:r>
              <a:rPr lang="zh-TW" altLang="en-US" b="0" i="0" dirty="0" smtClean="0">
                <a:solidFill>
                  <a:srgbClr val="1A1A1A"/>
                </a:solidFill>
                <a:effectLst/>
                <a:latin typeface="Roboto"/>
              </a:rPr>
              <a:t>達</a:t>
            </a:r>
            <a:r>
              <a:rPr lang="en-US" altLang="zh-TW" b="0" i="0" dirty="0" smtClean="0">
                <a:solidFill>
                  <a:srgbClr val="1A1A1A"/>
                </a:solidFill>
                <a:effectLst/>
                <a:latin typeface="Roboto"/>
              </a:rPr>
              <a:t>3,452.8</a:t>
            </a:r>
            <a:r>
              <a:rPr lang="zh-TW" altLang="en-US" b="0" i="0" dirty="0" smtClean="0">
                <a:solidFill>
                  <a:srgbClr val="1A1A1A"/>
                </a:solidFill>
                <a:effectLst/>
                <a:latin typeface="Roboto"/>
              </a:rPr>
              <a:t>億美元，創下歷史新高。不過，紡織業是出口表現最差的產業之一，</a:t>
            </a:r>
            <a:r>
              <a:rPr lang="en-US" altLang="zh-TW" b="0" i="0" dirty="0" smtClean="0">
                <a:solidFill>
                  <a:srgbClr val="1A1A1A"/>
                </a:solidFill>
                <a:effectLst/>
                <a:latin typeface="Roboto"/>
              </a:rPr>
              <a:t>2020</a:t>
            </a:r>
            <a:r>
              <a:rPr lang="zh-TW" altLang="en-US" b="0" i="0" dirty="0" smtClean="0">
                <a:solidFill>
                  <a:srgbClr val="1A1A1A"/>
                </a:solidFill>
                <a:effectLst/>
                <a:latin typeface="Roboto"/>
              </a:rPr>
              <a:t>年出口值按年下滑</a:t>
            </a:r>
            <a:r>
              <a:rPr lang="en-US" altLang="zh-TW" b="0" i="0" dirty="0" smtClean="0">
                <a:solidFill>
                  <a:srgbClr val="1A1A1A"/>
                </a:solidFill>
                <a:effectLst/>
                <a:latin typeface="Roboto"/>
              </a:rPr>
              <a:t>17.9%</a:t>
            </a:r>
            <a:r>
              <a:rPr lang="zh-TW" altLang="en-US" b="0" i="0" dirty="0" smtClean="0">
                <a:solidFill>
                  <a:srgbClr val="1A1A1A"/>
                </a:solidFill>
                <a:effectLst/>
                <a:latin typeface="Roboto"/>
              </a:rPr>
              <a:t>，所幸下滑情況有逐季收窄的趨勢，</a:t>
            </a:r>
            <a:r>
              <a:rPr lang="en-US" altLang="zh-TW" b="0" i="0" dirty="0" smtClean="0">
                <a:solidFill>
                  <a:srgbClr val="1A1A1A"/>
                </a:solidFill>
                <a:effectLst/>
                <a:latin typeface="Roboto"/>
              </a:rPr>
              <a:t>2020</a:t>
            </a:r>
            <a:r>
              <a:rPr lang="zh-TW" altLang="en-US" b="0" i="0" dirty="0" smtClean="0">
                <a:solidFill>
                  <a:srgbClr val="1A1A1A"/>
                </a:solidFill>
                <a:effectLst/>
                <a:latin typeface="Roboto"/>
              </a:rPr>
              <a:t>年第二季、第三季和第四季的按年增長率分別為</a:t>
            </a:r>
            <a:r>
              <a:rPr lang="en-US" altLang="zh-TW" b="0" i="0" dirty="0" smtClean="0">
                <a:solidFill>
                  <a:srgbClr val="1A1A1A"/>
                </a:solidFill>
                <a:effectLst/>
                <a:latin typeface="Roboto"/>
              </a:rPr>
              <a:t>‑36.5%</a:t>
            </a:r>
            <a:r>
              <a:rPr lang="zh-TW" altLang="en-US" b="0" i="0" dirty="0" smtClean="0">
                <a:solidFill>
                  <a:srgbClr val="1A1A1A"/>
                </a:solidFill>
                <a:effectLst/>
                <a:latin typeface="Roboto"/>
              </a:rPr>
              <a:t>、</a:t>
            </a:r>
            <a:r>
              <a:rPr lang="en-US" altLang="zh-TW" b="0" i="0" dirty="0" smtClean="0">
                <a:solidFill>
                  <a:srgbClr val="1A1A1A"/>
                </a:solidFill>
                <a:effectLst/>
                <a:latin typeface="Roboto"/>
              </a:rPr>
              <a:t>‑17.8%</a:t>
            </a:r>
            <a:r>
              <a:rPr lang="zh-TW" altLang="en-US" b="0" i="0" dirty="0" smtClean="0">
                <a:solidFill>
                  <a:srgbClr val="1A1A1A"/>
                </a:solidFill>
                <a:effectLst/>
                <a:latin typeface="Roboto"/>
              </a:rPr>
              <a:t>、</a:t>
            </a:r>
            <a:r>
              <a:rPr lang="en-US" altLang="zh-TW" b="0" i="0" dirty="0" smtClean="0">
                <a:solidFill>
                  <a:srgbClr val="1A1A1A"/>
                </a:solidFill>
                <a:effectLst/>
                <a:latin typeface="Roboto"/>
              </a:rPr>
              <a:t>‑6.2%</a:t>
            </a:r>
            <a:r>
              <a:rPr lang="zh-TW" altLang="en-US" b="0" i="0" dirty="0" smtClean="0">
                <a:solidFill>
                  <a:srgbClr val="1A1A1A"/>
                </a:solidFill>
                <a:effectLst/>
                <a:latin typeface="Roboto"/>
              </a:rPr>
              <a:t>。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12394" y="2830788"/>
            <a:ext cx="118796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0" i="0" dirty="0" smtClean="0">
                <a:solidFill>
                  <a:srgbClr val="1A1A1A"/>
                </a:solidFill>
                <a:effectLst/>
                <a:latin typeface="Roboto"/>
              </a:rPr>
              <a:t>根據台灣紡織產業綜合研究所調查，針對後疫情時代紡織業市場變化，有超過半數的業者認為消費者對具有防疫、安全防護機能的紡織品需求將明顯增加，業者應順勢推出具安全防護等專業新產品。</a:t>
            </a:r>
          </a:p>
          <a:p>
            <a:r>
              <a:rPr lang="zh-TW" altLang="en-US" b="0" i="0" dirty="0" smtClean="0">
                <a:solidFill>
                  <a:srgbClr val="1A1A1A"/>
                </a:solidFill>
                <a:effectLst/>
                <a:latin typeface="Roboto"/>
              </a:rPr>
              <a:t>業界方面，許多廠商早已提前進行布局。例如，聚陽在疫情爆發前，就將醫療紡織品作為該公司多元化發展的重點領域之一，並投入防護衣、穿戴式智慧服飾等醫療領域研究多年。疫情爆發後，聚陽隨即轉而生產防護等級最高的</a:t>
            </a:r>
            <a:r>
              <a:rPr lang="en-US" altLang="zh-TW" b="0" i="0" dirty="0" smtClean="0">
                <a:solidFill>
                  <a:srgbClr val="1A1A1A"/>
                </a:solidFill>
                <a:effectLst/>
                <a:latin typeface="Roboto"/>
              </a:rPr>
              <a:t>P3</a:t>
            </a:r>
            <a:r>
              <a:rPr lang="zh-TW" altLang="en-US" b="0" i="0" dirty="0" smtClean="0">
                <a:solidFill>
                  <a:srgbClr val="1A1A1A"/>
                </a:solidFill>
                <a:effectLst/>
                <a:latin typeface="Roboto"/>
              </a:rPr>
              <a:t>防護衣，且持續研發</a:t>
            </a:r>
            <a:r>
              <a:rPr lang="en-US" altLang="zh-TW" b="0" i="0" dirty="0" smtClean="0">
                <a:solidFill>
                  <a:srgbClr val="1A1A1A"/>
                </a:solidFill>
                <a:effectLst/>
                <a:latin typeface="Roboto"/>
              </a:rPr>
              <a:t>2.0</a:t>
            </a:r>
            <a:r>
              <a:rPr lang="zh-TW" altLang="en-US" b="0" i="0" dirty="0" smtClean="0">
                <a:solidFill>
                  <a:srgbClr val="1A1A1A"/>
                </a:solidFill>
                <a:effectLst/>
                <a:latin typeface="Roboto"/>
              </a:rPr>
              <a:t>版防護衣，爭取獲得</a:t>
            </a:r>
            <a:r>
              <a:rPr lang="en-US" altLang="zh-TW" b="0" i="0" dirty="0" smtClean="0">
                <a:solidFill>
                  <a:srgbClr val="1A1A1A"/>
                </a:solidFill>
                <a:effectLst/>
                <a:latin typeface="Roboto"/>
              </a:rPr>
              <a:t>GMP</a:t>
            </a:r>
            <a:r>
              <a:rPr lang="zh-TW" altLang="en-US" b="0" i="0" dirty="0" smtClean="0">
                <a:solidFill>
                  <a:srgbClr val="1A1A1A"/>
                </a:solidFill>
                <a:effectLst/>
                <a:latin typeface="Roboto"/>
              </a:rPr>
              <a:t>、</a:t>
            </a:r>
            <a:r>
              <a:rPr lang="en-US" altLang="zh-TW" b="0" i="0" dirty="0" smtClean="0">
                <a:solidFill>
                  <a:srgbClr val="1A1A1A"/>
                </a:solidFill>
                <a:effectLst/>
                <a:latin typeface="Roboto"/>
              </a:rPr>
              <a:t>ISO</a:t>
            </a:r>
            <a:r>
              <a:rPr lang="zh-TW" altLang="en-US" b="0" i="0" dirty="0" smtClean="0">
                <a:solidFill>
                  <a:srgbClr val="1A1A1A"/>
                </a:solidFill>
                <a:effectLst/>
                <a:latin typeface="Roboto"/>
              </a:rPr>
              <a:t>，以及美國</a:t>
            </a:r>
            <a:r>
              <a:rPr lang="en-US" altLang="zh-TW" b="0" i="0" dirty="0" smtClean="0">
                <a:solidFill>
                  <a:srgbClr val="1A1A1A"/>
                </a:solidFill>
                <a:effectLst/>
                <a:latin typeface="Roboto"/>
              </a:rPr>
              <a:t>FDA</a:t>
            </a:r>
            <a:r>
              <a:rPr lang="zh-TW" altLang="en-US" b="0" i="0" dirty="0" smtClean="0">
                <a:solidFill>
                  <a:srgbClr val="1A1A1A"/>
                </a:solidFill>
                <a:effectLst/>
                <a:latin typeface="Roboto"/>
              </a:rPr>
              <a:t>、歐盟</a:t>
            </a:r>
            <a:r>
              <a:rPr lang="en-US" altLang="zh-TW" b="0" i="0" dirty="0" smtClean="0">
                <a:solidFill>
                  <a:srgbClr val="1A1A1A"/>
                </a:solidFill>
                <a:effectLst/>
                <a:latin typeface="Roboto"/>
              </a:rPr>
              <a:t>CE</a:t>
            </a:r>
            <a:r>
              <a:rPr lang="zh-TW" altLang="en-US" b="0" i="0" dirty="0" smtClean="0">
                <a:solidFill>
                  <a:srgbClr val="1A1A1A"/>
                </a:solidFill>
                <a:effectLst/>
                <a:latin typeface="Roboto"/>
              </a:rPr>
              <a:t>等醫材認證。</a:t>
            </a:r>
            <a:r>
              <a:rPr lang="en-US" altLang="zh-TW" b="0" i="0" dirty="0" smtClean="0">
                <a:solidFill>
                  <a:srgbClr val="1A1A1A"/>
                </a:solidFill>
                <a:effectLst/>
                <a:latin typeface="Roboto"/>
              </a:rPr>
              <a:t>2020</a:t>
            </a:r>
            <a:r>
              <a:rPr lang="zh-TW" altLang="en-US" b="0" i="0" dirty="0" smtClean="0">
                <a:solidFill>
                  <a:srgbClr val="1A1A1A"/>
                </a:solidFill>
                <a:effectLst/>
                <a:latin typeface="Roboto"/>
              </a:rPr>
              <a:t>年</a:t>
            </a:r>
            <a:r>
              <a:rPr lang="en-US" altLang="zh-TW" b="0" i="0" dirty="0" smtClean="0">
                <a:solidFill>
                  <a:srgbClr val="1A1A1A"/>
                </a:solidFill>
                <a:effectLst/>
                <a:latin typeface="Roboto"/>
              </a:rPr>
              <a:t>10</a:t>
            </a:r>
            <a:r>
              <a:rPr lang="zh-TW" altLang="en-US" b="0" i="0" dirty="0" smtClean="0">
                <a:solidFill>
                  <a:srgbClr val="1A1A1A"/>
                </a:solidFill>
                <a:effectLst/>
                <a:latin typeface="Roboto"/>
              </a:rPr>
              <a:t>月，聚陽還與便利商店</a:t>
            </a:r>
            <a:r>
              <a:rPr lang="en-US" altLang="zh-TW" b="0" i="0" dirty="0" smtClean="0">
                <a:solidFill>
                  <a:srgbClr val="1A1A1A"/>
                </a:solidFill>
                <a:effectLst/>
                <a:latin typeface="Roboto"/>
              </a:rPr>
              <a:t>7‑11</a:t>
            </a:r>
            <a:r>
              <a:rPr lang="zh-TW" altLang="en-US" b="0" i="0" dirty="0" smtClean="0">
                <a:solidFill>
                  <a:srgbClr val="1A1A1A"/>
                </a:solidFill>
                <a:effectLst/>
                <a:latin typeface="Roboto"/>
              </a:rPr>
              <a:t>合作，推出簡易版</a:t>
            </a:r>
            <a:r>
              <a:rPr lang="en-US" altLang="zh-TW" b="0" i="0" dirty="0" smtClean="0">
                <a:solidFill>
                  <a:srgbClr val="1A1A1A"/>
                </a:solidFill>
                <a:effectLst/>
                <a:latin typeface="Roboto"/>
              </a:rPr>
              <a:t>P1</a:t>
            </a:r>
            <a:r>
              <a:rPr lang="zh-TW" altLang="en-US" b="0" i="0" dirty="0" smtClean="0">
                <a:solidFill>
                  <a:srgbClr val="1A1A1A"/>
                </a:solidFill>
                <a:effectLst/>
                <a:latin typeface="Roboto"/>
              </a:rPr>
              <a:t>隔離衣，在全台灣的</a:t>
            </a:r>
            <a:r>
              <a:rPr lang="en-US" altLang="zh-TW" b="0" i="0" dirty="0" smtClean="0">
                <a:solidFill>
                  <a:srgbClr val="1A1A1A"/>
                </a:solidFill>
                <a:effectLst/>
                <a:latin typeface="Roboto"/>
              </a:rPr>
              <a:t>7‑11</a:t>
            </a:r>
            <a:r>
              <a:rPr lang="zh-TW" altLang="en-US" b="0" i="0" dirty="0" smtClean="0">
                <a:solidFill>
                  <a:srgbClr val="1A1A1A"/>
                </a:solidFill>
                <a:effectLst/>
                <a:latin typeface="Roboto"/>
              </a:rPr>
              <a:t>上架。</a:t>
            </a:r>
          </a:p>
          <a:p>
            <a:r>
              <a:rPr lang="zh-TW" altLang="en-US" b="0" i="0" dirty="0" smtClean="0">
                <a:solidFill>
                  <a:srgbClr val="1A1A1A"/>
                </a:solidFill>
                <a:effectLst/>
                <a:latin typeface="Roboto"/>
              </a:rPr>
              <a:t>另一家知名廠商興采，在疫情爆發後也積極發展醫療紡織品，利用過去在透濕防水、抗菌除臭加工領域所累積的研發量能，投入隔離衣與防護衣的開發與生產，並成立「紡織醫療事業體」，將醫療紡織品視為常態性發展的新產品線。</a:t>
            </a:r>
            <a:endParaRPr lang="zh-TW" altLang="en-US" b="0" i="0" dirty="0">
              <a:solidFill>
                <a:srgbClr val="1A1A1A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606953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53998"/>
            <a:ext cx="11874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u="sng" dirty="0">
                <a:solidFill>
                  <a:srgbClr val="0563C1"/>
                </a:solidFill>
                <a:latin typeface="微軟正黑體" panose="020B0604030504040204" pitchFamily="34" charset="-120"/>
                <a:cs typeface="新細明體" panose="02020500000000000000" pitchFamily="18" charset="-120"/>
                <a:hlinkClick r:id="rId2"/>
              </a:rPr>
              <a:t>https://inboundmarketing.com.tw/%E7%94%A2%E6%A5%AD%E5%B0%88%E6%AC%84/%E5%8F%B0%E7%81%A3%E7%B4%A1%E7%B9%94%E6%A5%AD%E8%A7%80%E9%BB%9E%E5%88%86%E6%9E%90.html</a:t>
            </a:r>
            <a:endParaRPr lang="zh-TW" altLang="zh-TW" dirty="0">
              <a:latin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3365024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3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產業觀點分析趨勢</a:t>
            </a:r>
            <a:r>
              <a:rPr lang="en-US" altLang="zh-TW" sz="3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zh-TW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" y="1107996"/>
            <a:ext cx="118741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b="1" i="0" dirty="0" smtClean="0">
                <a:solidFill>
                  <a:srgbClr val="7A7A7A"/>
                </a:solidFill>
                <a:effectLst/>
                <a:latin typeface="Noto Sans TC"/>
              </a:rPr>
              <a:t>趨勢一：重新定義醫療及智慧服飾  朝時尚化、生活化發展</a:t>
            </a:r>
            <a:endParaRPr lang="zh-TW" altLang="en-US" b="1" i="0" dirty="0" smtClean="0">
              <a:solidFill>
                <a:srgbClr val="7A7A7A"/>
              </a:solidFill>
              <a:effectLst/>
              <a:latin typeface="raleway"/>
            </a:endParaRPr>
          </a:p>
          <a:p>
            <a:pPr algn="just"/>
            <a:r>
              <a:rPr lang="zh-TW" altLang="en-US" b="0" i="0" dirty="0" smtClean="0">
                <a:solidFill>
                  <a:srgbClr val="7A7A7A"/>
                </a:solidFill>
                <a:effectLst/>
                <a:latin typeface="Noto Sans TC"/>
              </a:rPr>
              <a:t>延續上述疫情的影響，醫用防護衣產業前景看好，且台灣在機能性紡織品方面相較它國擁有比較利益。結合上述兩點原因，建議善用消費者對健康管理的重視，刻劃類似「不把病毒帶回家」的生活情境並強調安全防護機能，引起消費者共鳴。另一方面，由於資訊科技與全球物聯網的迅速發展，造就智慧型穿戴服飾需求的成長。因此如何結合生物防護、電子業以及紡織業進行跨產業合作，將防疫服裝或是智慧服飾時尚化、重新定義此類服裝，將成為台灣紡織產業下一階段的重要課題。</a:t>
            </a:r>
            <a:endParaRPr lang="zh-TW" altLang="en-US" b="0" i="0" dirty="0">
              <a:solidFill>
                <a:srgbClr val="7A7A7A"/>
              </a:solidFill>
              <a:effectLst/>
              <a:latin typeface="Noto Sans TC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781381"/>
            <a:ext cx="118741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b="1" i="0" dirty="0" smtClean="0">
                <a:solidFill>
                  <a:srgbClr val="7A7A7A"/>
                </a:solidFill>
                <a:effectLst/>
                <a:latin typeface="Noto Sans TC"/>
              </a:rPr>
              <a:t>趨勢二：永續發展意識抬頭 循環經濟成發展關鍵</a:t>
            </a:r>
            <a:endParaRPr lang="zh-TW" altLang="en-US" b="1" i="0" dirty="0" smtClean="0">
              <a:solidFill>
                <a:srgbClr val="7A7A7A"/>
              </a:solidFill>
              <a:effectLst/>
              <a:latin typeface="raleway"/>
            </a:endParaRPr>
          </a:p>
          <a:p>
            <a:pPr algn="just"/>
            <a:r>
              <a:rPr lang="zh-TW" altLang="en-US" b="0" i="0" dirty="0" smtClean="0">
                <a:solidFill>
                  <a:srgbClr val="7A7A7A"/>
                </a:solidFill>
                <a:effectLst/>
                <a:latin typeface="Noto Sans TC"/>
              </a:rPr>
              <a:t>自從對抗氣候暖化的重要公約</a:t>
            </a:r>
            <a:r>
              <a:rPr lang="zh-TW" altLang="en-US" b="0" i="0" u="none" strike="noStrike" dirty="0" smtClean="0">
                <a:solidFill>
                  <a:srgbClr val="1BB0CE"/>
                </a:solidFill>
                <a:effectLst/>
                <a:latin typeface="Noto Sans TC"/>
                <a:hlinkClick r:id="rId3"/>
              </a:rPr>
              <a:t>「巴黎氣候協定」</a:t>
            </a:r>
            <a:r>
              <a:rPr lang="zh-TW" altLang="en-US" b="0" i="0" dirty="0" smtClean="0">
                <a:solidFill>
                  <a:srgbClr val="7A7A7A"/>
                </a:solidFill>
                <a:effectLst/>
                <a:latin typeface="Noto Sans TC"/>
              </a:rPr>
              <a:t>在 </a:t>
            </a:r>
            <a:r>
              <a:rPr lang="en-US" altLang="zh-TW" b="0" i="0" dirty="0" smtClean="0">
                <a:solidFill>
                  <a:srgbClr val="7A7A7A"/>
                </a:solidFill>
                <a:effectLst/>
                <a:latin typeface="Noto Sans TC"/>
              </a:rPr>
              <a:t>2016 </a:t>
            </a:r>
            <a:r>
              <a:rPr lang="zh-TW" altLang="en-US" b="0" i="0" dirty="0" smtClean="0">
                <a:solidFill>
                  <a:srgbClr val="7A7A7A"/>
                </a:solidFill>
                <a:effectLst/>
                <a:latin typeface="Noto Sans TC"/>
              </a:rPr>
              <a:t>年生效後，全球經濟重要供應鏈均搶搭「綠色經濟」趨勢。品牌首重「企業社會責任」，許多世界知名運動品牌都陸續發表綠色宣言，表示將使用更多可永續循環使用的材料。同時，消費者環保意識以及對永續發展的重視都逐漸增加，因此環保紡織品在未來仍將成為消費者選擇商品的重要考量之一。建議紡織業者應持續投入環保永續相關技術，包括易分解、易回用、與生質材料等。亦可以將永續議題融入品牌營運策略，達到永續行銷、</a:t>
            </a:r>
            <a:r>
              <a:rPr lang="zh-TW" altLang="en-US" b="0" i="0" u="none" strike="noStrike" dirty="0" smtClean="0">
                <a:solidFill>
                  <a:srgbClr val="1BB0CE"/>
                </a:solidFill>
                <a:effectLst/>
                <a:latin typeface="Noto Sans TC"/>
                <a:hlinkClick r:id="rId4"/>
              </a:rPr>
              <a:t>綠色行銷</a:t>
            </a:r>
            <a:r>
              <a:rPr lang="zh-TW" altLang="en-US" b="0" i="0" dirty="0" smtClean="0">
                <a:solidFill>
                  <a:srgbClr val="7A7A7A"/>
                </a:solidFill>
                <a:effectLst/>
                <a:latin typeface="Noto Sans TC"/>
              </a:rPr>
              <a:t>的效果。</a:t>
            </a:r>
            <a:endParaRPr lang="zh-TW" altLang="en-US" b="0" i="0" dirty="0">
              <a:solidFill>
                <a:srgbClr val="7A7A7A"/>
              </a:solidFill>
              <a:effectLst/>
              <a:latin typeface="Noto Sans TC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4535707"/>
            <a:ext cx="1187413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b="1" i="0" dirty="0" smtClean="0">
                <a:solidFill>
                  <a:srgbClr val="7A7A7A"/>
                </a:solidFill>
                <a:effectLst/>
                <a:latin typeface="Noto Sans TC"/>
              </a:rPr>
              <a:t>趨勢三：數位化時代來臨 善用數位工具打造全新購物體驗</a:t>
            </a:r>
            <a:endParaRPr lang="zh-TW" altLang="en-US" b="1" i="0" dirty="0" smtClean="0">
              <a:solidFill>
                <a:srgbClr val="7A7A7A"/>
              </a:solidFill>
              <a:effectLst/>
              <a:latin typeface="raleway"/>
            </a:endParaRPr>
          </a:p>
          <a:p>
            <a:pPr algn="just"/>
            <a:r>
              <a:rPr lang="zh-TW" altLang="en-US" b="0" i="0" dirty="0" smtClean="0">
                <a:solidFill>
                  <a:srgbClr val="7A7A7A"/>
                </a:solidFill>
                <a:effectLst/>
                <a:latin typeface="Noto Sans TC"/>
              </a:rPr>
              <a:t>近年來消費者的習慣改變，透過網路、行動購物日益增加，衝擊傳統通路品牌零售商。紡織廠除了可利用 </a:t>
            </a:r>
            <a:r>
              <a:rPr lang="en-US" altLang="zh-TW" b="0" i="0" dirty="0" smtClean="0">
                <a:solidFill>
                  <a:srgbClr val="7A7A7A"/>
                </a:solidFill>
                <a:effectLst/>
                <a:latin typeface="Noto Sans TC"/>
              </a:rPr>
              <a:t>D2C </a:t>
            </a:r>
            <a:r>
              <a:rPr lang="zh-TW" altLang="en-US" b="0" i="0" dirty="0" smtClean="0">
                <a:solidFill>
                  <a:srgbClr val="7A7A7A"/>
                </a:solidFill>
                <a:effectLst/>
                <a:latin typeface="Noto Sans TC"/>
              </a:rPr>
              <a:t>的銷售模式讓品牌商更能展現品牌精神與價值定位，打造獨一無二的購物體驗，提供更即時、個人化、精準的服務與商品之外；全球紡織資訊網建議台灣紡織業應及時跟上「智慧製造及數位化」及連結數位平台的「新服務模式」腳步，善用智慧製造與製程數據化分析、</a:t>
            </a:r>
            <a:r>
              <a:rPr lang="en-US" altLang="zh-TW" b="0" i="0" dirty="0" smtClean="0">
                <a:solidFill>
                  <a:srgbClr val="7A7A7A"/>
                </a:solidFill>
                <a:effectLst/>
                <a:latin typeface="Noto Sans TC"/>
              </a:rPr>
              <a:t>AI</a:t>
            </a:r>
            <a:r>
              <a:rPr lang="zh-TW" altLang="en-US" b="0" i="0" dirty="0" smtClean="0">
                <a:solidFill>
                  <a:srgbClr val="7A7A7A"/>
                </a:solidFill>
                <a:effectLst/>
                <a:latin typeface="Noto Sans TC"/>
              </a:rPr>
              <a:t>機器學習等工具及應用打造新商業模式並提升購物體驗。一方面避免像是去年</a:t>
            </a:r>
            <a:r>
              <a:rPr lang="en-US" altLang="zh-TW" b="0" i="0" dirty="0" smtClean="0">
                <a:solidFill>
                  <a:srgbClr val="7A7A7A"/>
                </a:solidFill>
                <a:effectLst/>
                <a:latin typeface="Noto Sans TC"/>
              </a:rPr>
              <a:t>COVID-19</a:t>
            </a:r>
            <a:r>
              <a:rPr lang="zh-TW" altLang="en-US" b="0" i="0" dirty="0" smtClean="0">
                <a:solidFill>
                  <a:srgbClr val="7A7A7A"/>
                </a:solidFill>
                <a:effectLst/>
                <a:latin typeface="Noto Sans TC"/>
              </a:rPr>
              <a:t>疫情爆發時，各大廠商延單、砍單而無法及時應對的情況再次發生，同時也因應客戶訂單逐漸走向「大量客製化」的模式，利用數位工具來提升運營效率、節省成本。</a:t>
            </a:r>
          </a:p>
          <a:p>
            <a:pPr algn="just"/>
            <a:r>
              <a:rPr lang="zh-TW" altLang="en-US" b="0" i="0" dirty="0" smtClean="0">
                <a:solidFill>
                  <a:srgbClr val="7A7A7A"/>
                </a:solidFill>
                <a:effectLst/>
                <a:latin typeface="Noto Sans TC"/>
              </a:rPr>
              <a:t> </a:t>
            </a:r>
            <a:endParaRPr lang="zh-TW" altLang="en-US" b="0" i="0" dirty="0">
              <a:solidFill>
                <a:srgbClr val="7A7A7A"/>
              </a:solidFill>
              <a:effectLst/>
              <a:latin typeface="Noto Sans TC"/>
            </a:endParaRPr>
          </a:p>
        </p:txBody>
      </p:sp>
    </p:spTree>
    <p:extLst>
      <p:ext uri="{BB962C8B-B14F-4D97-AF65-F5344CB8AC3E}">
        <p14:creationId xmlns:p14="http://schemas.microsoft.com/office/powerpoint/2010/main" val="242272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0446" y="137887"/>
            <a:ext cx="116956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u="sng" dirty="0" smtClean="0">
                <a:solidFill>
                  <a:srgbClr val="0563C1"/>
                </a:solidFill>
                <a:latin typeface="微軟正黑體" panose="020B0604030504040204" pitchFamily="34" charset="-120"/>
                <a:cs typeface="新細明體" panose="02020500000000000000" pitchFamily="18" charset="-120"/>
                <a:hlinkClick r:id="rId2"/>
              </a:rPr>
              <a:t>https://inboundmarketing.com.tw/%E7%94%A2%E6%A5%AD%E5%B0%88%E6%AC%84/%E5%8F%B0%E7%81%A3%E7%B4%A1%E7%B9%94%E6%A5%AD%E8%A7%80%E9%BB%9E%E5%88%86%E6%9E%90.html</a:t>
            </a:r>
            <a:endParaRPr lang="zh-TW" altLang="zh-TW" dirty="0">
              <a:latin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0223" y="1182751"/>
            <a:ext cx="119960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b="1" i="0" dirty="0" smtClean="0">
                <a:solidFill>
                  <a:srgbClr val="7A7A7A"/>
                </a:solidFill>
                <a:effectLst/>
                <a:latin typeface="Noto Sans TC"/>
              </a:rPr>
              <a:t>趨勢四：紡織供應鏈去中國化、移轉東協腳步加速</a:t>
            </a:r>
            <a:endParaRPr lang="zh-TW" altLang="en-US" b="1" i="0" dirty="0" smtClean="0">
              <a:solidFill>
                <a:srgbClr val="7A7A7A"/>
              </a:solidFill>
              <a:effectLst/>
              <a:latin typeface="raleway"/>
            </a:endParaRPr>
          </a:p>
          <a:p>
            <a:pPr algn="just"/>
            <a:r>
              <a:rPr lang="zh-TW" altLang="en-US" b="0" i="0" u="none" strike="noStrike" dirty="0" smtClean="0">
                <a:solidFill>
                  <a:srgbClr val="1BB0CE"/>
                </a:solidFill>
                <a:effectLst/>
                <a:latin typeface="Noto Sans TC"/>
                <a:hlinkClick r:id="rId3"/>
              </a:rPr>
              <a:t>紡織產業綜合研究所</a:t>
            </a:r>
            <a:r>
              <a:rPr lang="zh-TW" altLang="en-US" b="0" i="0" dirty="0" smtClean="0">
                <a:solidFill>
                  <a:srgbClr val="7A7A7A"/>
                </a:solidFill>
                <a:effectLst/>
                <a:latin typeface="Noto Sans TC"/>
              </a:rPr>
              <a:t>強調：「中美對抗形成長期趨勢，帶來強烈的未來不確定性，也讓品牌更謹慎檢視供應商財務、</a:t>
            </a:r>
            <a:br>
              <a:rPr lang="zh-TW" altLang="en-US" b="0" i="0" dirty="0" smtClean="0">
                <a:solidFill>
                  <a:srgbClr val="7A7A7A"/>
                </a:solidFill>
                <a:effectLst/>
                <a:latin typeface="Noto Sans TC"/>
              </a:rPr>
            </a:br>
            <a:r>
              <a:rPr lang="zh-TW" altLang="en-US" b="0" i="0" dirty="0" smtClean="0">
                <a:solidFill>
                  <a:srgbClr val="7A7A7A"/>
                </a:solidFill>
                <a:effectLst/>
                <a:latin typeface="Noto Sans TC"/>
              </a:rPr>
              <a:t>營運管理、生產據點分散等體質，同時因應中國化更加積極要求我國纖維、紗線、織布等中、下游供應鏈擴大於越南等東協國家之生產布局。」業者應積極擴大供應鏈、強化反應能力、部署南向據點，以因應供應鏈區域化、短鏈化、垂直整合的現象，未來有能力整合供應鏈者，將成為客戶首要下單的供應商。</a:t>
            </a:r>
            <a:endParaRPr lang="zh-TW" altLang="en-US" b="0" i="0" dirty="0">
              <a:solidFill>
                <a:srgbClr val="7A7A7A"/>
              </a:solidFill>
              <a:effectLst/>
              <a:latin typeface="Noto Sans TC"/>
            </a:endParaRPr>
          </a:p>
        </p:txBody>
      </p:sp>
    </p:spTree>
    <p:extLst>
      <p:ext uri="{BB962C8B-B14F-4D97-AF65-F5344CB8AC3E}">
        <p14:creationId xmlns:p14="http://schemas.microsoft.com/office/powerpoint/2010/main" val="2227050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2365" y="234519"/>
            <a:ext cx="113342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TW" u="sng" spc="75" dirty="0">
                <a:solidFill>
                  <a:srgbClr val="0563C1"/>
                </a:solidFill>
                <a:latin typeface="新細明體" panose="02020500000000000000" pitchFamily="18" charset="-120"/>
                <a:cs typeface="新細明體" panose="02020500000000000000" pitchFamily="18" charset="-120"/>
                <a:hlinkClick r:id="rId2"/>
              </a:rPr>
              <a:t>https://www.tnet.org.tw/Article/Detail/32773?type=%E7%94%A2%E6%A5%AD%E8%AD%B0%E9%A1%8C_%E7%94%A2%E6%A5%AD%E7%B6%9C%E8%A7%80&amp;species=Slave&amp;backPath=%2FArticle%2FMaster%2F8!%2FArticle%2FSlave%2F8%2F195</a:t>
            </a:r>
            <a:endParaRPr lang="zh-TW" altLang="zh-TW" dirty="0">
              <a:latin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pic>
        <p:nvPicPr>
          <p:cNvPr id="5" name="圖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422365" y="1366855"/>
            <a:ext cx="3676786" cy="2747945"/>
          </a:xfrm>
          <a:prstGeom prst="rect">
            <a:avLst/>
          </a:prstGeom>
        </p:spPr>
      </p:pic>
      <p:pic>
        <p:nvPicPr>
          <p:cNvPr id="6" name="圖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4099151" y="1524092"/>
            <a:ext cx="3696789" cy="274794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78673" y="4202460"/>
            <a:ext cx="11913327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dirty="0">
                <a:solidFill>
                  <a:srgbClr val="2A2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紡織所協助永續驗證、匯集永續資源</a:t>
            </a:r>
            <a:endParaRPr lang="zh-TW" altLang="zh-TW" b="1" dirty="0">
              <a:latin typeface="新細明體" panose="02020500000000000000" pitchFamily="18" charset="-120"/>
              <a:cs typeface="新細明體" panose="02020500000000000000" pitchFamily="18" charset="-120"/>
            </a:endParaRPr>
          </a:p>
          <a:p>
            <a:pPr>
              <a:spcAft>
                <a:spcPts val="0"/>
              </a:spcAft>
            </a:pPr>
            <a:r>
              <a:rPr lang="zh-TW" altLang="zh-TW" dirty="0">
                <a:solidFill>
                  <a:srgbClr val="2A2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近年，紡織所與國際驗證機構合作，如</a:t>
            </a:r>
            <a:r>
              <a:rPr lang="en-US" altLang="zh-TW" dirty="0">
                <a:solidFill>
                  <a:srgbClr val="2A2722"/>
                </a:solidFill>
                <a:latin typeface="Arial" panose="020B0604020202020204" pitchFamily="34" charset="0"/>
                <a:cs typeface="新細明體" panose="02020500000000000000" pitchFamily="18" charset="-120"/>
              </a:rPr>
              <a:t>Control Union</a:t>
            </a:r>
            <a:r>
              <a:rPr lang="zh-TW" altLang="zh-TW" dirty="0">
                <a:solidFill>
                  <a:srgbClr val="2A2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TW" dirty="0">
                <a:solidFill>
                  <a:srgbClr val="2A2722"/>
                </a:solidFill>
                <a:latin typeface="Arial" panose="020B0604020202020204" pitchFamily="34" charset="0"/>
                <a:cs typeface="新細明體" panose="02020500000000000000" pitchFamily="18" charset="-120"/>
              </a:rPr>
              <a:t>CU</a:t>
            </a:r>
            <a:r>
              <a:rPr lang="zh-TW" altLang="zh-TW" dirty="0">
                <a:solidFill>
                  <a:srgbClr val="2A2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）、</a:t>
            </a:r>
            <a:r>
              <a:rPr lang="en-US" altLang="zh-TW" dirty="0">
                <a:solidFill>
                  <a:srgbClr val="2A2722"/>
                </a:solidFill>
                <a:latin typeface="Arial" panose="020B0604020202020204" pitchFamily="34" charset="0"/>
                <a:cs typeface="新細明體" panose="02020500000000000000" pitchFamily="18" charset="-120"/>
              </a:rPr>
              <a:t>IDFL…</a:t>
            </a:r>
            <a:r>
              <a:rPr lang="zh-TW" altLang="zh-TW" dirty="0">
                <a:solidFill>
                  <a:srgbClr val="2A2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等，已協助台灣眾多紡織產業通過</a:t>
            </a:r>
            <a:r>
              <a:rPr lang="en-US" altLang="zh-TW" dirty="0">
                <a:solidFill>
                  <a:srgbClr val="2A2722"/>
                </a:solidFill>
                <a:latin typeface="Arial" panose="020B0604020202020204" pitchFamily="34" charset="0"/>
                <a:cs typeface="新細明體" panose="02020500000000000000" pitchFamily="18" charset="-120"/>
              </a:rPr>
              <a:t>GRS</a:t>
            </a:r>
            <a:r>
              <a:rPr lang="zh-TW" altLang="zh-TW" dirty="0">
                <a:solidFill>
                  <a:srgbClr val="2A2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驗證，截至</a:t>
            </a:r>
            <a:r>
              <a:rPr lang="en-US" altLang="zh-TW" dirty="0">
                <a:solidFill>
                  <a:srgbClr val="2A2722"/>
                </a:solidFill>
                <a:latin typeface="Arial" panose="020B0604020202020204" pitchFamily="34" charset="0"/>
                <a:cs typeface="新細明體" panose="02020500000000000000" pitchFamily="18" charset="-120"/>
              </a:rPr>
              <a:t>2020</a:t>
            </a:r>
            <a:r>
              <a:rPr lang="zh-TW" altLang="zh-TW" dirty="0">
                <a:solidFill>
                  <a:srgbClr val="2A2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年已達</a:t>
            </a:r>
            <a:r>
              <a:rPr lang="en-US" altLang="zh-TW" dirty="0">
                <a:solidFill>
                  <a:srgbClr val="2A2722"/>
                </a:solidFill>
                <a:latin typeface="Arial" panose="020B0604020202020204" pitchFamily="34" charset="0"/>
                <a:cs typeface="新細明體" panose="02020500000000000000" pitchFamily="18" charset="-120"/>
              </a:rPr>
              <a:t>141</a:t>
            </a:r>
            <a:r>
              <a:rPr lang="zh-TW" altLang="zh-TW" dirty="0">
                <a:solidFill>
                  <a:srgbClr val="2A2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證，參與認證廠商如力麗、南紡、南亞、遠東、新光</a:t>
            </a:r>
            <a:r>
              <a:rPr lang="en-US" altLang="zh-TW" dirty="0">
                <a:solidFill>
                  <a:srgbClr val="2A2722"/>
                </a:solidFill>
                <a:latin typeface="Arial" panose="020B0604020202020204" pitchFamily="34" charset="0"/>
                <a:cs typeface="新細明體" panose="02020500000000000000" pitchFamily="18" charset="-120"/>
              </a:rPr>
              <a:t>…</a:t>
            </a:r>
            <a:r>
              <a:rPr lang="zh-TW" altLang="zh-TW" dirty="0">
                <a:solidFill>
                  <a:srgbClr val="2A2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等，涵蓋供應鏈廠區數共</a:t>
            </a:r>
            <a:r>
              <a:rPr lang="en-US" altLang="zh-TW" dirty="0">
                <a:solidFill>
                  <a:srgbClr val="2A2722"/>
                </a:solidFill>
                <a:latin typeface="Arial" panose="020B0604020202020204" pitchFamily="34" charset="0"/>
                <a:cs typeface="新細明體" panose="02020500000000000000" pitchFamily="18" charset="-120"/>
              </a:rPr>
              <a:t>309</a:t>
            </a:r>
            <a:r>
              <a:rPr lang="zh-TW" altLang="zh-TW" dirty="0">
                <a:solidFill>
                  <a:srgbClr val="2A2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家（回收造粒</a:t>
            </a:r>
            <a:r>
              <a:rPr lang="en-US" altLang="zh-TW" dirty="0">
                <a:solidFill>
                  <a:srgbClr val="2A2722"/>
                </a:solidFill>
                <a:latin typeface="Arial" panose="020B0604020202020204" pitchFamily="34" charset="0"/>
                <a:cs typeface="新細明體" panose="02020500000000000000" pitchFamily="18" charset="-120"/>
              </a:rPr>
              <a:t>10%</a:t>
            </a:r>
            <a:r>
              <a:rPr lang="zh-TW" altLang="zh-TW" dirty="0">
                <a:solidFill>
                  <a:srgbClr val="2A2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、纖維</a:t>
            </a:r>
            <a:r>
              <a:rPr lang="en-US" altLang="zh-TW" dirty="0">
                <a:solidFill>
                  <a:srgbClr val="2A2722"/>
                </a:solidFill>
                <a:latin typeface="Arial" panose="020B0604020202020204" pitchFamily="34" charset="0"/>
                <a:cs typeface="新細明體" panose="02020500000000000000" pitchFamily="18" charset="-120"/>
              </a:rPr>
              <a:t>16%</a:t>
            </a:r>
            <a:r>
              <a:rPr lang="zh-TW" altLang="zh-TW" dirty="0">
                <a:solidFill>
                  <a:srgbClr val="2A2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、布料</a:t>
            </a:r>
            <a:r>
              <a:rPr lang="en-US" altLang="zh-TW" dirty="0">
                <a:solidFill>
                  <a:srgbClr val="2A2722"/>
                </a:solidFill>
                <a:latin typeface="Arial" panose="020B0604020202020204" pitchFamily="34" charset="0"/>
                <a:cs typeface="新細明體" panose="02020500000000000000" pitchFamily="18" charset="-120"/>
              </a:rPr>
              <a:t>74%</a:t>
            </a:r>
            <a:r>
              <a:rPr lang="zh-TW" altLang="zh-TW" dirty="0">
                <a:solidFill>
                  <a:srgbClr val="2A2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）。此外，紡織所陸續串連永續發展國際組織，例如台灣循環紡織聯盟（</a:t>
            </a:r>
            <a:r>
              <a:rPr lang="en-US" altLang="zh-TW" dirty="0">
                <a:solidFill>
                  <a:srgbClr val="2A2722"/>
                </a:solidFill>
                <a:latin typeface="Arial" panose="020B0604020202020204" pitchFamily="34" charset="0"/>
                <a:cs typeface="新細明體" panose="02020500000000000000" pitchFamily="18" charset="-120"/>
              </a:rPr>
              <a:t>Taiwan Circular Textile Initiative, TCTI</a:t>
            </a:r>
            <a:r>
              <a:rPr lang="zh-TW" altLang="zh-TW" dirty="0">
                <a:solidFill>
                  <a:srgbClr val="2A2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）、循環台灣基金會（</a:t>
            </a:r>
            <a:r>
              <a:rPr lang="en-US" altLang="zh-TW" dirty="0">
                <a:solidFill>
                  <a:srgbClr val="2A2722"/>
                </a:solidFill>
                <a:latin typeface="Arial" panose="020B0604020202020204" pitchFamily="34" charset="0"/>
                <a:cs typeface="新細明體" panose="02020500000000000000" pitchFamily="18" charset="-120"/>
              </a:rPr>
              <a:t>Circular Taiwan Network</a:t>
            </a:r>
            <a:r>
              <a:rPr lang="zh-TW" altLang="zh-TW" dirty="0">
                <a:solidFill>
                  <a:srgbClr val="2A2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）、</a:t>
            </a:r>
            <a:r>
              <a:rPr lang="en-US" altLang="zh-TW" dirty="0">
                <a:solidFill>
                  <a:srgbClr val="2A2722"/>
                </a:solidFill>
                <a:latin typeface="Arial" panose="020B0604020202020204" pitchFamily="34" charset="0"/>
                <a:cs typeface="新細明體" panose="02020500000000000000" pitchFamily="18" charset="-120"/>
              </a:rPr>
              <a:t>SAC</a:t>
            </a:r>
            <a:r>
              <a:rPr lang="zh-TW" altLang="zh-TW" dirty="0">
                <a:solidFill>
                  <a:srgbClr val="2A2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TW" dirty="0">
                <a:solidFill>
                  <a:srgbClr val="2A2722"/>
                </a:solidFill>
                <a:latin typeface="Arial" panose="020B0604020202020204" pitchFamily="34" charset="0"/>
                <a:cs typeface="新細明體" panose="02020500000000000000" pitchFamily="18" charset="-120"/>
              </a:rPr>
              <a:t>Sustainable Apparel Coalition-</a:t>
            </a:r>
            <a:r>
              <a:rPr lang="zh-TW" altLang="zh-TW" dirty="0">
                <a:solidFill>
                  <a:srgbClr val="2A2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永續成衣聯盟）、</a:t>
            </a:r>
            <a:r>
              <a:rPr lang="en-US" altLang="zh-TW" dirty="0">
                <a:solidFill>
                  <a:srgbClr val="2A2722"/>
                </a:solidFill>
                <a:latin typeface="Arial" panose="020B0604020202020204" pitchFamily="34" charset="0"/>
                <a:cs typeface="新細明體" panose="02020500000000000000" pitchFamily="18" charset="-120"/>
              </a:rPr>
              <a:t>ZDHC</a:t>
            </a:r>
            <a:r>
              <a:rPr lang="zh-TW" altLang="zh-TW" dirty="0">
                <a:solidFill>
                  <a:srgbClr val="2A2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TW" dirty="0">
                <a:solidFill>
                  <a:srgbClr val="2A2722"/>
                </a:solidFill>
                <a:latin typeface="Arial" panose="020B0604020202020204" pitchFamily="34" charset="0"/>
                <a:cs typeface="新細明體" panose="02020500000000000000" pitchFamily="18" charset="-120"/>
              </a:rPr>
              <a:t>Zero Discharge of Hazardous Chemicals</a:t>
            </a:r>
            <a:r>
              <a:rPr lang="zh-TW" altLang="zh-TW" dirty="0">
                <a:solidFill>
                  <a:srgbClr val="2A2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）、德國</a:t>
            </a:r>
            <a:r>
              <a:rPr lang="en-US" altLang="zh-TW" dirty="0">
                <a:solidFill>
                  <a:srgbClr val="2A2722"/>
                </a:solidFill>
                <a:latin typeface="Arial" panose="020B0604020202020204" pitchFamily="34" charset="0"/>
                <a:cs typeface="新細明體" panose="02020500000000000000" pitchFamily="18" charset="-120"/>
              </a:rPr>
              <a:t>EPEA…</a:t>
            </a:r>
            <a:r>
              <a:rPr lang="zh-TW" altLang="zh-TW" dirty="0">
                <a:solidFill>
                  <a:srgbClr val="2A2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等，並匯集國際紡織產業永續發展資訊提供給國內業界參考。</a:t>
            </a:r>
            <a:endParaRPr lang="zh-TW" altLang="zh-TW" sz="1600" dirty="0">
              <a:latin typeface="新細明體" panose="02020500000000000000" pitchFamily="18" charset="-120"/>
              <a:cs typeface="新細明體" panose="02020500000000000000" pitchFamily="18" charset="-120"/>
            </a:endParaRPr>
          </a:p>
          <a:p>
            <a:pPr>
              <a:spcAft>
                <a:spcPts val="0"/>
              </a:spcAft>
              <a:tabLst>
                <a:tab pos="895350" algn="l"/>
              </a:tabLst>
            </a:pPr>
            <a:r>
              <a:rPr lang="en-US" altLang="zh-TW" sz="16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086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1289</Words>
  <Application>Microsoft Office PowerPoint</Application>
  <PresentationFormat>寬螢幕</PresentationFormat>
  <Paragraphs>37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6" baseType="lpstr">
      <vt:lpstr>Noto Sans TC</vt:lpstr>
      <vt:lpstr>raleway</vt:lpstr>
      <vt:lpstr>Roboto</vt:lpstr>
      <vt:lpstr>微軟正黑體</vt:lpstr>
      <vt:lpstr>新細明體</vt:lpstr>
      <vt:lpstr>Arial</vt:lpstr>
      <vt:lpstr>Calibri</vt:lpstr>
      <vt:lpstr>Calibri Light</vt:lpstr>
      <vt:lpstr>Times New Roman</vt:lpstr>
      <vt:lpstr>Office 佈景主題</vt:lpstr>
      <vt:lpstr>PowerPoint 簡報</vt:lpstr>
      <vt:lpstr>運動服飾分析: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3</cp:revision>
  <dcterms:created xsi:type="dcterms:W3CDTF">2022-04-20T13:57:04Z</dcterms:created>
  <dcterms:modified xsi:type="dcterms:W3CDTF">2022-04-20T14:12:32Z</dcterms:modified>
</cp:coreProperties>
</file>