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768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/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43518" y="3338359"/>
            <a:ext cx="4068264" cy="823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800" b="1" i="0" u="none" strike="noStrike" cap="none" spc="298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高精度的减法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970361" y="4220408"/>
            <a:ext cx="1555194" cy="1119267"/>
            <a:chOff x="0" y="0"/>
            <a:chExt cx="1555194" cy="111926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38968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1555194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/>
                <a:t>高精度的减法</a:t>
              </a:r>
              <a:endParaRPr lang="zh-CN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8" y="2809044"/>
            <a:ext cx="5449601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/>
              <a:t>高精度的减法</a:t>
            </a:r>
            <a:endParaRPr sz="4800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326465" name="文本框 13"/>
          <p:cNvSpPr txBox="1"/>
          <p:nvPr/>
        </p:nvSpPr>
        <p:spPr bwMode="auto">
          <a:xfrm>
            <a:off x="756873" y="681381"/>
            <a:ext cx="4380372" cy="64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高精度的减法</a:t>
            </a:r>
            <a:endParaRPr sz="3600"/>
          </a:p>
        </p:txBody>
      </p:sp>
      <p:sp>
        <p:nvSpPr>
          <p:cNvPr id="1052788089" name=""/>
          <p:cNvSpPr/>
          <p:nvPr/>
        </p:nvSpPr>
        <p:spPr bwMode="auto">
          <a:xfrm>
            <a:off x="894376" y="1260859"/>
            <a:ext cx="818173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sp>
        <p:nvSpPr>
          <p:cNvPr id="1034021467" name=""/>
          <p:cNvSpPr/>
          <p:nvPr/>
        </p:nvSpPr>
        <p:spPr bwMode="auto">
          <a:xfrm flipH="0" flipV="0">
            <a:off x="894375" y="1352297"/>
            <a:ext cx="9881492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高精度减法是指处理超出基本数据类型表示范围的大整数相减运算</a:t>
            </a:r>
            <a:endParaRPr/>
          </a:p>
        </p:txBody>
      </p:sp>
      <p:sp>
        <p:nvSpPr>
          <p:cNvPr id="1381222277" name=""/>
          <p:cNvSpPr txBox="1"/>
          <p:nvPr/>
        </p:nvSpPr>
        <p:spPr bwMode="auto">
          <a:xfrm flipH="0" flipV="0">
            <a:off x="756872" y="1748898"/>
            <a:ext cx="3959605" cy="421639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rgbClr val="FF0000"/>
                </a:solidFill>
              </a:rPr>
              <a:t>应用领域：</a:t>
            </a:r>
            <a:endParaRPr/>
          </a:p>
          <a:p>
            <a:pPr>
              <a:defRPr/>
            </a:pPr>
            <a:r>
              <a:rPr sz="17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一、密码学与信息安全领域</a:t>
            </a:r>
            <a:r>
              <a:rPr/>
              <a:t>  </a:t>
            </a:r>
            <a:endParaRPr/>
          </a:p>
          <a:p>
            <a:pPr marL="617842" marR="0" lvl="1" indent="-217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zh-CN" sz="1200" b="0" i="0" u="none" strike="noStrike" cap="none" spc="0">
                <a:solidFill>
                  <a:srgbClr val="404040"/>
                </a:solidFill>
                <a:latin typeface="Arial"/>
                <a:ea typeface="Arial"/>
                <a:cs typeface="Arial"/>
              </a:rPr>
              <a:t>公钥密码系统</a:t>
            </a:r>
            <a:endParaRPr lang="zh-CN" sz="1200" b="0" i="0" u="none" strike="noStrike" cap="none" spc="0">
              <a:solidFill>
                <a:srgbClr val="404040"/>
              </a:solidFill>
              <a:latin typeface="Arial"/>
              <a:cs typeface="Arial"/>
            </a:endParaRPr>
          </a:p>
          <a:p>
            <a:pPr marL="617842" marR="0" lvl="1" indent="-217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zh-CN" sz="1200" b="0" i="0" u="none" strike="noStrike" cap="none" spc="0">
                <a:solidFill>
                  <a:srgbClr val="404040"/>
                </a:solidFill>
                <a:latin typeface="Arial"/>
                <a:ea typeface="Arial"/>
                <a:cs typeface="Arial"/>
              </a:rPr>
              <a:t>哈希函数设计</a:t>
            </a:r>
            <a:r>
              <a:rPr lang="zh-CN" sz="1200" b="0" i="0" u="none" strike="noStrike" cap="none" spc="0">
                <a:solidFill>
                  <a:srgbClr val="404040"/>
                </a:solidFill>
                <a:latin typeface="Arial"/>
                <a:ea typeface="Arial"/>
                <a:cs typeface="Arial"/>
              </a:rPr>
              <a:t> </a:t>
            </a:r>
            <a:endParaRPr lang="zh-CN" sz="1200" b="0" i="0" u="none" strike="noStrike" cap="none" spc="0">
              <a:solidFill>
                <a:srgbClr val="404040"/>
              </a:solidFill>
              <a:latin typeface="Arial"/>
              <a:cs typeface="Arial"/>
            </a:endParaRPr>
          </a:p>
          <a:p>
            <a:pPr marL="617842" marR="0" lvl="1" indent="-217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zh-CN" sz="1200" b="0" i="0" u="none" strike="noStrike" cap="none" spc="0">
                <a:solidFill>
                  <a:srgbClr val="404040"/>
                </a:solidFill>
                <a:latin typeface="Arial"/>
                <a:ea typeface="Arial"/>
                <a:cs typeface="Arial"/>
              </a:rPr>
              <a:t>数字签名验证</a:t>
            </a:r>
            <a:endParaRPr lang="zh-CN" sz="1200" b="0" i="0" u="none" strike="noStrike" cap="none" spc="0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sz="17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二、</a:t>
            </a:r>
            <a:r>
              <a:rPr sz="17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科学计算与数值分析</a:t>
            </a:r>
            <a:r>
              <a:rPr/>
              <a:t> </a:t>
            </a:r>
            <a:endParaRPr/>
          </a:p>
          <a:p>
            <a:pPr marL="617842" lvl="1" indent="-217792">
              <a:buFont typeface="Arial"/>
              <a:buChar char="•"/>
              <a:defRPr/>
            </a:pP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天体力学中的轨道计算（如NASA的深空探测）</a:t>
            </a:r>
            <a:endParaRPr sz="1200" b="0" i="0" u="none">
              <a:solidFill>
                <a:srgbClr val="404040"/>
              </a:solidFill>
              <a:latin typeface="Arial"/>
              <a:ea typeface="Arial"/>
              <a:cs typeface="Arial"/>
            </a:endParaRPr>
          </a:p>
          <a:p>
            <a:pPr marL="617842" lvl="1" indent="-217792">
              <a:buFont typeface="Arial"/>
              <a:buChar char="•"/>
              <a:defRPr/>
            </a:pPr>
            <a:r>
              <a:rPr lang="zh-CN" sz="1200" b="0" i="0" u="none" strike="noStrike" cap="none" spc="0">
                <a:solidFill/>
                <a:latin typeface="Arial"/>
                <a:ea typeface="Arial"/>
                <a:cs typeface="Arial"/>
              </a:rPr>
              <a:t>符号计算系统(</a:t>
            </a: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Mathematica</a:t>
            </a:r>
            <a:r>
              <a:rPr lang="zh-CN" sz="1200" b="0" i="0" u="none" strike="noStrike" cap="none" spc="0">
                <a:solidFill/>
                <a:latin typeface="Arial"/>
                <a:ea typeface="Arial"/>
                <a:cs typeface="Arial"/>
              </a:rPr>
              <a:t>,</a:t>
            </a:r>
            <a:r>
              <a:rPr sz="1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Maple</a:t>
            </a:r>
            <a:r>
              <a:rPr lang="zh-CN" sz="1200" b="0" i="0" u="none" strike="noStrike" cap="none" spc="0">
                <a:solidFill/>
                <a:latin typeface="Arial"/>
                <a:ea typeface="Arial"/>
                <a:cs typeface="Arial"/>
              </a:rPr>
              <a:t>)</a:t>
            </a:r>
            <a:r>
              <a:rPr lang="zh-CN" sz="1200" b="0" i="0" u="none" strike="noStrike" cap="none" spc="0">
                <a:solidFill/>
                <a:latin typeface="Arial"/>
                <a:ea typeface="Arial"/>
                <a:cs typeface="Arial"/>
              </a:rPr>
              <a:t> </a:t>
            </a:r>
            <a:endParaRPr lang="zh-CN" sz="1800" b="1" i="0" u="none" strike="noStrike" cap="none" spc="0">
              <a:solidFill>
                <a:srgbClr val="40404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7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三、金融与经济领域</a:t>
            </a:r>
            <a:endParaRPr/>
          </a:p>
          <a:p>
            <a:pPr marL="617842" marR="0" indent="-217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zh-CN" sz="1200" b="0" i="0" u="none" strike="noStrike" cap="none" spc="0">
                <a:solidFill/>
                <a:latin typeface="Arial"/>
                <a:ea typeface="Arial"/>
                <a:cs typeface="Arial"/>
              </a:rPr>
              <a:t>大额金融交易</a:t>
            </a:r>
            <a:endParaRPr lang="zh-CN" sz="1200" b="0" i="0" u="none" strike="noStrike" cap="none" spc="0">
              <a:solidFill/>
              <a:latin typeface="Arial"/>
              <a:cs typeface="Arial"/>
            </a:endParaRPr>
          </a:p>
          <a:p>
            <a:pPr marL="617842" marR="0" indent="-217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zh-CN" sz="1200" b="0" i="0" u="none" strike="noStrike" cap="none" spc="0">
                <a:solidFill/>
                <a:latin typeface="Arial"/>
                <a:ea typeface="Arial"/>
                <a:cs typeface="Arial"/>
              </a:rPr>
              <a:t>经济模型分析</a:t>
            </a:r>
            <a:endParaRPr lang="zh-CN" sz="1200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617842" marR="0" indent="-217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zh-CN" sz="1200" b="0" i="0" u="none" strike="noStrike" cap="none" spc="0">
                <a:solidFill/>
                <a:latin typeface="Arial"/>
                <a:ea typeface="Arial"/>
                <a:cs typeface="Arial"/>
              </a:rPr>
              <a:t>区块链技术</a:t>
            </a:r>
            <a:endParaRPr lang="zh-CN" sz="1200" b="0" i="0" u="none" strike="noStrike" cap="none" spc="0">
              <a:solidFill/>
              <a:latin typeface="Arial"/>
              <a:cs typeface="Arial"/>
            </a:endParaRPr>
          </a:p>
          <a:p>
            <a:pPr>
              <a:defRPr/>
            </a:pPr>
            <a:r>
              <a:rPr sz="17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四、计算机科学竞赛与算法设计</a:t>
            </a:r>
            <a:endParaRPr/>
          </a:p>
          <a:p>
            <a:pPr>
              <a:defRPr/>
            </a:pPr>
            <a:r>
              <a:rPr sz="17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五、工程与工业应用</a:t>
            </a:r>
            <a:endParaRPr/>
          </a:p>
          <a:p>
            <a:pPr marL="617842" marR="0" indent="-217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/>
            </a:pPr>
            <a:r>
              <a:rPr lang="zh-CN" sz="1200" b="0" i="0" u="none" strike="noStrike" cap="none" spc="0">
                <a:solidFill/>
                <a:latin typeface="Arial"/>
                <a:ea typeface="Arial"/>
                <a:cs typeface="Arial"/>
              </a:rPr>
              <a:t>CAD/CAM系统</a:t>
            </a:r>
            <a:endParaRPr lang="zh-CN" sz="1200" b="0" i="0" u="none" strike="noStrike" cap="none" spc="0">
              <a:solidFill/>
              <a:latin typeface="Arial"/>
              <a:cs typeface="Arial"/>
            </a:endParaRPr>
          </a:p>
          <a:p>
            <a:pPr marL="617842" marR="0" indent="-217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/>
            </a:pPr>
            <a:r>
              <a:rPr lang="zh-CN" sz="1200" b="0" i="0" u="none" strike="noStrike" cap="none" spc="0">
                <a:solidFill/>
                <a:latin typeface="Arial"/>
                <a:ea typeface="Arial"/>
                <a:cs typeface="Arial"/>
              </a:rPr>
              <a:t>信号处理</a:t>
            </a:r>
            <a:endParaRPr lang="zh-CN" sz="1200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617842" marR="0" indent="-217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•"/>
              <a:defRPr/>
            </a:pPr>
            <a:r>
              <a:rPr lang="zh-CN" sz="1200" b="0" i="0" u="none" strike="noStrike" cap="none" spc="0">
                <a:solidFill/>
                <a:latin typeface="Arial"/>
                <a:ea typeface="Arial"/>
                <a:cs typeface="Arial"/>
              </a:rPr>
              <a:t>工业控制系统</a:t>
            </a:r>
            <a:endParaRPr lang="zh-CN" sz="1200" b="0" i="0" u="none" strike="noStrike" cap="none" spc="0">
              <a:solidFill/>
              <a:latin typeface="Arial"/>
              <a:cs typeface="Arial"/>
            </a:endParaRPr>
          </a:p>
          <a:p>
            <a:pPr>
              <a:defRPr/>
            </a:pPr>
            <a:r>
              <a:rPr sz="17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六、教育与科研领域</a:t>
            </a:r>
            <a:endParaRPr/>
          </a:p>
          <a:p>
            <a:pPr>
              <a:defRPr/>
            </a:pPr>
            <a:r>
              <a:rPr sz="17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七、特殊领域应用</a:t>
            </a:r>
            <a:r>
              <a:rPr/>
              <a:t> (生物 航天 地质)</a:t>
            </a:r>
            <a:endParaRPr/>
          </a:p>
        </p:txBody>
      </p:sp>
      <p:sp>
        <p:nvSpPr>
          <p:cNvPr id="1095368262" name=""/>
          <p:cNvSpPr txBox="1"/>
          <p:nvPr/>
        </p:nvSpPr>
        <p:spPr bwMode="auto">
          <a:xfrm flipH="0" flipV="0">
            <a:off x="5790486" y="2127662"/>
            <a:ext cx="4698125" cy="1747515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减法算法核心步骤： 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用字符串存储大数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比较大小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诸位相减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处理借位</a:t>
            </a:r>
            <a:endParaRPr/>
          </a:p>
          <a:p>
            <a:pPr marL="283879" indent="-283879">
              <a:buAutoNum type="arabicPeriod"/>
              <a:defRPr/>
            </a:pPr>
            <a:r>
              <a:rPr/>
              <a:t>处理结果（有前导0去掉，负数增加符号）</a:t>
            </a:r>
            <a:endParaRPr/>
          </a:p>
        </p:txBody>
      </p:sp>
      <p:sp>
        <p:nvSpPr>
          <p:cNvPr id="1219386086" name=""/>
          <p:cNvSpPr txBox="1"/>
          <p:nvPr/>
        </p:nvSpPr>
        <p:spPr bwMode="auto">
          <a:xfrm flipH="0" flipV="0">
            <a:off x="7706775" y="4232464"/>
            <a:ext cx="268202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  1 2 3 4 5</a:t>
            </a:r>
            <a:endParaRPr/>
          </a:p>
          <a:p>
            <a:pPr algn="l">
              <a:defRPr/>
            </a:pPr>
            <a:r>
              <a:rPr/>
              <a:t>-       6 7 8</a:t>
            </a:r>
            <a:endParaRPr/>
          </a:p>
          <a:p>
            <a:pPr algn="l">
              <a:defRPr/>
            </a:pPr>
            <a:r>
              <a:rPr/>
              <a:t>—————</a:t>
            </a:r>
            <a:endParaRPr/>
          </a:p>
          <a:p>
            <a:pPr algn="l">
              <a:defRPr/>
            </a:pPr>
            <a:r>
              <a:rPr/>
              <a:t>  1 1 6 6 7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Theme 1</vt:lpstr>
      <vt:lpstr>Theme 2</vt:lpstr>
      <vt:lpstr>Slide 1</vt:lpstr>
      <vt:lpstr>Slide 2</vt:lpstr>
      <vt:lpstr>Slide 3</vt:lpstr>
      <vt:lpstr>Slide 4</vt:lpstr>
      <vt:lpstr>Slide 5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261</cp:revision>
  <dcterms:created xsi:type="dcterms:W3CDTF">2025-04-15T12:37:02Z</dcterms:created>
  <dcterms:modified xsi:type="dcterms:W3CDTF">2025-04-20T15:18:00Z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50DE9245465D89012C8AFC67E74A8B36_42</vt:lpwstr>
  </property>
  <property fmtid="{D5CDD505-2E9C-101B-9397-08002B2CF9AE}" pid="3" name="KSOProductBuildVer">
    <vt:lpwstr>1033-12.1.0.17900</vt:lpwstr>
  </property>
</Properties>
</file>