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7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1194A9-D366-B854-A570-15804E41A9F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383538-67B8-A08E-E80A-C18C63BE621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DA147A-B988-4D29-A69A-60D530A1B22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45117" y="3338364"/>
            <a:ext cx="6659315" cy="823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贪心算法详解及其应用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97164" y="4220412"/>
            <a:ext cx="1097996" cy="1119267"/>
            <a:chOff x="0" y="0"/>
            <a:chExt cx="1097996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16288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0979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贪心算法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32" y="2809044"/>
            <a:ext cx="5443485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贪心算法</a:t>
            </a:r>
            <a:endParaRPr lang="zh-CN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4" y="681381"/>
            <a:ext cx="4376055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什么是</a:t>
            </a:r>
            <a:r>
              <a:rPr lang="zh-CN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贪心算法</a:t>
            </a: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？</a:t>
            </a:r>
            <a:endParaRPr lang="en-US" sz="3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763276476" name="Text Box 1763276475"/>
          <p:cNvSpPr txBox="1"/>
          <p:nvPr/>
        </p:nvSpPr>
        <p:spPr bwMode="auto">
          <a:xfrm>
            <a:off x="1337240" y="409451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712389325" name=""/>
          <p:cNvSpPr/>
          <p:nvPr/>
        </p:nvSpPr>
        <p:spPr bwMode="auto">
          <a:xfrm flipH="0" flipV="0">
            <a:off x="486164" y="1432559"/>
            <a:ext cx="11539587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定义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</a:t>
            </a:r>
            <a:r>
              <a:rPr sz="18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是一种在</a:t>
            </a:r>
            <a:r>
              <a:rPr sz="18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每一步选择中都采取当前状态下最优（最有利）的选择</a:t>
            </a:r>
            <a:r>
              <a:rPr sz="18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，从而希望导致全局最优解的算法策略。</a:t>
            </a:r>
            <a:endParaRPr sz="1800"/>
          </a:p>
        </p:txBody>
      </p:sp>
      <p:sp>
        <p:nvSpPr>
          <p:cNvPr id="2036567836" name=""/>
          <p:cNvSpPr/>
          <p:nvPr/>
        </p:nvSpPr>
        <p:spPr bwMode="auto">
          <a:xfrm flipH="0" flipV="0">
            <a:off x="894378" y="2021511"/>
            <a:ext cx="6878241" cy="2530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特点：</a:t>
            </a:r>
            <a:endParaRPr sz="1600" b="1"/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局部最优选择</a:t>
            </a:r>
            <a:endParaRPr sz="1600"/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不能回退</a:t>
            </a:r>
            <a:endParaRPr sz="1600"/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通常高效但不一定能得到全局最优解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适用条件：</a:t>
            </a:r>
            <a:endParaRPr/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贪心选择性质</a:t>
            </a:r>
            <a:endParaRPr sz="1600"/>
          </a:p>
          <a:p>
            <a:pPr>
              <a:defRPr/>
            </a:pP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           每一步的局部最优选择能导致全局最优解。</a:t>
            </a:r>
            <a:endParaRPr/>
          </a:p>
          <a:p>
            <a:pPr lvl="1">
              <a:defRPr/>
            </a:pP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例如：找零钱问题中，每次选最大面额硬币，最终能凑出最少硬币数（如果硬币面额合适）。</a:t>
            </a:r>
            <a:endParaRPr sz="1600"/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最优子结构</a:t>
            </a:r>
            <a:br>
              <a:rPr sz="1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例如：最短路径问题中，A→B→C的最短路径 = A→B的最短路径 + B→C的最短路径。</a:t>
            </a:r>
            <a:endParaRPr/>
          </a:p>
        </p:txBody>
      </p:sp>
      <p:sp>
        <p:nvSpPr>
          <p:cNvPr id="1297245244" name=""/>
          <p:cNvSpPr/>
          <p:nvPr/>
        </p:nvSpPr>
        <p:spPr bwMode="auto">
          <a:xfrm flipH="0" flipV="0">
            <a:off x="756874" y="4737758"/>
            <a:ext cx="6225994" cy="1615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二、贪心算法解题步骤</a:t>
            </a:r>
            <a:endParaRPr sz="2000"/>
          </a:p>
          <a:p>
            <a:pPr marL="305908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建立数学模型描述问题</a:t>
            </a:r>
            <a:endParaRPr sz="2000" b="0"/>
          </a:p>
          <a:p>
            <a:pPr marL="305908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将问题分解为若干子问题</a:t>
            </a:r>
            <a:endParaRPr sz="2000" b="0"/>
          </a:p>
          <a:p>
            <a:pPr marL="305908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对每个子问题求解局部最优解</a:t>
            </a:r>
            <a:endParaRPr sz="2000" b="0"/>
          </a:p>
          <a:p>
            <a:pPr marL="305908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将子问题的解合并为原问题的解</a:t>
            </a:r>
            <a:endParaRPr sz="2000" b="0"/>
          </a:p>
        </p:txBody>
      </p:sp>
      <p:sp>
        <p:nvSpPr>
          <p:cNvPr id="317953113" name=""/>
          <p:cNvSpPr/>
          <p:nvPr/>
        </p:nvSpPr>
        <p:spPr bwMode="auto">
          <a:xfrm flipH="0" flipV="0">
            <a:off x="7306194" y="4371638"/>
            <a:ext cx="4657706" cy="15853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适合场景：</a:t>
            </a:r>
            <a:endParaRPr sz="1600">
              <a:solidFill>
                <a:srgbClr val="0070C0"/>
              </a:solidFill>
            </a:endParaRPr>
          </a:p>
          <a:p>
            <a:pPr marL="261850" indent="-261850">
              <a:buFont typeface="Wingdings"/>
              <a:buChar char="Ø"/>
              <a:defRPr/>
            </a:pPr>
            <a:r>
              <a:rPr sz="16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哈夫曼编码（数据压缩）</a:t>
            </a:r>
            <a:endParaRPr sz="1600" b="1" i="0" u="none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Wingdings"/>
              <a:buChar char="Ø"/>
              <a:defRPr/>
            </a:pPr>
            <a:r>
              <a:rPr sz="16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最小生成树（Prim/Kruskal算法）</a:t>
            </a:r>
            <a:endParaRPr sz="1600">
              <a:solidFill>
                <a:srgbClr val="0070C0"/>
              </a:solidFill>
            </a:endParaRPr>
          </a:p>
          <a:p>
            <a:pPr marL="261850" indent="-261850">
              <a:buFont typeface="Wingdings"/>
              <a:buChar char="Ø"/>
              <a:defRPr/>
            </a:pPr>
            <a:r>
              <a:rPr sz="16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Dijkstra最短路径算法（无负权边）</a:t>
            </a:r>
            <a:endParaRPr sz="1600">
              <a:solidFill>
                <a:srgbClr val="0070C0"/>
              </a:solidFill>
            </a:endParaRPr>
          </a:p>
          <a:p>
            <a:pPr marL="261850" indent="-261850">
              <a:buFont typeface="Wingdings"/>
              <a:buChar char="Ø"/>
              <a:defRPr/>
            </a:pPr>
            <a:r>
              <a:rPr sz="16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任务调度问题</a:t>
            </a:r>
            <a:endParaRPr sz="1600">
              <a:solidFill>
                <a:srgbClr val="0070C0"/>
              </a:solidFill>
            </a:endParaRPr>
          </a:p>
          <a:p>
            <a:pPr marL="261850" indent="-261850">
              <a:buFont typeface="Wingdings"/>
              <a:buChar char="Ø"/>
              <a:defRPr/>
            </a:pPr>
            <a:r>
              <a:rPr sz="16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部分背包问题（物品可分割）</a:t>
            </a:r>
            <a:endParaRPr sz="1600">
              <a:solidFill>
                <a:srgbClr val="0070C0"/>
              </a:solidFill>
            </a:endParaRPr>
          </a:p>
        </p:txBody>
      </p:sp>
      <p:sp>
        <p:nvSpPr>
          <p:cNvPr id="2126828970" name=""/>
          <p:cNvSpPr/>
          <p:nvPr/>
        </p:nvSpPr>
        <p:spPr bwMode="auto">
          <a:xfrm flipH="0" flipV="0">
            <a:off x="5045034" y="5956958"/>
            <a:ext cx="8461954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❌</a:t>
            </a:r>
            <a:r>
              <a:rPr sz="2000" b="1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不适用场景</a:t>
            </a:r>
            <a:r>
              <a:rPr sz="2000" b="1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：需要全局考虑的问题（如动态规划问题）。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617855" y="66548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例子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01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252594550" name=""/>
          <p:cNvSpPr/>
          <p:nvPr/>
        </p:nvSpPr>
        <p:spPr bwMode="auto">
          <a:xfrm flipH="0" flipV="0">
            <a:off x="1077451" y="1249044"/>
            <a:ext cx="6351877" cy="6633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35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实例1：找零钱问题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问题描述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：给定不同面额的硬币和一个总金额，计算最少需要多少个硬币来凑成这个金额。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贪心策略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：每次选择面额最大的硬币</a:t>
            </a:r>
            <a:endParaRPr/>
          </a:p>
        </p:txBody>
      </p:sp>
      <p:sp>
        <p:nvSpPr>
          <p:cNvPr id="108975240" name=""/>
          <p:cNvSpPr txBox="1"/>
          <p:nvPr/>
        </p:nvSpPr>
        <p:spPr bwMode="auto">
          <a:xfrm flipH="0" flipV="0">
            <a:off x="1126947" y="2053441"/>
            <a:ext cx="6678352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例如： 有面值为： 1， 5， 10， 25 的硬币，要兑换36块怎么弄？</a:t>
            </a:r>
            <a:endParaRPr/>
          </a:p>
        </p:txBody>
      </p:sp>
      <p:sp>
        <p:nvSpPr>
          <p:cNvPr id="1111505558" name=""/>
          <p:cNvSpPr txBox="1"/>
          <p:nvPr/>
        </p:nvSpPr>
        <p:spPr bwMode="auto">
          <a:xfrm flipH="0" flipV="0">
            <a:off x="1225909" y="4086409"/>
            <a:ext cx="4627148" cy="151238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面额: 1, 数量: 1</a:t>
            </a:r>
            <a:endParaRPr/>
          </a:p>
          <a:p>
            <a:pPr algn="l">
              <a:defRPr/>
            </a:pPr>
            <a:r>
              <a:rPr/>
              <a:t>面额: 5, 数量: 0</a:t>
            </a:r>
            <a:endParaRPr/>
          </a:p>
          <a:p>
            <a:pPr algn="l">
              <a:defRPr/>
            </a:pPr>
            <a:r>
              <a:rPr/>
              <a:t>面额: 10, 数量: 1</a:t>
            </a:r>
            <a:endParaRPr/>
          </a:p>
          <a:p>
            <a:pPr algn="l">
              <a:defRPr/>
            </a:pPr>
            <a:r>
              <a:rPr/>
              <a:t>面额: 25, 数量: 1</a:t>
            </a:r>
            <a:endParaRPr/>
          </a:p>
          <a:p>
            <a:pPr algn="l">
              <a:defRPr/>
            </a:pPr>
            <a:r>
              <a:rPr/>
              <a:t>总共需要 3 个硬币。</a:t>
            </a:r>
            <a:endParaRPr/>
          </a:p>
        </p:txBody>
      </p:sp>
      <p:sp>
        <p:nvSpPr>
          <p:cNvPr id="1227473123" name=""/>
          <p:cNvSpPr txBox="1"/>
          <p:nvPr/>
        </p:nvSpPr>
        <p:spPr bwMode="auto">
          <a:xfrm flipH="0" flipV="0">
            <a:off x="1275389" y="2387435"/>
            <a:ext cx="2753470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将面额降序排列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尽量使用最大面额尝试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记录每次成功面额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输出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794885" name=""/>
          <p:cNvSpPr/>
          <p:nvPr/>
        </p:nvSpPr>
        <p:spPr bwMode="auto">
          <a:xfrm flipH="0" flipV="0">
            <a:off x="914377" y="1257329"/>
            <a:ext cx="2044069" cy="2975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35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  分发饼干问题</a:t>
            </a:r>
            <a:endParaRPr/>
          </a:p>
        </p:txBody>
      </p:sp>
      <p:sp>
        <p:nvSpPr>
          <p:cNvPr id="595882241" name="Text Box 1"/>
          <p:cNvSpPr txBox="1"/>
          <p:nvPr/>
        </p:nvSpPr>
        <p:spPr bwMode="auto">
          <a:xfrm>
            <a:off x="692075" y="677850"/>
            <a:ext cx="6097079" cy="5794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例子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02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54178911" name=""/>
          <p:cNvSpPr/>
          <p:nvPr/>
        </p:nvSpPr>
        <p:spPr bwMode="auto">
          <a:xfrm flipH="0" flipV="0">
            <a:off x="976760" y="1554869"/>
            <a:ext cx="10393374" cy="7013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问题描述</a:t>
            </a:r>
            <a:r>
              <a:rPr sz="20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：有一群孩子和一堆饼干，每个孩子有一个满足度，每个饼干有一个大小。只有当饼干大小≥孩子满足度时，孩子才能得到满足。求最多可以满足多少孩子。</a:t>
            </a:r>
            <a:endParaRPr sz="2000"/>
          </a:p>
        </p:txBody>
      </p:sp>
      <p:sp>
        <p:nvSpPr>
          <p:cNvPr id="32526166" name=""/>
          <p:cNvSpPr/>
          <p:nvPr/>
        </p:nvSpPr>
        <p:spPr bwMode="auto">
          <a:xfrm flipH="0" flipV="0">
            <a:off x="1043295" y="2793274"/>
            <a:ext cx="9127297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贪心策略</a:t>
            </a: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</a:t>
            </a:r>
            <a:r>
              <a:rPr sz="20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将孩子和饼干排序，用小饼干满足小需求的孩子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617854" y="594360"/>
            <a:ext cx="6096359" cy="5794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例子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03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959670883" name=""/>
          <p:cNvSpPr/>
          <p:nvPr/>
        </p:nvSpPr>
        <p:spPr bwMode="auto">
          <a:xfrm flipH="0" flipV="0">
            <a:off x="753348" y="1349580"/>
            <a:ext cx="10512624" cy="3049445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35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区间调度问题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问题描述</a:t>
            </a:r>
            <a:r>
              <a:rPr sz="1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：给定一组区间，找到最多的互不重叠的区间数量。</a:t>
            </a:r>
            <a:endParaRPr/>
          </a:p>
          <a:p>
            <a:pPr>
              <a:defRPr/>
            </a:pPr>
            <a:endParaRPr sz="1800"/>
          </a:p>
          <a:p>
            <a:pPr>
              <a:defRPr/>
            </a:pPr>
            <a:endParaRPr sz="1800"/>
          </a:p>
          <a:p>
            <a:pPr>
              <a:defRPr/>
            </a:pPr>
            <a:r>
              <a:rPr sz="18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贪心策略</a:t>
            </a:r>
            <a:r>
              <a:rPr sz="18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：按照结束时间排序，每次选择结束最早的且不与已选区间重叠的区间</a:t>
            </a:r>
            <a:endParaRPr sz="1800"/>
          </a:p>
          <a:p>
            <a:pPr>
              <a:defRPr/>
            </a:pPr>
            <a:endParaRPr sz="1800"/>
          </a:p>
          <a:p>
            <a:pPr>
              <a:defRPr/>
            </a:pPr>
            <a:endParaRPr sz="1800"/>
          </a:p>
          <a:p>
            <a:pPr>
              <a:defRPr/>
            </a:pPr>
            <a:r>
              <a:rPr sz="1800"/>
              <a:t>步骤：1. 将结束时间按照升序把区间排序</a:t>
            </a:r>
            <a:endParaRPr sz="1800"/>
          </a:p>
          <a:p>
            <a:pPr>
              <a:defRPr/>
            </a:pPr>
            <a:r>
              <a:rPr sz="1800"/>
              <a:t>             2. 判断区间是否重合</a:t>
            </a:r>
            <a:endParaRPr sz="1800"/>
          </a:p>
          <a:p>
            <a:pPr>
              <a:defRPr/>
            </a:pPr>
            <a:r>
              <a:rPr sz="1800"/>
              <a:t>             3. 记录每次不重合区间</a:t>
            </a:r>
            <a:endParaRPr sz="1800"/>
          </a:p>
          <a:p>
            <a:pPr>
              <a:defRPr/>
            </a:pPr>
            <a:r>
              <a:rPr sz="1800"/>
              <a:t>             4. 输出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256</cp:revision>
  <dcterms:created xsi:type="dcterms:W3CDTF">2025-04-15T12:37:02Z</dcterms:created>
  <dcterms:modified xsi:type="dcterms:W3CDTF">2025-04-16T07:55:25Z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