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2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.xml" ContentType="application/vnd.openxmlformats-officedocument.presentationml.slide+xml"/>
  <Override PartName="/ppt/slideMasters/slideMaster2.xml" ContentType="application/vnd.openxmlformats-officedocument.presentationml.slideMaster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notesMasters/notesMaster1.xml" ContentType="application/vnd.openxmlformats-officedocument.presentationml.notesMaster+xml"/>
  <Override PartName="/docProps/custom.xml" ContentType="application/vnd.openxmlformats-officedocument.custom-properties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slideLayouts/slideLayout16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slideLayouts/slideLayout18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sldMasterIdLst>
    <p:sldMasterId id="2147483648" r:id="rId1"/>
    <p:sldMasterId id="2147483661" r:id="rId2"/>
  </p:sldMasterIdLst>
  <p:notesMasterIdLst>
    <p:notesMasterId r:id="rId11"/>
  </p:notes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zh-CN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howGuides="1" snapToGrid="0">
      <p:cViewPr varScale="1">
        <p:scale>
          <a:sx n="57" d="100"/>
          <a:sy n="57" d="100"/>
        </p:scale>
        <p:origin x="-96" y="-1470"/>
      </p:cViewPr>
      <p:guideLst>
        <p:guide pos="2160" orient="horz"/>
        <p:guide pos="3768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theme" Target="theme/theme1.xml"/><Relationship Id="rId4" Type="http://schemas.openxmlformats.org/officeDocument/2006/relationships/theme" Target="theme/theme2.xml"/><Relationship Id="rId5" Type="http://schemas.openxmlformats.org/officeDocument/2006/relationships/theme" Target="theme/theme3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ECF5CAC1-9625-4378-942F-06327CAF8CD8}" type="datetimeFigureOut">
              <a:rPr lang="zh-CN"/>
              <a:t/>
            </a:fld>
            <a:endParaRPr lang="zh-CN"/>
          </a:p>
        </p:txBody>
      </p:sp>
      <p:sp>
        <p:nvSpPr>
          <p:cNvPr id="4" name="幻灯片图像占位符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zh-CN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49532B1-D51B-4065-979B-CDD6B40756D2}" type="slidenum">
              <a:rPr lang="zh-CN"/>
              <a:t/>
            </a:fld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9532B1-D51B-4065-979B-CDD6B40756D2}" type="slidenum">
              <a:rPr lang="zh-CN"/>
              <a:t/>
            </a:fld>
            <a:endParaRPr lang="zh-CN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  <a:t/>
            </a:fld>
            <a:endParaRPr lang="zh-CN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  <a:t/>
            </a:fld>
            <a:endParaRPr lang="zh-CN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27AD444-11B6-4218-F18B-4275EE78FC83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138054E-0742-4BBE-99BA-1BB7577B901B}" type="slidenum">
              <a:rPr lang="zh-CN"/>
              <a:t/>
            </a:fld>
            <a:endParaRPr lang="zh-CN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auto">
          <a:xfrm>
            <a:off x="838200" y="697820"/>
            <a:ext cx="3603171" cy="592137"/>
          </a:xfrm>
          <a:prstGeom prst="rect">
            <a:avLst/>
          </a:prstGeom>
        </p:spPr>
        <p:txBody>
          <a:bodyPr anchor="b"/>
          <a:lstStyle>
            <a:lvl1pPr algn="ctr">
              <a:defRPr sz="3200"/>
            </a:lvl1pPr>
          </a:lstStyle>
          <a:p>
            <a:pPr>
              <a:defRPr/>
            </a:pPr>
            <a:endParaRPr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垂直排列标题与&#10;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0" showMasterPhAnim="0" showMasterSp="1" type="title" userDrawn="1">
  <p:cSld name="1_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auto"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zh-CN"/>
              <a:t>单击以编辑母版副标题样式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B3BF58DE-56F1-449D-9AED-5DFEE2408EDD}" type="datetimeFigureOut">
              <a:rPr lang="zh-CN"/>
              <a:t/>
            </a:fld>
            <a:endParaRPr 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7EDC4B5B-4AA2-48AC-AA1C-32C9F13A2356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标题幻灯片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 bwMode="auto">
          <a:xfrm>
            <a:off x="914400" y="2130426"/>
            <a:ext cx="10363200" cy="1470025"/>
          </a:xfr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 bwMode="auto">
          <a:xfrm>
            <a:off x="1828800" y="3886200"/>
            <a:ext cx="8534400" cy="175259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zh-CN"/>
              <a:t>单击此处编辑母版副标题样式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 bwMode="auto"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标题和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4766732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标题和竖排文字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垂直排列标题与文本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 bwMode="auto">
          <a:xfrm>
            <a:off x="8839200" y="274639"/>
            <a:ext cx="2743200" cy="5851525"/>
          </a:xfrm>
        </p:spPr>
        <p:txBody>
          <a:bodyPr vert="eaVert"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 bwMode="auto">
          <a:xfrm>
            <a:off x="609600" y="274639"/>
            <a:ext cx="8026400" cy="5851525"/>
          </a:xfrm>
        </p:spPr>
        <p:txBody>
          <a:bodyPr vert="eaVert"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节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两栏内容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比较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  <a:prstGeom prst="rect">
            <a:avLst/>
          </a:prstGeom>
        </p:spPr>
        <p:txBody>
          <a:bodyPr/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  <p:sp>
        <p:nvSpPr>
          <p:cNvPr id="11" name="矩形 10"/>
          <p:cNvSpPr/>
          <p:nvPr userDrawn="1"/>
        </p:nvSpPr>
        <p:spPr bwMode="auto">
          <a:xfrm>
            <a:off x="1658420" y="5714153"/>
            <a:ext cx="77513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www.1ppt.com/moban/     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行业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www.1ppt.com/hangye/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节日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模板：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www.1ppt.com/jieri/   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素材下载：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www.1ppt.com/sucai/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背景图片：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www.1ppt.com/beijing/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图表下载：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www.1ppt.com/tubiao/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优秀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www.1ppt.com/xiazai/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 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www.1ppt.com/powerpoint/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Word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 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www.1ppt.com/word/              Excel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教程：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www.1ppt.com/excel/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资料下载：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www.1ppt.com/ziliao/                PPT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课件下载：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www.1ppt.com/kejian/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范文下载：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www.1ppt.com/fanwen/             </a:t>
            </a: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试卷下载：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www.1ppt.com/shiti/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教案下载：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www.1ppt.com/jiaoan/        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字体下载：</a:t>
            </a: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www.1ppt.com/ziti/</a:t>
            </a:r>
            <a:endParaRPr lang="en-US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100" b="0" i="0" u="none" strike="noStrike" cap="none" spc="0">
                <a:ln>
                  <a:noFill/>
                </a:ln>
                <a:solidFill>
                  <a:prstClr val="white"/>
                </a:solidFill>
              </a:rPr>
              <a:t> </a:t>
            </a:r>
            <a:endParaRPr lang="zh-CN" sz="100" b="0" i="0" u="none" strike="noStrike" cap="none" spc="0">
              <a:ln>
                <a:noFill/>
              </a:ln>
              <a:solidFill>
                <a:prstClr val="white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仅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空白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内容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图片与标题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endParaRPr 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C03495CA-CB87-42F5-AD11-A63647B25AC0}" type="datetimeFigureOut">
              <a:rPr lang="zh-CN"/>
              <a:t/>
            </a:fld>
            <a:endParaRPr 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 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03333C9F-EFB6-4360-A5D6-81DD839FD7B7}" type="slidenum">
              <a:rPr lang="zh-CN"/>
              <a:t/>
            </a:fld>
            <a:endParaRPr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g"/></Relationships>
</file>

<file path=ppt/slideMasters/_rels/slideMaster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14"/>
          <a:stretch/>
        </p:blipFill>
        <p:spPr bwMode="auto">
          <a:xfrm>
            <a:off x="0" y="0"/>
            <a:ext cx="12191999" cy="3795586"/>
          </a:xfrm>
          <a:prstGeom prst="rect">
            <a:avLst/>
          </a:prstGeom>
        </p:spPr>
      </p:pic>
      <p:sp>
        <p:nvSpPr>
          <p:cNvPr id="10" name="矩形 9"/>
          <p:cNvSpPr/>
          <p:nvPr userDrawn="1"/>
        </p:nvSpPr>
        <p:spPr bwMode="auto">
          <a:xfrm>
            <a:off x="548640" y="548640"/>
            <a:ext cx="11064240" cy="5807710"/>
          </a:xfrm>
          <a:prstGeom prst="rect">
            <a:avLst/>
          </a:prstGeom>
          <a:solidFill>
            <a:srgbClr val="F6F4F7"/>
          </a:solidFill>
          <a:ln>
            <a:noFill/>
          </a:ln>
          <a:effectLst>
            <a:outerShdw blurRad="571500" dist="635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zh-CN"/>
              <a:t>单击此处编辑母版标题样式</a:t>
            </a:r>
            <a:endParaRPr 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zh-CN"/>
              <a:t>单击此处编辑母版文本样式</a:t>
            </a:r>
            <a:endParaRPr lang="zh-CN"/>
          </a:p>
          <a:p>
            <a:pPr lvl="1">
              <a:defRPr/>
            </a:pPr>
            <a:r>
              <a:rPr lang="zh-CN"/>
              <a:t>第二级</a:t>
            </a:r>
            <a:endParaRPr lang="zh-CN"/>
          </a:p>
          <a:p>
            <a:pPr lvl="2">
              <a:defRPr/>
            </a:pPr>
            <a:r>
              <a:rPr lang="zh-CN"/>
              <a:t>第三级</a:t>
            </a:r>
            <a:endParaRPr lang="zh-CN"/>
          </a:p>
          <a:p>
            <a:pPr lvl="3">
              <a:defRPr/>
            </a:pPr>
            <a:r>
              <a:rPr lang="zh-CN"/>
              <a:t>第四级</a:t>
            </a:r>
            <a:endParaRPr lang="zh-CN"/>
          </a:p>
          <a:p>
            <a:pPr lvl="4">
              <a:defRPr/>
            </a:pPr>
            <a:r>
              <a:rPr lang="zh-CN"/>
              <a:t>第五级</a:t>
            </a:r>
            <a:endParaRPr 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30820CF-B880-4189-942D-D702A7CBA730}" type="datetimeFigureOut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 bwMode="auto"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 bwMode="auto"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C913308-F349-4B6D-A68A-DD1791B4A57B}" type="slidenum">
              <a:rPr lang="zh-CN">
                <a:solidFill>
                  <a:prstClr val="black">
                    <a:tint val="75000"/>
                  </a:prstClr>
                </a:solidFill>
              </a:rPr>
              <a:t/>
            </a:fld>
            <a:endParaRPr lang="zh-CN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 bwMode="auto">
          <a:xfrm>
            <a:off x="4044056" y="3338357"/>
            <a:ext cx="4068264" cy="823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4800" b="1" i="0" u="none" strike="noStrike" cap="none" spc="298">
                <a:solidFill>
                  <a:srgbClr val="C00000"/>
                </a:solidFill>
                <a:latin typeface="华文宋体"/>
                <a:ea typeface="华文宋体"/>
                <a:cs typeface="华文宋体"/>
              </a:rPr>
              <a:t>高精度的除法</a:t>
            </a:r>
            <a:endParaRPr lang="zh-CN" sz="4800" b="1" i="0" u="none" strike="noStrike" cap="none" spc="299">
              <a:solidFill>
                <a:srgbClr val="C00000"/>
              </a:solidFill>
              <a:latin typeface="华文宋体"/>
              <a:ea typeface="华文宋体"/>
              <a:cs typeface="华文宋体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 bwMode="auto">
          <a:xfrm>
            <a:off x="4956735" y="1392437"/>
            <a:ext cx="2180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zh-CN" sz="7200" b="1">
                <a:solidFill>
                  <a:srgbClr val="C00000"/>
                </a:solidFill>
                <a:latin typeface="思源黑体旧字形 ExtraLight"/>
                <a:ea typeface="思源黑体旧字形 ExtraLight"/>
              </a:rPr>
              <a:t>目录</a:t>
            </a:r>
            <a:endParaRPr lang="zh-CN" sz="7200" b="1">
              <a:solidFill>
                <a:srgbClr val="C00000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11" name="文本框 10"/>
          <p:cNvSpPr txBox="1"/>
          <p:nvPr/>
        </p:nvSpPr>
        <p:spPr bwMode="auto">
          <a:xfrm>
            <a:off x="5054593" y="2592767"/>
            <a:ext cx="19848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r>
              <a:rPr 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Arial"/>
              </a:rPr>
              <a:t>CONTANTS</a:t>
            </a:r>
            <a:endParaRPr lang="zh-CN" sz="28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Arial"/>
            </a:endParaRPr>
          </a:p>
        </p:txBody>
      </p:sp>
      <p:grpSp>
        <p:nvGrpSpPr>
          <p:cNvPr id="6" name="组合 5"/>
          <p:cNvGrpSpPr/>
          <p:nvPr/>
        </p:nvGrpSpPr>
        <p:grpSpPr bwMode="auto">
          <a:xfrm>
            <a:off x="1970899" y="4220406"/>
            <a:ext cx="1555194" cy="1119267"/>
            <a:chOff x="0" y="0"/>
            <a:chExt cx="1555194" cy="1119267"/>
          </a:xfrm>
        </p:grpSpPr>
        <p:sp>
          <p:nvSpPr>
            <p:cNvPr id="13" name="文本框 12"/>
            <p:cNvSpPr txBox="1"/>
            <p:nvPr/>
          </p:nvSpPr>
          <p:spPr bwMode="auto">
            <a:xfrm>
              <a:off x="389147" y="0"/>
              <a:ext cx="7473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3600">
                  <a:solidFill>
                    <a:srgbClr val="C00000"/>
                  </a:solidFill>
                  <a:latin typeface="思源黑体旧字形 ExtraLight"/>
                  <a:ea typeface="思源黑体旧字形 ExtraLight"/>
                </a:rPr>
                <a:t>01</a:t>
              </a:r>
              <a:endParaRPr lang="zh-CN" sz="3600">
                <a:solidFill>
                  <a:srgbClr val="C00000"/>
                </a:solidFill>
                <a:latin typeface="思源黑体旧字形 ExtraLight"/>
                <a:ea typeface="思源黑体旧字形 ExtraLight"/>
              </a:endParaRPr>
            </a:p>
          </p:txBody>
        </p:sp>
        <p:sp>
          <p:nvSpPr>
            <p:cNvPr id="14" name="文本框 13"/>
            <p:cNvSpPr txBox="1"/>
            <p:nvPr/>
          </p:nvSpPr>
          <p:spPr bwMode="auto">
            <a:xfrm>
              <a:off x="0" y="753147"/>
              <a:ext cx="1555194" cy="3661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defRPr/>
              </a:pPr>
              <a:r>
                <a:rPr lang="en-US"/>
                <a:t>高精度的除法</a:t>
              </a:r>
              <a:endParaRPr lang="zh-CN" sz="1800" b="0" i="0" u="none" strike="noStrike" cap="none" spc="0">
                <a:solidFill>
                  <a:schemeClr val="tx1">
                    <a:lumMod val="65000"/>
                    <a:lumOff val="35000"/>
                  </a:schemeClr>
                </a:solidFill>
                <a:latin typeface="思源黑体旧字形 ExtraLight"/>
                <a:ea typeface="思源黑体旧字形 ExtraLight"/>
                <a:cs typeface="思源黑体旧字形 ExtraLight"/>
              </a:endParaRPr>
            </a:p>
          </p:txBody>
        </p:sp>
      </p:grpSp>
      <p:cxnSp>
        <p:nvCxnSpPr>
          <p:cNvPr id="4" name="直接连接符 3"/>
          <p:cNvCxnSpPr>
            <a:cxnSpLocks/>
          </p:cNvCxnSpPr>
          <p:nvPr/>
        </p:nvCxnSpPr>
        <p:spPr bwMode="auto">
          <a:xfrm>
            <a:off x="2498271" y="3559629"/>
            <a:ext cx="705780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 bwMode="auto">
          <a:xfrm>
            <a:off x="9227832" y="4881809"/>
            <a:ext cx="183636" cy="7013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defRPr/>
            </a:pPr>
            <a:endParaRPr lang="en-US" sz="2000" b="0" i="0" u="none" strike="noStrike" cap="none" spc="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思源黑体旧字形 ExtraLight"/>
            </a:endParaRPr>
          </a:p>
          <a:p>
            <a:pPr algn="ctr">
              <a:defRPr/>
            </a:pPr>
            <a:endParaRPr sz="2000">
              <a:solidFill>
                <a:schemeClr val="tx1">
                  <a:lumMod val="65000"/>
                  <a:lumOff val="35000"/>
                </a:schemeClr>
              </a:solidFill>
              <a:latin typeface="思源黑体旧字形 ExtraLight"/>
              <a:ea typeface="思源黑体旧字形 ExtraLight"/>
              <a:cs typeface="Segoe UI Semilight"/>
            </a:endParaRPr>
          </a:p>
        </p:txBody>
      </p:sp>
      <p:sp>
        <p:nvSpPr>
          <p:cNvPr id="21" name="文本框 20"/>
          <p:cNvSpPr txBox="1"/>
          <p:nvPr/>
        </p:nvSpPr>
        <p:spPr bwMode="auto">
          <a:xfrm>
            <a:off x="6379281" y="4819957"/>
            <a:ext cx="183636" cy="3661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1600" advClick="1">
        <p:fade thruBlk="0"/>
      </p:transition>
    </mc:Choice>
    <mc:Fallback>
      <p:transition spd="slow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7077456" y="501654"/>
            <a:ext cx="4537065" cy="5854691"/>
          </a:xfrm>
          <a:custGeom>
            <a:avLst/>
            <a:gdLst>
              <a:gd name="connsiteX0" fmla="*/ 3396521 w 5401456"/>
              <a:gd name="connsiteY0" fmla="*/ 0 h 6872989"/>
              <a:gd name="connsiteX1" fmla="*/ 5401456 w 5401456"/>
              <a:gd name="connsiteY1" fmla="*/ 0 h 6872989"/>
              <a:gd name="connsiteX2" fmla="*/ 2169827 w 5401456"/>
              <a:gd name="connsiteY2" fmla="*/ 6872989 h 6872989"/>
              <a:gd name="connsiteX3" fmla="*/ 0 w 5401456"/>
              <a:gd name="connsiteY3" fmla="*/ 6872989 h 6872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401456" h="6872989" fill="norm" stroke="1" extrusionOk="0">
                <a:moveTo>
                  <a:pt x="3396521" y="0"/>
                </a:moveTo>
                <a:lnTo>
                  <a:pt x="5401456" y="0"/>
                </a:lnTo>
                <a:lnTo>
                  <a:pt x="2169827" y="6872989"/>
                </a:lnTo>
                <a:lnTo>
                  <a:pt x="0" y="6872989"/>
                </a:lnTo>
                <a:close/>
              </a:path>
            </a:pathLst>
          </a:custGeom>
        </p:spPr>
      </p:pic>
      <p:sp>
        <p:nvSpPr>
          <p:cNvPr id="7" name="矩形 6"/>
          <p:cNvSpPr/>
          <p:nvPr/>
        </p:nvSpPr>
        <p:spPr bwMode="auto">
          <a:xfrm rot="2700000">
            <a:off x="2740335" y="4071165"/>
            <a:ext cx="370728" cy="37072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8" name="矩形 7"/>
          <p:cNvSpPr/>
          <p:nvPr/>
        </p:nvSpPr>
        <p:spPr bwMode="auto">
          <a:xfrm rot="2700000">
            <a:off x="3411868" y="4027954"/>
            <a:ext cx="181545" cy="181545"/>
          </a:xfrm>
          <a:prstGeom prst="rect">
            <a:avLst/>
          </a:prstGeom>
          <a:solidFill>
            <a:srgbClr val="C00000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>
              <a:latin typeface="思源黑体旧字形 ExtraLight"/>
              <a:ea typeface="思源黑体旧字形 ExtraLight"/>
            </a:endParaRPr>
          </a:p>
        </p:txBody>
      </p:sp>
      <p:sp>
        <p:nvSpPr>
          <p:cNvPr id="9" name="文本框 8"/>
          <p:cNvSpPr txBox="1"/>
          <p:nvPr/>
        </p:nvSpPr>
        <p:spPr bwMode="auto">
          <a:xfrm>
            <a:off x="2775799" y="2809046"/>
            <a:ext cx="19634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PART</a:t>
            </a:r>
            <a:endParaRPr lang="en-US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  <a:p>
            <a:pPr algn="ctr">
              <a:defRPr/>
            </a:pPr>
            <a:r>
              <a:rPr lang="en-US" sz="3600" b="1">
                <a:solidFill>
                  <a:srgbClr val="444444"/>
                </a:solidFill>
                <a:latin typeface="思源黑体旧字形 ExtraLight"/>
                <a:ea typeface="思源黑体旧字形 ExtraLight"/>
              </a:rPr>
              <a:t>01</a:t>
            </a:r>
            <a:endParaRPr lang="zh-CN" sz="3600" b="1">
              <a:solidFill>
                <a:srgbClr val="444444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14" name="文本框 13"/>
          <p:cNvSpPr txBox="1"/>
          <p:nvPr/>
        </p:nvSpPr>
        <p:spPr bwMode="auto">
          <a:xfrm>
            <a:off x="4608226" y="2809044"/>
            <a:ext cx="5450679" cy="823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4800"/>
              <a:t>高精度的除法</a:t>
            </a:r>
            <a:endParaRPr sz="4800"/>
          </a:p>
        </p:txBody>
      </p:sp>
      <p:grpSp>
        <p:nvGrpSpPr>
          <p:cNvPr id="12" name="组合 11"/>
          <p:cNvGrpSpPr/>
          <p:nvPr/>
        </p:nvGrpSpPr>
        <p:grpSpPr bwMode="auto">
          <a:xfrm>
            <a:off x="555172" y="2563317"/>
            <a:ext cx="5906926" cy="109452"/>
            <a:chOff x="538843" y="2563317"/>
            <a:chExt cx="5906926" cy="109452"/>
          </a:xfrm>
        </p:grpSpPr>
        <p:cxnSp>
          <p:nvCxnSpPr>
            <p:cNvPr id="13" name="直接连接符 12"/>
            <p:cNvCxnSpPr>
              <a:cxnSpLocks/>
            </p:cNvCxnSpPr>
            <p:nvPr/>
          </p:nvCxnSpPr>
          <p:spPr bwMode="auto">
            <a:xfrm>
              <a:off x="538843" y="2672770"/>
              <a:ext cx="5891936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矩形 10"/>
            <p:cNvSpPr/>
            <p:nvPr/>
          </p:nvSpPr>
          <p:spPr bwMode="auto">
            <a:xfrm>
              <a:off x="5156615" y="2563317"/>
              <a:ext cx="1289153" cy="10945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zh-CN">
                <a:latin typeface="思源黑体旧字形 ExtraLight"/>
                <a:ea typeface="思源黑体旧字形 ExtraLight"/>
              </a:endParaRPr>
            </a:p>
          </p:txBody>
        </p:sp>
      </p:grpSp>
      <p:sp>
        <p:nvSpPr>
          <p:cNvPr id="1541132531" name="Rectangles 1541132530"/>
          <p:cNvSpPr/>
          <p:nvPr/>
        </p:nvSpPr>
        <p:spPr bwMode="auto">
          <a:xfrm>
            <a:off x="4739289" y="3662842"/>
            <a:ext cx="4112677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spAutoFit/>
          </a:bodyPr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750" advClick="1">
        <p:fade thruBlk="0"/>
      </p:transition>
    </mc:Choice>
    <mc:Fallback>
      <p:transition spd="med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 tmFilter="0,0; .5, 1; 1, 1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4326465" name="文本框 13"/>
          <p:cNvSpPr txBox="1"/>
          <p:nvPr/>
        </p:nvSpPr>
        <p:spPr bwMode="auto">
          <a:xfrm>
            <a:off x="756873" y="681381"/>
            <a:ext cx="4381452" cy="640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3600"/>
              <a:t>高精度的除法</a:t>
            </a:r>
            <a:endParaRPr sz="3600"/>
          </a:p>
        </p:txBody>
      </p:sp>
      <p:sp>
        <p:nvSpPr>
          <p:cNvPr id="1052788089" name=""/>
          <p:cNvSpPr/>
          <p:nvPr/>
        </p:nvSpPr>
        <p:spPr bwMode="auto">
          <a:xfrm>
            <a:off x="894376" y="1260859"/>
            <a:ext cx="8181732" cy="36611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endParaRPr/>
          </a:p>
        </p:txBody>
      </p:sp>
      <p:grpSp>
        <p:nvGrpSpPr>
          <p:cNvPr id="732844953" name=""/>
          <p:cNvGrpSpPr/>
          <p:nvPr/>
        </p:nvGrpSpPr>
        <p:grpSpPr bwMode="auto">
          <a:xfrm>
            <a:off x="818735" y="1536477"/>
            <a:ext cx="1811078" cy="3941087"/>
            <a:chOff x="0" y="0"/>
            <a:chExt cx="1811078" cy="3941087"/>
          </a:xfrm>
        </p:grpSpPr>
        <p:sp>
          <p:nvSpPr>
            <p:cNvPr id="1806256876" name=""/>
            <p:cNvSpPr/>
            <p:nvPr/>
          </p:nvSpPr>
          <p:spPr bwMode="auto">
            <a:xfrm flipH="0" flipV="0">
              <a:off x="236002" y="326589"/>
              <a:ext cx="862607" cy="411316"/>
            </a:xfrm>
            <a:prstGeom prst="rect">
              <a:avLst/>
            </a:prstGeom>
            <a:noFill/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  <a:prstTxWarp prst="textNoShape"/>
              <a:spAutoFit/>
            </a:bodyPr>
            <a:p>
              <a:pPr algn="ctr">
                <a:defRPr/>
              </a:pPr>
              <mc:AlternateContent xmlns:mc="http://schemas.openxmlformats.org/markup-compatibility/2006" xmlns:m="http://schemas.openxmlformats.org/officeDocument/2006/math">
                <mc:Choice xmlns:a14="http://schemas.microsoft.com/office/drawing/2010/main" Requires="a14">
                  <a14:m>
                    <m:oMathPara>
                      <m:oMathParaPr/>
                      <m:oMath>
                        <m:rad>
                          <m:radPr>
                            <m:degHide m:val="on"/>
                            <m:ctrlPr>
                              <a:rPr lang="zh-CN" sz="1800" b="0" i="0" u="none" strike="noStrike" cap="none" spc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</m:ctrlPr>
                          </m:radPr>
                          <m:deg>
                            <m:r>
                              <m:rPr/>
                              <a:rPr>
                                <a:latin typeface="Cambria Math"/>
                                <a:ea typeface="Cambria Math"/>
                                <a:cs typeface="Cambria Math"/>
                              </a:rPr>
                              <m:t/>
                            </m:r>
                          </m:deg>
                          <m:e>
                            <m:r>
                              <m:rPr>
                                <m:sty m:val="p"/>
                              </m:rPr>
                              <a:rPr lang="zh-CN" sz="1800" u="none" strike="noStrike" cap="none" spc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   </m:t>
                            </m:r>
                            <m:r>
                              <m:rPr>
                                <m:sty m:val="p"/>
                              </m:rPr>
                              <a:rPr lang="zh-CN" sz="1800" u="none" strike="noStrike" cap="none" spc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4  </m:t>
                            </m:r>
                            <m:r>
                              <m:rPr>
                                <m:sty m:val="p"/>
                              </m:rPr>
                              <a:rPr lang="zh-CN" sz="1800" u="none" strike="noStrike" cap="none" spc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5  </m:t>
                            </m:r>
                            <m:r>
                              <m:rPr>
                                <m:sty m:val="p"/>
                              </m:rPr>
                              <a:rPr lang="zh-CN" sz="1800" u="none" strike="noStrike" cap="none" spc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6   </m:t>
                            </m:r>
                            <m:r>
                              <m:rPr>
                                <m:sty m:val="p"/>
                              </m:rPr>
                              <a:rPr lang="zh-CN" sz="1800" u="none" strike="noStrike" cap="none" spc="0">
                                <a:solidFill>
                                  <a:schemeClr val="tx1"/>
                                </a:solidFill>
                                <a:latin typeface="Cambria Math"/>
                                <a:ea typeface="Cambria Math"/>
                                <a:cs typeface="Cambria Math"/>
                              </a:rPr>
                              <m:t>9</m:t>
                            </m:r>
                          </m:e>
                        </m:rad>
                      </m:oMath>
                    </m:oMathPara>
                  </a14:m>
                </mc:Choice>
                <mc:Fallback/>
              </mc:AlternateContent>
              <a:endParaRPr>
                <a:latin typeface="Cambria Math"/>
                <a:ea typeface="Cambria Math"/>
                <a:cs typeface="Cambria Math"/>
              </a:endParaRPr>
            </a:p>
          </p:txBody>
        </p:sp>
        <p:sp>
          <p:nvSpPr>
            <p:cNvPr id="1641055295" name=""/>
            <p:cNvSpPr txBox="1"/>
            <p:nvPr/>
          </p:nvSpPr>
          <p:spPr bwMode="auto">
            <a:xfrm flipH="0" flipV="0">
              <a:off x="0" y="326589"/>
              <a:ext cx="520265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87</a:t>
              </a:r>
              <a:endParaRPr/>
            </a:p>
          </p:txBody>
        </p:sp>
        <p:cxnSp>
          <p:nvCxnSpPr>
            <p:cNvPr id="0" name=""/>
            <p:cNvCxnSpPr>
              <a:cxnSpLocks/>
            </p:cNvCxnSpPr>
            <p:nvPr/>
          </p:nvCxnSpPr>
          <p:spPr bwMode="auto">
            <a:xfrm flipH="0" flipV="1">
              <a:off x="74220" y="1929740"/>
              <a:ext cx="1657597" cy="0"/>
            </a:xfrm>
            <a:prstGeom prst="line">
              <a:avLst/>
            </a:prstGeom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7813619" name=""/>
            <p:cNvCxnSpPr>
              <a:cxnSpLocks/>
            </p:cNvCxnSpPr>
            <p:nvPr/>
          </p:nvCxnSpPr>
          <p:spPr bwMode="auto">
            <a:xfrm flipH="0" flipV="1">
              <a:off x="74220" y="1039090"/>
              <a:ext cx="1657597" cy="0"/>
            </a:xfrm>
            <a:prstGeom prst="line">
              <a:avLst/>
            </a:prstGeom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96260971" name=""/>
            <p:cNvSpPr txBox="1"/>
            <p:nvPr/>
          </p:nvSpPr>
          <p:spPr bwMode="auto">
            <a:xfrm flipH="0" flipV="0">
              <a:off x="520265" y="676055"/>
              <a:ext cx="351141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 0</a:t>
              </a:r>
              <a:endParaRPr/>
            </a:p>
          </p:txBody>
        </p:sp>
        <p:sp>
          <p:nvSpPr>
            <p:cNvPr id="148918698" name=""/>
            <p:cNvSpPr txBox="1"/>
            <p:nvPr/>
          </p:nvSpPr>
          <p:spPr bwMode="auto">
            <a:xfrm flipH="0" flipV="0">
              <a:off x="520265" y="1183230"/>
              <a:ext cx="1213352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 4</a:t>
              </a:r>
              <a:r>
                <a:rPr/>
                <a:t>  5</a:t>
              </a:r>
              <a:endParaRPr/>
            </a:p>
          </p:txBody>
        </p:sp>
        <p:cxnSp>
          <p:nvCxnSpPr>
            <p:cNvPr id="375678870" name=""/>
            <p:cNvCxnSpPr>
              <a:cxnSpLocks/>
            </p:cNvCxnSpPr>
            <p:nvPr/>
          </p:nvCxnSpPr>
          <p:spPr bwMode="auto">
            <a:xfrm flipH="0" flipV="1">
              <a:off x="45889" y="2804916"/>
              <a:ext cx="1657597" cy="0"/>
            </a:xfrm>
            <a:prstGeom prst="line">
              <a:avLst/>
            </a:prstGeom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5405180" name=""/>
            <p:cNvSpPr txBox="1"/>
            <p:nvPr/>
          </p:nvSpPr>
          <p:spPr bwMode="auto">
            <a:xfrm flipH="0" flipV="0">
              <a:off x="553785" y="2058407"/>
              <a:ext cx="1214432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 4</a:t>
              </a:r>
              <a:r>
                <a:rPr/>
                <a:t>  5</a:t>
              </a:r>
              <a:r>
                <a:rPr/>
                <a:t>  6</a:t>
              </a:r>
              <a:endParaRPr/>
            </a:p>
          </p:txBody>
        </p:sp>
        <p:sp>
          <p:nvSpPr>
            <p:cNvPr id="201817416" name=""/>
            <p:cNvSpPr txBox="1"/>
            <p:nvPr/>
          </p:nvSpPr>
          <p:spPr bwMode="auto">
            <a:xfrm flipH="0" flipV="0">
              <a:off x="519545" y="0"/>
              <a:ext cx="1032840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 0  0  5</a:t>
              </a:r>
              <a:r>
                <a:rPr/>
                <a:t>  2</a:t>
              </a:r>
              <a:endParaRPr/>
            </a:p>
          </p:txBody>
        </p:sp>
        <p:sp>
          <p:nvSpPr>
            <p:cNvPr id="220106379" name=""/>
            <p:cNvSpPr txBox="1"/>
            <p:nvPr/>
          </p:nvSpPr>
          <p:spPr bwMode="auto">
            <a:xfrm flipH="0" flipV="0">
              <a:off x="482434" y="1558636"/>
              <a:ext cx="1128201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      0</a:t>
              </a:r>
              <a:endParaRPr/>
            </a:p>
          </p:txBody>
        </p:sp>
        <p:sp>
          <p:nvSpPr>
            <p:cNvPr id="950034035" name=""/>
            <p:cNvSpPr txBox="1"/>
            <p:nvPr/>
          </p:nvSpPr>
          <p:spPr bwMode="auto">
            <a:xfrm flipH="0" flipV="0">
              <a:off x="595026" y="2424527"/>
              <a:ext cx="1066350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4  3  5</a:t>
              </a:r>
              <a:endParaRPr/>
            </a:p>
          </p:txBody>
        </p:sp>
        <p:sp>
          <p:nvSpPr>
            <p:cNvPr id="66069612" name=""/>
            <p:cNvSpPr txBox="1"/>
            <p:nvPr/>
          </p:nvSpPr>
          <p:spPr bwMode="auto">
            <a:xfrm flipH="0" flipV="0">
              <a:off x="705097" y="2869869"/>
              <a:ext cx="981200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  2</a:t>
              </a:r>
              <a:r>
                <a:rPr/>
                <a:t>   1   9</a:t>
              </a:r>
              <a:endParaRPr/>
            </a:p>
          </p:txBody>
        </p:sp>
        <p:sp>
          <p:nvSpPr>
            <p:cNvPr id="2069497216" name=""/>
            <p:cNvSpPr txBox="1"/>
            <p:nvPr/>
          </p:nvSpPr>
          <p:spPr bwMode="auto">
            <a:xfrm flipH="0" flipV="0">
              <a:off x="581396" y="3216233"/>
              <a:ext cx="1229682" cy="36611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    1   7    4</a:t>
              </a:r>
              <a:endParaRPr/>
            </a:p>
          </p:txBody>
        </p:sp>
        <p:cxnSp>
          <p:nvCxnSpPr>
            <p:cNvPr id="1390410299" name=""/>
            <p:cNvCxnSpPr>
              <a:cxnSpLocks/>
            </p:cNvCxnSpPr>
            <p:nvPr/>
          </p:nvCxnSpPr>
          <p:spPr bwMode="auto">
            <a:xfrm flipH="0" flipV="1">
              <a:off x="45889" y="3534754"/>
              <a:ext cx="1657597" cy="0"/>
            </a:xfrm>
            <a:prstGeom prst="line">
              <a:avLst/>
            </a:prstGeom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3230374" name=""/>
            <p:cNvSpPr txBox="1"/>
            <p:nvPr/>
          </p:nvSpPr>
          <p:spPr bwMode="auto">
            <a:xfrm flipH="0" flipV="0">
              <a:off x="865909" y="3574967"/>
              <a:ext cx="828761" cy="366119"/>
            </a:xfrm>
            <a:prstGeom prst="rect">
              <a:avLst/>
            </a:prstGeom>
            <a:noFill/>
          </p:spPr>
          <p:txBody>
            <a:bodyPr vertOverflow="overflow" horzOverflow="overflow" vert="horz" wrap="none" lIns="91440" tIns="45720" rIns="91440" bIns="45720" numCol="1" spcCol="0" rtlCol="0" fromWordArt="0" anchor="t" anchorCtr="0" forceAA="0" upright="0" compatLnSpc="0">
              <a:spAutoFit/>
            </a:bodyPr>
            <a:p>
              <a:pPr>
                <a:defRPr/>
              </a:pPr>
              <a:r>
                <a:rPr/>
                <a:t>    4    5</a:t>
              </a:r>
              <a:endParaRPr/>
            </a:p>
          </p:txBody>
        </p:sp>
      </p:grpSp>
      <p:sp>
        <p:nvSpPr>
          <p:cNvPr id="2052588744" name=""/>
          <p:cNvSpPr/>
          <p:nvPr/>
        </p:nvSpPr>
        <p:spPr bwMode="auto">
          <a:xfrm flipH="0" flipV="0">
            <a:off x="2541962" y="1536477"/>
            <a:ext cx="9026094" cy="374939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400" b="1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算法步骤</a:t>
            </a:r>
            <a:r>
              <a:rPr sz="2400" b="0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：</a:t>
            </a:r>
            <a:endParaRPr sz="2400"/>
          </a:p>
          <a:p>
            <a:pPr marL="327936" indent="-327936">
              <a:buFont typeface="Wingdings"/>
              <a:buChar char="§"/>
              <a:defRPr/>
            </a:pPr>
            <a:r>
              <a:rPr sz="2200" b="0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从被除数A的最高位开始处理（因为存储是倒序的，所以从A.size()-1开始）</a:t>
            </a:r>
            <a:endParaRPr sz="2200"/>
          </a:p>
          <a:p>
            <a:pPr marL="327936" indent="-327936">
              <a:buFont typeface="Wingdings"/>
              <a:buChar char="§"/>
              <a:defRPr/>
            </a:pPr>
            <a:r>
              <a:rPr sz="2200" b="0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将当前位插入余数r的最前面（相当于手工除法中的"下拉"一位）</a:t>
            </a:r>
            <a:endParaRPr sz="2200"/>
          </a:p>
          <a:p>
            <a:pPr marL="327936" indent="-327936">
              <a:buFont typeface="Wingdings"/>
              <a:buChar char="§"/>
              <a:defRPr/>
            </a:pPr>
            <a:r>
              <a:rPr sz="2200" b="0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去除余数r中的前导零</a:t>
            </a:r>
            <a:endParaRPr sz="2200"/>
          </a:p>
          <a:p>
            <a:pPr marL="327936" indent="-327936">
              <a:buFont typeface="Wingdings"/>
              <a:buChar char="§"/>
              <a:defRPr/>
            </a:pPr>
            <a:r>
              <a:rPr sz="2200" b="0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通过不断减去除数B来计算当前位的商k</a:t>
            </a:r>
            <a:endParaRPr sz="2200"/>
          </a:p>
          <a:p>
            <a:pPr marL="327936" indent="-327936">
              <a:buFont typeface="Wingdings"/>
              <a:buChar char="§"/>
              <a:defRPr/>
            </a:pPr>
            <a:r>
              <a:rPr sz="2200" b="0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将商k加入结果C中</a:t>
            </a:r>
            <a:endParaRPr sz="2200"/>
          </a:p>
          <a:p>
            <a:pPr marL="327936" indent="-327936">
              <a:buFont typeface="Wingdings"/>
              <a:buChar char="§"/>
              <a:defRPr/>
            </a:pPr>
            <a:r>
              <a:rPr sz="2200" b="0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处理完所有位后，反转商C（因为计算时是从高位到低位，而存储需要低位在前）</a:t>
            </a:r>
            <a:endParaRPr sz="2200"/>
          </a:p>
          <a:p>
            <a:pPr marL="327936" indent="-327936">
              <a:buFont typeface="Wingdings"/>
              <a:buChar char="§"/>
              <a:defRPr/>
            </a:pPr>
            <a:r>
              <a:rPr sz="2200" b="0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  <a:t>去除商中的前导零</a:t>
            </a:r>
            <a:br>
              <a:rPr sz="2200" b="0" i="0" u="none">
                <a:solidFill>
                  <a:srgbClr val="404040"/>
                </a:solidFill>
                <a:latin typeface="Arial"/>
                <a:ea typeface="Arial"/>
                <a:cs typeface="Arial"/>
              </a:rPr>
            </a:b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文本框 33"/>
          <p:cNvSpPr txBox="1"/>
          <p:nvPr/>
        </p:nvSpPr>
        <p:spPr bwMode="auto">
          <a:xfrm>
            <a:off x="4288355" y="2075217"/>
            <a:ext cx="35493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 defTabSz="914400">
              <a:defRPr/>
            </a:pPr>
            <a:r>
              <a:rPr lang="zh-CN" sz="6000" b="0" i="0" u="none" strike="noStrike" cap="none" spc="300">
                <a:ln>
                  <a:noFill/>
                </a:ln>
                <a:solidFill>
                  <a:srgbClr val="343434"/>
                </a:solidFill>
                <a:latin typeface="思源黑体旧字形 ExtraLight"/>
                <a:ea typeface="思源黑体旧字形 ExtraLight"/>
              </a:rPr>
              <a:t>谢谢欣赏</a:t>
            </a:r>
            <a:endParaRPr lang="en-US" sz="6000" b="0" i="0" u="none" strike="noStrike" cap="none" spc="300">
              <a:ln>
                <a:noFill/>
              </a:ln>
              <a:solidFill>
                <a:srgbClr val="343434"/>
              </a:solidFill>
              <a:latin typeface="思源黑体旧字形 ExtraLight"/>
              <a:ea typeface="思源黑体旧字形 ExtraLight"/>
            </a:endParaRPr>
          </a:p>
          <a:p>
            <a:pPr algn="ctr">
              <a:defRPr/>
            </a:pPr>
            <a:r>
              <a:rPr lang="en-US" sz="3600">
                <a:solidFill>
                  <a:srgbClr val="8A0000"/>
                </a:solidFill>
                <a:latin typeface="思源黑体旧字形 ExtraLight"/>
                <a:ea typeface="思源黑体旧字形 ExtraLight"/>
              </a:rPr>
              <a:t>THANK YOU</a:t>
            </a:r>
            <a:endParaRPr lang="zh-CN" sz="3600">
              <a:solidFill>
                <a:srgbClr val="8A0000"/>
              </a:solidFill>
              <a:latin typeface="思源黑体旧字形 ExtraLight"/>
              <a:ea typeface="思源黑体旧字形 ExtraLight"/>
            </a:endParaRPr>
          </a:p>
        </p:txBody>
      </p:sp>
      <p:sp>
        <p:nvSpPr>
          <p:cNvPr id="20" name="矩形 19"/>
          <p:cNvSpPr/>
          <p:nvPr/>
        </p:nvSpPr>
        <p:spPr bwMode="auto">
          <a:xfrm>
            <a:off x="3209452" y="4209446"/>
            <a:ext cx="5733292" cy="1246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zh-CN" sz="1000">
                <a:solidFill>
                  <a:schemeClr val="tx1">
                    <a:lumMod val="50000"/>
                    <a:lumOff val="50000"/>
                  </a:schemeClr>
                </a:solidFill>
                <a:latin typeface="思源黑体旧字形 ExtraLight"/>
                <a:ea typeface="思源黑体旧字形 ExtraLight"/>
              </a:rPr>
              <a:t>添加您的文字结尾描述文字说明添加您的文字结尾描述文字说明，添加您的文字结尾描述文字说明，添加您的文字结尾描述文字说明，添加您的文字结尾描述文字说明添加您的文字结尾描述文字说明，添加您的文字结尾描述文字说明</a:t>
            </a: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  <a:p>
            <a:pPr algn="ctr">
              <a:lnSpc>
                <a:spcPct val="150000"/>
              </a:lnSpc>
              <a:defRPr/>
            </a:pP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  <a:p>
            <a:pPr algn="ctr">
              <a:lnSpc>
                <a:spcPct val="150000"/>
              </a:lnSpc>
              <a:defRPr/>
            </a:pPr>
            <a:endParaRPr lang="zh-CN" sz="1000">
              <a:solidFill>
                <a:schemeClr val="tx1">
                  <a:lumMod val="50000"/>
                  <a:lumOff val="50000"/>
                </a:schemeClr>
              </a:solidFill>
              <a:latin typeface="思源黑体旧字形 ExtraLight"/>
              <a:ea typeface="思源黑体旧字形 Extra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slow" p14:dur="1400" advClick="1">
        <p:fade thruBlk="0"/>
      </p:transition>
    </mc:Choice>
    <mc:Fallback>
      <p:transition spd="slow" advClick="1">
        <p:fade thruBlk="0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_rels/theme3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3.xml><?xml version="1.0" encoding="utf-8"?>
<a:theme xmlns:a="http://schemas.openxmlformats.org/drawingml/2006/main" xmlns:r="http://schemas.openxmlformats.org/officeDocument/2006/relationships" xmlns:p="http://schemas.openxmlformats.org/presentation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ONLYOFFICE/8.2.2.22</Application>
  <PresentationFormat>On-screen Show (4:3)</PresentationFormat>
  <Paragraphs>0</Paragraphs>
  <Slides>5</Slides>
  <Notes>5</Notes>
  <HiddenSlides>0</HiddenSlides>
  <MMClips>2</MMClips>
  <ScaleCrop>0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Theme 1</vt:lpstr>
      <vt:lpstr>Theme 2</vt:lpstr>
      <vt:lpstr>Slide 1</vt:lpstr>
      <vt:lpstr>Slide 2</vt:lpstr>
      <vt:lpstr>Slide 3</vt:lpstr>
      <vt:lpstr>Slide 4</vt:lpstr>
      <vt:lpstr>Slide 5</vt:lpstr>
    </vt:vector>
  </TitlesOfParts>
  <Company>第一PPT，www.1ppt.com</Company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创业融资</dc:title>
  <dc:creator>第一PPT</dc:creator>
  <cp:keywords>www.1ppt.com</cp:keywords>
  <dc:description>www.1ppt.com</dc:description>
  <cp:lastModifiedBy/>
  <cp:revision>263</cp:revision>
  <dcterms:created xsi:type="dcterms:W3CDTF">2025-04-15T12:37:02Z</dcterms:created>
  <dcterms:modified xsi:type="dcterms:W3CDTF">2025-04-23T14:12:46Z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50DE9245465D89012C8AFC67E74A8B36_42</vt:lpwstr>
  </property>
  <property fmtid="{D5CDD505-2E9C-101B-9397-08002B2CF9AE}" pid="3" name="KSOProductBuildVer">
    <vt:lpwstr>1033-12.1.0.17900</vt:lpwstr>
  </property>
</Properties>
</file>