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66" r:id="rId8"/>
    <p:sldId id="279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7" d="100"/>
          <a:sy n="57" d="100"/>
        </p:scale>
        <p:origin x="-96" y="-1470"/>
      </p:cViewPr>
      <p:guideLst>
        <p:guide orient="horz" pos="2160"/>
        <p:guide pos="37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CF5CAC1-9625-4378-942F-06327CAF8CD8}" type="datetimeFigureOut">
              <a:rPr lang="zh-CN" altLang="en-US"/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9532B1-D51B-4065-979B-CDD6B40756D2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838200" y="697820"/>
            <a:ext cx="3603171" cy="592137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垂直排列标题与&#10;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userDrawn="1">
  <p:cSld name="1_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3BF58DE-56F1-449D-9AED-5DFEE2408EDD}" type="datetimeFigureOut">
              <a:rPr lang="zh-CN" altLang="en-US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DC4B5B-4AA2-48AC-AA1C-32C9F13A2356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914400" y="2130426"/>
            <a:ext cx="10363200" cy="1470025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4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839200" y="274639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609600" y="274639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658420" y="571415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www.1ppt.com/moban/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行业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www.1ppt.com/hangye/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节日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www.1ppt.com/jieri/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素材下载：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www.1ppt.com/sucai/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背景图片：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www.1ppt.com/beijing/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图表下载：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www.1ppt.com/tubiao/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优秀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www.1ppt.com/xiazai/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www.1ppt.com/powerpoint/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Word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www.1ppt.com/word/              Excel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www.1ppt.com/excel/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资料下载：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www.1ppt.com/ziliao/     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课件下载：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www.1ppt.com/kejian/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范文下载：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www.1ppt.com/fanwen/        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试卷下载：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www.1ppt.com/shiti/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教案下载：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www.1ppt.com/jiaoan/  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字体下载：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www.1ppt.com/ziti/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 </a:t>
            </a:r>
            <a:endParaRPr lang="zh-CN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0" y="0"/>
            <a:ext cx="12191999" cy="379558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 bwMode="auto">
          <a:xfrm>
            <a:off x="548640" y="548640"/>
            <a:ext cx="11064240" cy="5807710"/>
          </a:xfrm>
          <a:prstGeom prst="rect">
            <a:avLst/>
          </a:prstGeom>
          <a:solidFill>
            <a:srgbClr val="F6F4F7"/>
          </a:solidFill>
          <a:ln>
            <a:noFill/>
          </a:ln>
          <a:effectLst>
            <a:outerShdw blurRad="571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 panose="020B0604020202020204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 panose="020B0604020202020204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 panose="020B0604020202020204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 panose="020B0604020202020204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 panose="020B0604020202020204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222981" y="2508410"/>
            <a:ext cx="3425190" cy="829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0" i="0" u="none" strike="noStrike" cap="none" spc="0">
                <a:solidFill>
                  <a:schemeClr val="tx1"/>
                </a:solidFill>
                <a:latin typeface="+mn-lt"/>
                <a:ea typeface="宋体" panose="02010600030101010101" charset="-122"/>
                <a:cs typeface="+mn-cs"/>
              </a:rPr>
              <a:t>Dijkstra </a:t>
            </a:r>
            <a:r>
              <a:rPr lang="zh-CN" altLang="en-US" sz="4800" b="0" i="0" u="none" strike="noStrike" cap="none" spc="0">
                <a:solidFill>
                  <a:schemeClr val="tx1"/>
                </a:solidFill>
                <a:latin typeface="+mn-lt"/>
                <a:ea typeface="宋体" panose="02010600030101010101" charset="-122"/>
                <a:cs typeface="+mn-cs"/>
              </a:rPr>
              <a:t>算法</a:t>
            </a:r>
            <a:endParaRPr lang="zh-CN" altLang="en-US" sz="4800" b="0" i="0" u="none" strike="noStrike" cap="none" spc="0">
              <a:solidFill>
                <a:schemeClr val="tx1"/>
              </a:solidFill>
              <a:latin typeface="+mn-lt"/>
              <a:ea typeface="宋体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 bwMode="auto">
          <a:xfrm>
            <a:off x="4956735" y="1392437"/>
            <a:ext cx="2180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7200" b="1">
                <a:solidFill>
                  <a:srgbClr val="C00000"/>
                </a:solidFill>
                <a:latin typeface="思源黑体旧字形 ExtraLight"/>
                <a:ea typeface="思源黑体旧字形 ExtraLight"/>
              </a:rPr>
              <a:t>目录</a:t>
            </a:r>
            <a:endParaRPr lang="zh-CN" sz="7200" b="1">
              <a:solidFill>
                <a:srgbClr val="C0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5054593" y="259276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Arial" panose="020B0604020202020204"/>
              </a:rPr>
              <a:t>CONTANTS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 panose="020B0604020202020204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2049762" y="4220406"/>
            <a:ext cx="1398905" cy="1121447"/>
            <a:chOff x="306745" y="0"/>
            <a:chExt cx="1398905" cy="1121447"/>
          </a:xfrm>
        </p:grpSpPr>
        <p:sp>
          <p:nvSpPr>
            <p:cNvPr id="13" name="文本框 12"/>
            <p:cNvSpPr txBox="1"/>
            <p:nvPr/>
          </p:nvSpPr>
          <p:spPr bwMode="auto">
            <a:xfrm>
              <a:off x="617027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01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306745" y="753147"/>
              <a:ext cx="139890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a typeface="宋体" panose="02010600030101010101" charset="-122"/>
                  <a:sym typeface="+mn-ea"/>
                </a:rPr>
                <a:t>Dijkstra </a:t>
              </a:r>
              <a:r>
                <a:rPr lang="zh-CN" altLang="en-US">
                  <a:ea typeface="宋体" panose="02010600030101010101" charset="-122"/>
                  <a:sym typeface="+mn-ea"/>
                </a:rPr>
                <a:t>算法</a:t>
              </a:r>
              <a:endParaRPr lang="zh-CN" altLang="en-US" sz="1800" b="0" i="0" u="none" strike="noStrike" cap="none" spc="0">
                <a:solidFill>
                  <a:schemeClr val="tx1"/>
                </a:solidFill>
                <a:latin typeface="+mn-lt"/>
                <a:ea typeface="宋体" panose="02010600030101010101" charset="-122"/>
                <a:cs typeface="+mn-cs"/>
              </a:endParaRPr>
            </a:p>
          </p:txBody>
        </p:sp>
      </p:grpSp>
      <p:cxnSp>
        <p:nvCxnSpPr>
          <p:cNvPr id="4" name="直接连接符 3"/>
          <p:cNvCxnSpPr/>
          <p:nvPr/>
        </p:nvCxnSpPr>
        <p:spPr bwMode="auto">
          <a:xfrm>
            <a:off x="2498271" y="3559629"/>
            <a:ext cx="705780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 bwMode="auto">
          <a:xfrm>
            <a:off x="9227832" y="4881809"/>
            <a:ext cx="183636" cy="701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endParaRPr lang="en-US" sz="2000" b="0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  <a:p>
            <a:pPr algn="ctr">
              <a:defRPr/>
            </a:pP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 panose="020B0402040204020203"/>
            </a:endParaRP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6379281" y="4819957"/>
            <a:ext cx="183636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7077456" y="501654"/>
            <a:ext cx="4537065" cy="585469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 bwMode="auto">
          <a:xfrm rot="2700000">
            <a:off x="2740335" y="4071165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8" name="矩形 7"/>
          <p:cNvSpPr/>
          <p:nvPr/>
        </p:nvSpPr>
        <p:spPr bwMode="auto">
          <a:xfrm rot="2700000">
            <a:off x="3411868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 lang="en-US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01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4608225" y="2809044"/>
            <a:ext cx="545823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>
                <a:ea typeface="宋体" panose="02010600030101010101" charset="-122"/>
                <a:sym typeface="+mn-ea"/>
              </a:rPr>
              <a:t>Dijkstra </a:t>
            </a:r>
            <a:r>
              <a:rPr lang="zh-CN" altLang="en-US" sz="4800">
                <a:ea typeface="宋体" panose="02010600030101010101" charset="-122"/>
                <a:sym typeface="+mn-ea"/>
              </a:rPr>
              <a:t>算法</a:t>
            </a:r>
            <a:endParaRPr lang="zh-CN" altLang="en-US" sz="4800">
              <a:ea typeface="宋体" panose="02010600030101010101" charset="-122"/>
            </a:endParaR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5172" y="2563317"/>
            <a:ext cx="5906926" cy="109452"/>
            <a:chOff x="538843" y="2563317"/>
            <a:chExt cx="5906926" cy="109452"/>
          </a:xfrm>
        </p:grpSpPr>
        <p:cxnSp>
          <p:nvCxnSpPr>
            <p:cNvPr id="13" name="直接连接符 12"/>
            <p:cNvCxnSpPr/>
            <p:nvPr/>
          </p:nvCxnSpPr>
          <p:spPr bwMode="auto">
            <a:xfrm>
              <a:off x="538843" y="2672770"/>
              <a:ext cx="589193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5156615" y="2563317"/>
              <a:ext cx="1289153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sp>
        <p:nvSpPr>
          <p:cNvPr id="1541132531" name="Rectangles 1541132530"/>
          <p:cNvSpPr/>
          <p:nvPr/>
        </p:nvSpPr>
        <p:spPr bwMode="auto">
          <a:xfrm>
            <a:off x="4739289" y="3662842"/>
            <a:ext cx="4112677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51865" y="7651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>
                <a:ea typeface="宋体" panose="02010600030101010101" charset="-122"/>
                <a:sym typeface="+mn-ea"/>
              </a:rPr>
              <a:t>Dijkstra </a:t>
            </a:r>
            <a:r>
              <a:rPr lang="zh-CN" altLang="en-US" sz="3600">
                <a:ea typeface="宋体" panose="02010600030101010101" charset="-122"/>
                <a:sym typeface="+mn-ea"/>
              </a:rPr>
              <a:t>算法</a:t>
            </a:r>
            <a:endParaRPr lang="zh-CN" altLang="en-US" sz="3600">
              <a:ea typeface="宋体" panose="02010600030101010101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306195" y="1525270"/>
            <a:ext cx="10013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ea typeface="宋体" panose="02010600030101010101" charset="-122"/>
              </a:rPr>
              <a:t>使用贪心策略的广度优先搜索，解决带权的单源最短路径问题</a:t>
            </a:r>
            <a:r>
              <a:rPr lang="en-US" altLang="zh-CN">
                <a:ea typeface="宋体" panose="02010600030101010101" charset="-122"/>
              </a:rPr>
              <a:t>  </a:t>
            </a:r>
            <a:endParaRPr lang="en-US" altLang="zh-CN">
              <a:ea typeface="宋体" panose="02010600030101010101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7955" y="1826260"/>
            <a:ext cx="4606925" cy="439547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6444615" y="1893570"/>
            <a:ext cx="487489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charset="-122"/>
              </a:rPr>
              <a:t>求</a:t>
            </a:r>
            <a:r>
              <a:rPr lang="en-US" altLang="zh-CN">
                <a:ea typeface="宋体" panose="02010600030101010101" charset="-122"/>
              </a:rPr>
              <a:t>A-C </a:t>
            </a:r>
            <a:r>
              <a:rPr lang="zh-CN" altLang="en-US">
                <a:ea typeface="宋体" panose="02010600030101010101" charset="-122"/>
              </a:rPr>
              <a:t>最短路径</a:t>
            </a:r>
            <a:endParaRPr lang="zh-CN" altLang="en-US">
              <a:ea typeface="宋体" panose="02010600030101010101" charset="-122"/>
            </a:endParaRPr>
          </a:p>
          <a:p>
            <a:endParaRPr lang="zh-CN" altLang="en-US">
              <a:ea typeface="宋体" panose="02010600030101010101" charset="-122"/>
            </a:endParaRPr>
          </a:p>
          <a:p>
            <a:r>
              <a:rPr lang="zh-CN" altLang="en-US">
                <a:ea typeface="宋体" panose="02010600030101010101" charset="-122"/>
              </a:rPr>
              <a:t>算法步骤：</a:t>
            </a:r>
            <a:endParaRPr lang="zh-CN" altLang="en-US">
              <a:ea typeface="宋体" panose="02010600030101010101" charset="-122"/>
            </a:endParaRPr>
          </a:p>
          <a:p>
            <a:r>
              <a:rPr lang="en-US" altLang="zh-CN">
                <a:ea typeface="宋体" panose="02010600030101010101" charset="-122"/>
              </a:rPr>
              <a:t>1.  </a:t>
            </a:r>
            <a:r>
              <a:rPr lang="zh-CN" altLang="en-US">
                <a:ea typeface="宋体" panose="02010600030101010101" charset="-122"/>
              </a:rPr>
              <a:t>准备未处理顶点集合</a:t>
            </a:r>
            <a:r>
              <a:rPr lang="en-US" altLang="zh-CN">
                <a:ea typeface="宋体" panose="02010600030101010101" charset="-122"/>
              </a:rPr>
              <a:t>{A, B, C, D, E}</a:t>
            </a:r>
            <a:endParaRPr lang="en-US" altLang="zh-CN">
              <a:ea typeface="宋体" panose="02010600030101010101" charset="-122"/>
            </a:endParaRPr>
          </a:p>
          <a:p>
            <a:r>
              <a:rPr lang="en-US" altLang="zh-CN">
                <a:ea typeface="宋体" panose="02010600030101010101" charset="-122"/>
              </a:rPr>
              <a:t>     </a:t>
            </a:r>
            <a:r>
              <a:rPr lang="zh-CN" altLang="en-US">
                <a:ea typeface="宋体" panose="02010600030101010101" charset="-122"/>
              </a:rPr>
              <a:t>准备</a:t>
            </a:r>
            <a:r>
              <a:rPr lang="en-US" altLang="zh-CN">
                <a:ea typeface="宋体" panose="02010600030101010101" charset="-122"/>
              </a:rPr>
              <a:t>A</a:t>
            </a:r>
            <a:r>
              <a:rPr lang="zh-CN" altLang="en-US">
                <a:ea typeface="宋体" panose="02010600030101010101" charset="-122"/>
              </a:rPr>
              <a:t>到其他个点的距离数组</a:t>
            </a:r>
            <a:endParaRPr lang="zh-CN" altLang="en-US">
              <a:ea typeface="宋体" panose="02010600030101010101" charset="-122"/>
            </a:endParaRPr>
          </a:p>
          <a:p>
            <a:r>
              <a:rPr lang="en-US" altLang="zh-CN">
                <a:ea typeface="宋体" panose="02010600030101010101" charset="-122"/>
              </a:rPr>
              <a:t>     distance = {0,  ∞, ∞, </a:t>
            </a:r>
            <a:r>
              <a:rPr lang="en-US" altLang="zh-CN">
                <a:ea typeface="宋体" panose="02010600030101010101" charset="-122"/>
                <a:sym typeface="+mn-ea"/>
              </a:rPr>
              <a:t>∞, ∞</a:t>
            </a:r>
            <a:r>
              <a:rPr lang="en-US" altLang="zh-CN">
                <a:ea typeface="宋体" panose="02010600030101010101" charset="-122"/>
              </a:rPr>
              <a:t>}</a:t>
            </a:r>
            <a:endParaRPr lang="en-US" altLang="zh-CN">
              <a:ea typeface="宋体" panose="02010600030101010101" charset="-122"/>
            </a:endParaRPr>
          </a:p>
          <a:p>
            <a:r>
              <a:rPr lang="en-US" altLang="zh-CN">
                <a:ea typeface="宋体" panose="02010600030101010101" charset="-122"/>
              </a:rPr>
              <a:t>     </a:t>
            </a:r>
            <a:r>
              <a:rPr lang="zh-CN" altLang="en-US">
                <a:ea typeface="宋体" panose="02010600030101010101" charset="-122"/>
              </a:rPr>
              <a:t>准备前驱节点数组</a:t>
            </a:r>
            <a:endParaRPr lang="zh-CN" altLang="en-US">
              <a:ea typeface="宋体" panose="02010600030101010101" charset="-122"/>
            </a:endParaRPr>
          </a:p>
          <a:p>
            <a:r>
              <a:rPr lang="en-US" altLang="zh-CN">
                <a:ea typeface="宋体" panose="02010600030101010101" charset="-122"/>
              </a:rPr>
              <a:t>     prev = {}</a:t>
            </a:r>
            <a:endParaRPr lang="en-US" altLang="zh-CN">
              <a:ea typeface="宋体" panose="02010600030101010101" charset="-122"/>
            </a:endParaRPr>
          </a:p>
          <a:p>
            <a:r>
              <a:rPr lang="en-US" altLang="zh-CN">
                <a:ea typeface="宋体" panose="02010600030101010101" charset="-122"/>
              </a:rPr>
              <a:t>     temp = A</a:t>
            </a:r>
            <a:endParaRPr lang="en-US" altLang="zh-CN">
              <a:ea typeface="宋体" panose="02010600030101010101" charset="-122"/>
            </a:endParaRPr>
          </a:p>
          <a:p>
            <a:r>
              <a:rPr lang="en-US" altLang="zh-CN">
                <a:ea typeface="宋体" panose="02010600030101010101" charset="-122"/>
              </a:rPr>
              <a:t>2.  </a:t>
            </a:r>
            <a:r>
              <a:rPr lang="zh-CN" altLang="en-US">
                <a:ea typeface="宋体" panose="02010600030101010101" charset="-122"/>
              </a:rPr>
              <a:t>优先从</a:t>
            </a:r>
            <a:r>
              <a:rPr lang="zh-CN" altLang="en-US">
                <a:ea typeface="宋体" panose="02010600030101010101" charset="-122"/>
                <a:sym typeface="+mn-ea"/>
              </a:rPr>
              <a:t>未处理顶点集合中移除</a:t>
            </a:r>
            <a:r>
              <a:rPr lang="en-US" altLang="zh-CN">
                <a:ea typeface="宋体" panose="02010600030101010101" charset="-122"/>
                <a:sym typeface="+mn-ea"/>
              </a:rPr>
              <a:t>temp </a:t>
            </a:r>
            <a:r>
              <a:rPr lang="zh-CN" altLang="en-US">
                <a:ea typeface="宋体" panose="02010600030101010101" charset="-122"/>
                <a:sym typeface="+mn-ea"/>
              </a:rPr>
              <a:t>，</a:t>
            </a:r>
            <a:endParaRPr lang="zh-CN" altLang="en-US">
              <a:ea typeface="宋体" panose="02010600030101010101" charset="-122"/>
              <a:sym typeface="+mn-ea"/>
            </a:endParaRPr>
          </a:p>
          <a:p>
            <a:r>
              <a:rPr lang="en-US" altLang="zh-CN">
                <a:ea typeface="宋体" panose="02010600030101010101" charset="-122"/>
                <a:sym typeface="+mn-ea"/>
              </a:rPr>
              <a:t>     </a:t>
            </a:r>
            <a:r>
              <a:rPr lang="zh-CN" altLang="en-US">
                <a:ea typeface="宋体" panose="02010600030101010101" charset="-122"/>
                <a:sym typeface="+mn-ea"/>
              </a:rPr>
              <a:t>然后更新</a:t>
            </a:r>
            <a:r>
              <a:rPr lang="en-US" altLang="zh-CN">
                <a:ea typeface="宋体" panose="02010600030101010101" charset="-122"/>
                <a:sym typeface="+mn-ea"/>
              </a:rPr>
              <a:t>temp </a:t>
            </a:r>
            <a:r>
              <a:rPr lang="zh-CN" altLang="en-US">
                <a:ea typeface="宋体" panose="02010600030101010101" charset="-122"/>
                <a:sym typeface="+mn-ea"/>
              </a:rPr>
              <a:t>所连接的顶点每个的最短距离</a:t>
            </a:r>
            <a:endParaRPr lang="zh-CN" altLang="en-US">
              <a:ea typeface="宋体" panose="02010600030101010101" charset="-122"/>
              <a:sym typeface="+mn-ea"/>
            </a:endParaRPr>
          </a:p>
          <a:p>
            <a:r>
              <a:rPr lang="en-US" altLang="zh-CN">
                <a:ea typeface="宋体" panose="02010600030101010101" charset="-122"/>
                <a:sym typeface="+mn-ea"/>
              </a:rPr>
              <a:t>     </a:t>
            </a:r>
            <a:r>
              <a:rPr lang="zh-CN" altLang="en-US">
                <a:ea typeface="宋体" panose="02010600030101010101" charset="-122"/>
                <a:sym typeface="+mn-ea"/>
              </a:rPr>
              <a:t>同时记录前驱顶点</a:t>
            </a:r>
            <a:endParaRPr lang="zh-CN" altLang="en-US">
              <a:ea typeface="宋体" panose="02010600030101010101" charset="-122"/>
              <a:sym typeface="+mn-ea"/>
            </a:endParaRPr>
          </a:p>
          <a:p>
            <a:r>
              <a:rPr lang="en-US" altLang="zh-CN">
                <a:ea typeface="宋体" panose="02010600030101010101" charset="-122"/>
                <a:sym typeface="+mn-ea"/>
              </a:rPr>
              <a:t>3.  </a:t>
            </a:r>
            <a:r>
              <a:rPr lang="zh-CN" altLang="en-US">
                <a:ea typeface="宋体" panose="02010600030101010101" charset="-122"/>
                <a:sym typeface="+mn-ea"/>
              </a:rPr>
              <a:t>用</a:t>
            </a:r>
            <a:r>
              <a:rPr lang="en-US" altLang="zh-CN">
                <a:ea typeface="宋体" panose="02010600030101010101" charset="-122"/>
                <a:sym typeface="+mn-ea"/>
              </a:rPr>
              <a:t>A</a:t>
            </a:r>
            <a:r>
              <a:rPr lang="zh-CN" altLang="en-US">
                <a:ea typeface="宋体" panose="02010600030101010101" charset="-122"/>
                <a:sym typeface="+mn-ea"/>
              </a:rPr>
              <a:t>到各个顶点的距离，从</a:t>
            </a:r>
            <a:r>
              <a:rPr lang="en-US" altLang="zh-CN">
                <a:ea typeface="宋体" panose="02010600030101010101" charset="-122"/>
                <a:sym typeface="+mn-ea"/>
              </a:rPr>
              <a:t>distance</a:t>
            </a:r>
            <a:r>
              <a:rPr lang="zh-CN" altLang="en-US">
                <a:ea typeface="宋体" panose="02010600030101010101" charset="-122"/>
                <a:sym typeface="+mn-ea"/>
              </a:rPr>
              <a:t>中选择一个最小距离值对应的顶点。该顶点以后作为</a:t>
            </a:r>
            <a:r>
              <a:rPr lang="en-US" altLang="zh-CN">
                <a:ea typeface="宋体" panose="02010600030101010101" charset="-122"/>
                <a:sym typeface="+mn-ea"/>
              </a:rPr>
              <a:t>tmp,  </a:t>
            </a:r>
            <a:r>
              <a:rPr lang="zh-CN" altLang="en-US">
                <a:ea typeface="宋体" panose="02010600030101010101" charset="-122"/>
                <a:sym typeface="+mn-ea"/>
              </a:rPr>
              <a:t>然后跳转到步骤</a:t>
            </a:r>
            <a:r>
              <a:rPr lang="en-US" altLang="zh-CN">
                <a:ea typeface="宋体" panose="02010600030101010101" charset="-122"/>
                <a:sym typeface="+mn-ea"/>
              </a:rPr>
              <a:t>2</a:t>
            </a:r>
            <a:endParaRPr lang="en-US" altLang="zh-CN">
              <a:ea typeface="宋体" panose="02010600030101010101" charset="-122"/>
              <a:sym typeface="+mn-ea"/>
            </a:endParaRPr>
          </a:p>
          <a:p>
            <a:r>
              <a:rPr lang="en-US" altLang="zh-CN">
                <a:ea typeface="宋体" panose="02010600030101010101" charset="-122"/>
                <a:sym typeface="+mn-ea"/>
              </a:rPr>
              <a:t>4.  </a:t>
            </a:r>
            <a:r>
              <a:rPr lang="zh-CN" altLang="en-US">
                <a:ea typeface="宋体" panose="02010600030101010101" charset="-122"/>
                <a:sym typeface="+mn-ea"/>
              </a:rPr>
              <a:t>当</a:t>
            </a:r>
            <a:r>
              <a:rPr lang="zh-CN" altLang="en-US">
                <a:ea typeface="宋体" panose="02010600030101010101" charset="-122"/>
                <a:sym typeface="+mn-ea"/>
              </a:rPr>
              <a:t>未处理顶点集合为空，算法完毕</a:t>
            </a:r>
            <a:endParaRPr lang="zh-CN" altLang="en-US">
              <a:ea typeface="宋体" panose="0201060003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1545" y="1511935"/>
            <a:ext cx="4606925" cy="439547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951865" y="765175"/>
            <a:ext cx="69113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>
                <a:ea typeface="宋体" panose="02010600030101010101" charset="-122"/>
                <a:sym typeface="+mn-ea"/>
              </a:rPr>
              <a:t>Dijkstra </a:t>
            </a:r>
            <a:r>
              <a:rPr lang="zh-CN" altLang="en-US" sz="3600">
                <a:ea typeface="宋体" panose="02010600030101010101" charset="-122"/>
                <a:sym typeface="+mn-ea"/>
              </a:rPr>
              <a:t>算法</a:t>
            </a:r>
            <a:r>
              <a:rPr lang="en-US" altLang="zh-CN" sz="3600">
                <a:ea typeface="宋体" panose="02010600030101010101" charset="-122"/>
                <a:sym typeface="+mn-ea"/>
              </a:rPr>
              <a:t>-</a:t>
            </a:r>
            <a:r>
              <a:rPr lang="zh-CN" altLang="en-US" sz="3600">
                <a:ea typeface="宋体" panose="02010600030101010101" charset="-122"/>
                <a:sym typeface="+mn-ea"/>
              </a:rPr>
              <a:t>手工演示</a:t>
            </a:r>
            <a:endParaRPr lang="zh-CN" altLang="en-US" sz="3600">
              <a:ea typeface="宋体" panose="02010600030101010101" charset="-122"/>
              <a:sym typeface="+mn-ea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5826760" y="1545590"/>
            <a:ext cx="618490" cy="44577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>
                <a:solidFill>
                  <a:schemeClr val="tx1"/>
                </a:solidFill>
                <a:sym typeface="+mn-ea"/>
              </a:rPr>
              <a:t>A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6445250" y="1545590"/>
            <a:ext cx="618490" cy="44577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7063740" y="1545590"/>
            <a:ext cx="618490" cy="44577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7682230" y="1545590"/>
            <a:ext cx="618490" cy="44577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8300720" y="1545590"/>
            <a:ext cx="618490" cy="44577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5826760" y="1991360"/>
            <a:ext cx="618490" cy="445770"/>
          </a:xfrm>
          <a:prstGeom prst="rect">
            <a:avLst/>
          </a:prstGeom>
          <a:noFill/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6445250" y="1991360"/>
            <a:ext cx="618490" cy="445770"/>
          </a:xfrm>
          <a:prstGeom prst="rect">
            <a:avLst/>
          </a:prstGeom>
          <a:noFill/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a typeface="宋体" panose="02010600030101010101" charset="-122"/>
                <a:sym typeface="+mn-ea"/>
              </a:rPr>
              <a:t>60</a:t>
            </a:r>
            <a:endParaRPr lang="en-US" altLang="zh-CN">
              <a:solidFill>
                <a:schemeClr val="tx1"/>
              </a:solidFill>
              <a:ea typeface="宋体" panose="02010600030101010101" charset="-122"/>
              <a:sym typeface="+mn-ea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7063740" y="1991360"/>
            <a:ext cx="618490" cy="445770"/>
          </a:xfrm>
          <a:prstGeom prst="rect">
            <a:avLst/>
          </a:prstGeom>
          <a:noFill/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a typeface="宋体" panose="02010600030101010101" charset="-122"/>
                <a:sym typeface="+mn-ea"/>
              </a:rPr>
              <a:t>110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7682230" y="1991360"/>
            <a:ext cx="618490" cy="445770"/>
          </a:xfrm>
          <a:prstGeom prst="rect">
            <a:avLst/>
          </a:prstGeom>
          <a:noFill/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a typeface="宋体" panose="02010600030101010101" charset="-122"/>
                <a:sym typeface="+mn-ea"/>
              </a:rPr>
              <a:t>30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8300720" y="1991360"/>
            <a:ext cx="618490" cy="445770"/>
          </a:xfrm>
          <a:prstGeom prst="rect">
            <a:avLst/>
          </a:prstGeom>
          <a:noFill/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a typeface="宋体" panose="02010600030101010101" charset="-122"/>
                <a:sym typeface="+mn-ea"/>
              </a:rPr>
              <a:t>70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5726430" y="12007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charset="-122"/>
              </a:rPr>
              <a:t>距离数组</a:t>
            </a:r>
            <a:endParaRPr lang="zh-CN" altLang="en-US">
              <a:ea typeface="宋体" panose="02010600030101010101" charset="-122"/>
            </a:endParaRPr>
          </a:p>
        </p:txBody>
      </p:sp>
      <p:sp>
        <p:nvSpPr>
          <p:cNvPr id="36" name="Rectangles 35"/>
          <p:cNvSpPr/>
          <p:nvPr/>
        </p:nvSpPr>
        <p:spPr>
          <a:xfrm>
            <a:off x="5826760" y="3206115"/>
            <a:ext cx="618490" cy="44577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>
                <a:solidFill>
                  <a:schemeClr val="tx1"/>
                </a:solidFill>
                <a:sym typeface="+mn-ea"/>
              </a:rPr>
              <a:t>A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7" name="Rectangles 36"/>
          <p:cNvSpPr/>
          <p:nvPr/>
        </p:nvSpPr>
        <p:spPr>
          <a:xfrm>
            <a:off x="6445250" y="3206115"/>
            <a:ext cx="618490" cy="44577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s 37"/>
          <p:cNvSpPr/>
          <p:nvPr/>
        </p:nvSpPr>
        <p:spPr>
          <a:xfrm>
            <a:off x="7063740" y="3206115"/>
            <a:ext cx="618490" cy="44577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s 38"/>
          <p:cNvSpPr/>
          <p:nvPr/>
        </p:nvSpPr>
        <p:spPr>
          <a:xfrm>
            <a:off x="7682230" y="3206115"/>
            <a:ext cx="618490" cy="44577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8300720" y="3206115"/>
            <a:ext cx="618490" cy="44577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les 40"/>
          <p:cNvSpPr/>
          <p:nvPr/>
        </p:nvSpPr>
        <p:spPr>
          <a:xfrm>
            <a:off x="5826760" y="3651885"/>
            <a:ext cx="618490" cy="445770"/>
          </a:xfrm>
          <a:prstGeom prst="rect">
            <a:avLst/>
          </a:prstGeom>
          <a:noFill/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tangles 41"/>
          <p:cNvSpPr/>
          <p:nvPr/>
        </p:nvSpPr>
        <p:spPr>
          <a:xfrm>
            <a:off x="6445250" y="3651885"/>
            <a:ext cx="618490" cy="445770"/>
          </a:xfrm>
          <a:prstGeom prst="rect">
            <a:avLst/>
          </a:prstGeom>
          <a:noFill/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ectangles 42"/>
          <p:cNvSpPr/>
          <p:nvPr/>
        </p:nvSpPr>
        <p:spPr>
          <a:xfrm>
            <a:off x="7063740" y="3651885"/>
            <a:ext cx="618490" cy="445770"/>
          </a:xfrm>
          <a:prstGeom prst="rect">
            <a:avLst/>
          </a:prstGeom>
          <a:noFill/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ectangles 43"/>
          <p:cNvSpPr/>
          <p:nvPr/>
        </p:nvSpPr>
        <p:spPr>
          <a:xfrm>
            <a:off x="7682230" y="3651885"/>
            <a:ext cx="618490" cy="445770"/>
          </a:xfrm>
          <a:prstGeom prst="rect">
            <a:avLst/>
          </a:prstGeom>
          <a:noFill/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s 44"/>
          <p:cNvSpPr/>
          <p:nvPr/>
        </p:nvSpPr>
        <p:spPr>
          <a:xfrm>
            <a:off x="8300720" y="3651885"/>
            <a:ext cx="618490" cy="445770"/>
          </a:xfrm>
          <a:prstGeom prst="rect">
            <a:avLst/>
          </a:prstGeom>
          <a:noFill/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5734050" y="2761615"/>
            <a:ext cx="1966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charset="-122"/>
              </a:rPr>
              <a:t>前驱节点数组</a:t>
            </a:r>
            <a:endParaRPr lang="zh-CN" altLang="en-US">
              <a:ea typeface="宋体" panose="02010600030101010101" charset="-122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5826760" y="43942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charset="-122"/>
              </a:rPr>
              <a:t>未处理集合</a:t>
            </a:r>
            <a:endParaRPr lang="zh-CN" altLang="en-US">
              <a:ea typeface="宋体" panose="02010600030101010101" charset="-122"/>
            </a:endParaRPr>
          </a:p>
        </p:txBody>
      </p:sp>
      <p:sp>
        <p:nvSpPr>
          <p:cNvPr id="49" name="Rectangles 48"/>
          <p:cNvSpPr/>
          <p:nvPr/>
        </p:nvSpPr>
        <p:spPr>
          <a:xfrm>
            <a:off x="5826760" y="4859655"/>
            <a:ext cx="4894580" cy="6178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ea typeface="宋体" panose="02010600030101010101" charset="-122"/>
            </a:endParaRPr>
          </a:p>
        </p:txBody>
      </p:sp>
      <p:sp>
        <p:nvSpPr>
          <p:cNvPr id="56" name="Rectangles 55"/>
          <p:cNvSpPr/>
          <p:nvPr/>
        </p:nvSpPr>
        <p:spPr>
          <a:xfrm>
            <a:off x="10570845" y="964565"/>
            <a:ext cx="618490" cy="445770"/>
          </a:xfrm>
          <a:prstGeom prst="rect">
            <a:avLst/>
          </a:prstGeom>
          <a:noFill/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a typeface="宋体" panose="02010600030101010101" charset="-122"/>
                <a:sym typeface="+mn-ea"/>
              </a:rPr>
              <a:t>∞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文本框 33"/>
          <p:cNvSpPr txBox="1"/>
          <p:nvPr/>
        </p:nvSpPr>
        <p:spPr bwMode="auto">
          <a:xfrm>
            <a:off x="4288355" y="2075217"/>
            <a:ext cx="354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CN" sz="6000" b="0" i="0" u="none" strike="noStrike" cap="none" spc="300">
                <a:ln>
                  <a:noFill/>
                </a:ln>
                <a:solidFill>
                  <a:srgbClr val="343434"/>
                </a:solidFill>
                <a:latin typeface="思源黑体旧字形 ExtraLight"/>
                <a:ea typeface="思源黑体旧字形 ExtraLight"/>
              </a:rPr>
              <a:t>谢谢欣赏</a:t>
            </a:r>
            <a:endParaRPr lang="en-US" sz="6000" b="0" i="0" u="none" strike="noStrike" cap="none" spc="300">
              <a:ln>
                <a:noFill/>
              </a:ln>
              <a:solidFill>
                <a:srgbClr val="34343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>
                <a:solidFill>
                  <a:srgbClr val="8A0000"/>
                </a:solidFill>
                <a:latin typeface="思源黑体旧字形 ExtraLight"/>
                <a:ea typeface="思源黑体旧字形 ExtraLight"/>
              </a:rPr>
              <a:t>THANK YOU</a:t>
            </a:r>
            <a:endParaRPr lang="zh-CN" sz="3600">
              <a:solidFill>
                <a:srgbClr val="8A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209452" y="4209446"/>
            <a:ext cx="573329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旧字形 ExtraLight"/>
                <a:ea typeface="思源黑体旧字形 ExtraLight"/>
              </a:rPr>
              <a:t>添加您的文字结尾描述文字说明添加您的文字结尾描述文字说明，添加您的文字结尾描述文字说明，添加您的文字结尾描述文字说明，添加您的文字结尾描述文字说明添加您的文字结尾描述文字说明，添加您的文字结尾描述文字说明</a:t>
            </a: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538</Words>
  <Application>WPS Presentation</Application>
  <PresentationFormat>On-screen Show (4:3)</PresentationFormat>
  <Paragraphs>91</Paragraphs>
  <Slides>6</Slides>
  <Notes>7</Notes>
  <HiddenSlides>0</HiddenSlides>
  <MMClips>2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SimSun</vt:lpstr>
      <vt:lpstr>Wingdings</vt:lpstr>
      <vt:lpstr>Arial</vt:lpstr>
      <vt:lpstr>宋体</vt:lpstr>
      <vt:lpstr>思源黑体旧字形 ExtraLight</vt:lpstr>
      <vt:lpstr>黑体</vt:lpstr>
      <vt:lpstr>Segoe UI Semilight</vt:lpstr>
      <vt:lpstr>仿宋</vt:lpstr>
      <vt:lpstr>Calibri</vt:lpstr>
      <vt:lpstr>微软雅黑</vt:lpstr>
      <vt:lpstr>Arial Unicode MS</vt:lpstr>
      <vt:lpstr>Calibri Light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创业融资</dc:title>
  <dc:creator>第一PPT</dc:creator>
  <cp:keywords>www.1ppt.com</cp:keywords>
  <dc:description>www.1ppt.com</dc:description>
  <cp:lastModifiedBy>Evan</cp:lastModifiedBy>
  <cp:revision>376</cp:revision>
  <dcterms:created xsi:type="dcterms:W3CDTF">2025-05-18T05:50:37Z</dcterms:created>
  <dcterms:modified xsi:type="dcterms:W3CDTF">2025-05-18T05:50:37Z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0A88B9D0A29E4CF2A48B20686492B66B_42</vt:lpwstr>
  </property>
  <property fmtid="{D5CDD505-2E9C-101B-9397-08002B2CF9AE}" pid="3" name="KSOProductBuildVer">
    <vt:lpwstr>1033-12.1.0.17900</vt:lpwstr>
  </property>
</Properties>
</file>