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81" r:id="rId8"/>
    <p:sldId id="279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7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620809" y="2508410"/>
            <a:ext cx="2629535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SPFA</a:t>
            </a:r>
            <a:r>
              <a:rPr lang="zh-CN" altLang="en-US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算法</a:t>
            </a:r>
            <a:endParaRPr lang="zh-CN" altLang="en-US" sz="4800" b="0" i="0" u="none" strike="noStrike" cap="none" spc="0">
              <a:solidFill>
                <a:schemeClr val="tx1"/>
              </a:solidFill>
              <a:latin typeface="+mn-lt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199306" y="4220406"/>
            <a:ext cx="1099820" cy="1121447"/>
            <a:chOff x="456289" y="0"/>
            <a:chExt cx="1099820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1702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456289" y="753147"/>
              <a:ext cx="10998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a typeface="宋体" panose="02010600030101010101" charset="-122"/>
                  <a:sym typeface="+mn-ea"/>
                </a:rPr>
                <a:t>SPFA</a:t>
              </a:r>
              <a:r>
                <a:rPr lang="zh-CN" altLang="en-US">
                  <a:ea typeface="宋体" panose="02010600030101010101" charset="-122"/>
                  <a:sym typeface="+mn-ea"/>
                </a:rPr>
                <a:t>算法</a:t>
              </a:r>
              <a:endParaRPr lang="zh-CN" altLang="en-US" sz="1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82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>
                <a:ea typeface="宋体" panose="02010600030101010101" charset="-122"/>
                <a:sym typeface="+mn-ea"/>
              </a:rPr>
              <a:t>SPFA</a:t>
            </a:r>
            <a:r>
              <a:rPr lang="zh-CN" altLang="en-US" sz="4800">
                <a:ea typeface="宋体" panose="02010600030101010101" charset="-122"/>
                <a:sym typeface="+mn-ea"/>
              </a:rPr>
              <a:t>算法</a:t>
            </a:r>
            <a:endParaRPr lang="zh-CN" altLang="en-US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 bwMode="auto">
          <a:xfrm>
            <a:off x="544225" y="559239"/>
            <a:ext cx="54582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>
                <a:ea typeface="宋体" panose="02010600030101010101" charset="-122"/>
                <a:sym typeface="+mn-ea"/>
              </a:rPr>
              <a:t>SPFA</a:t>
            </a:r>
            <a:r>
              <a:rPr lang="zh-CN" altLang="en-US" sz="4800">
                <a:ea typeface="宋体" panose="02010600030101010101" charset="-122"/>
                <a:sym typeface="+mn-ea"/>
              </a:rPr>
              <a:t>算法</a:t>
            </a:r>
            <a:endParaRPr lang="zh-CN" altLang="en-US" sz="4800">
              <a:ea typeface="宋体" panose="02010600030101010101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22985" y="1535430"/>
            <a:ext cx="1094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SPFA算法（Shortest Path Faster Algorithm）是一种用于求解带权有向图单源最短路径的优化算法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84910" y="2021840"/>
            <a:ext cx="736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属于Bellman-Ford算法的队列优化形式</a:t>
            </a:r>
            <a:endParaRPr lang="en-US"/>
          </a:p>
          <a:p>
            <a:r>
              <a:rPr lang="en-US"/>
              <a:t>可处理含负权边的图（但不能存在负权环）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83310" y="2903855"/>
            <a:ext cx="8736330" cy="173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ea typeface="宋体" panose="02010600030101010101" charset="-122"/>
              </a:rPr>
              <a:t>流程：</a:t>
            </a:r>
            <a:endParaRPr lang="zh-CN" altLang="en-US">
              <a:ea typeface="宋体" panose="02010600030101010101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宋体" panose="02010600030101010101" charset="-122"/>
              </a:rPr>
              <a:t>初始化起点距离为0，其他顶点为∞，起点入队</a:t>
            </a:r>
            <a:endParaRPr lang="zh-CN" altLang="en-US">
              <a:ea typeface="宋体" panose="02010600030101010101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宋体" panose="02010600030101010101" charset="-122"/>
              </a:rPr>
              <a:t>迭代取出队首顶点u，松弛其邻接顶点v的距离</a:t>
            </a:r>
            <a:endParaRPr lang="zh-CN" altLang="en-US">
              <a:ea typeface="宋体" panose="02010600030101010101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宋体" panose="02010600030101010101" charset="-122"/>
              </a:rPr>
              <a:t>若v的距离被更新且不在队列中，则入队</a:t>
            </a:r>
            <a:endParaRPr lang="zh-CN" altLang="en-US">
              <a:ea typeface="宋体" panose="02010600030101010101" charset="-122"/>
            </a:endParaRPr>
          </a:p>
          <a:p>
            <a:pPr marL="342900" indent="-342900">
              <a:buAutoNum type="arabicPeriod"/>
            </a:pPr>
            <a:r>
              <a:rPr lang="zh-CN" altLang="en-US">
                <a:ea typeface="宋体" panose="02010600030101010101" charset="-122"/>
              </a:rPr>
              <a:t>通过计数器检测负环（节点入队次数超过顶点数）</a:t>
            </a:r>
            <a:endParaRPr lang="zh-CN" altLang="en-US">
              <a:ea typeface="宋体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511935"/>
            <a:ext cx="4606925" cy="439547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51865" y="765175"/>
            <a:ext cx="6911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ea typeface="宋体" panose="02010600030101010101" charset="-122"/>
                <a:sym typeface="+mn-ea"/>
              </a:rPr>
              <a:t>Dijkstra </a:t>
            </a:r>
            <a:r>
              <a:rPr lang="zh-CN" altLang="en-US" sz="3600">
                <a:ea typeface="宋体" panose="02010600030101010101" charset="-122"/>
                <a:sym typeface="+mn-ea"/>
              </a:rPr>
              <a:t>算法</a:t>
            </a:r>
            <a:r>
              <a:rPr lang="en-US" altLang="zh-CN" sz="3600">
                <a:ea typeface="宋体" panose="02010600030101010101" charset="-122"/>
                <a:sym typeface="+mn-ea"/>
              </a:rPr>
              <a:t>-</a:t>
            </a:r>
            <a:r>
              <a:rPr lang="zh-CN" altLang="en-US" sz="3600">
                <a:ea typeface="宋体" panose="02010600030101010101" charset="-122"/>
                <a:sym typeface="+mn-ea"/>
              </a:rPr>
              <a:t>手工演示</a:t>
            </a:r>
            <a:endParaRPr lang="zh-CN" altLang="en-US" sz="3600">
              <a:ea typeface="宋体" panose="02010600030101010101" charset="-122"/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826760" y="1545590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olidFill>
                  <a:schemeClr val="tx1"/>
                </a:solidFill>
                <a:sym typeface="+mn-ea"/>
              </a:rPr>
              <a:t>A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445250" y="1545590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063740" y="1545590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682230" y="1545590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8300720" y="1545590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826760" y="1991360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6445250" y="1991360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charset="-122"/>
                <a:sym typeface="+mn-ea"/>
              </a:rPr>
              <a:t>60</a:t>
            </a:r>
            <a:endParaRPr lang="en-US" altLang="zh-CN">
              <a:solidFill>
                <a:schemeClr val="tx1"/>
              </a:solidFill>
              <a:ea typeface="宋体" panose="02010600030101010101" charset="-122"/>
              <a:sym typeface="+mn-ea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7063740" y="1991360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charset="-122"/>
                <a:sym typeface="+mn-ea"/>
              </a:rPr>
              <a:t>110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682230" y="1991360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charset="-122"/>
                <a:sym typeface="+mn-ea"/>
              </a:rPr>
              <a:t>30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8300720" y="1991360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charset="-122"/>
                <a:sym typeface="+mn-ea"/>
              </a:rPr>
              <a:t>70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5726430" y="1200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距离数组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5826760" y="3206115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olidFill>
                  <a:schemeClr val="tx1"/>
                </a:solidFill>
                <a:sym typeface="+mn-ea"/>
              </a:rPr>
              <a:t>A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6445250" y="3206115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7063740" y="3206115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7682230" y="3206115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300720" y="3206115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826760" y="3651885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445250" y="3651885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7063740" y="3651885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7682230" y="3651885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8300720" y="3651885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5734050" y="2761615"/>
            <a:ext cx="1966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前驱节点数组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5826760" y="4394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未处理集合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5826760" y="4859655"/>
            <a:ext cx="4894580" cy="617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ea typeface="宋体" panose="02010600030101010101" charset="-122"/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10570845" y="964565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charset="-122"/>
                <a:sym typeface="+mn-ea"/>
              </a:rPr>
              <a:t>∞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WPS Presentation</Application>
  <PresentationFormat>On-screen Show (4:3)</PresentationFormat>
  <Paragraphs>85</Paragraphs>
  <Slides>6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</vt:lpstr>
      <vt:lpstr>宋体</vt:lpstr>
      <vt:lpstr>思源黑体旧字形 ExtraLight</vt:lpstr>
      <vt:lpstr>黑体</vt:lpstr>
      <vt:lpstr>Segoe UI Semilight</vt:lpstr>
      <vt:lpstr>Calibri</vt:lpstr>
      <vt:lpstr>微软雅黑</vt:lpstr>
      <vt:lpstr>Arial Unicode MS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380</cp:revision>
  <dcterms:created xsi:type="dcterms:W3CDTF">2025-05-24T07:41:38Z</dcterms:created>
  <dcterms:modified xsi:type="dcterms:W3CDTF">2025-05-24T07:41:38Z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