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66" r:id="rId8"/>
    <p:sldId id="28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-96" y="-1470"/>
      </p:cViewPr>
      <p:guideLst>
        <p:guide orient="horz" pos="2160"/>
        <p:guide pos="37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 altLang="en-US"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 panose="020B0604020202020204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 panose="020B0604020202020204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 panose="020B0604020202020204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 panose="020B0604020202020204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567344" y="2508410"/>
            <a:ext cx="4736465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rPr>
              <a:t>Bellman-Ford</a:t>
            </a:r>
            <a:r>
              <a:rPr lang="zh-CN" altLang="en-US" sz="4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rPr>
              <a:t>算法</a:t>
            </a:r>
            <a:endParaRPr lang="zh-CN" altLang="en-US" sz="4800" b="0" i="0" u="none" strike="noStrike" cap="none" spc="0">
              <a:solidFill>
                <a:schemeClr val="tx1"/>
              </a:solidFill>
              <a:latin typeface="+mn-lt"/>
              <a:ea typeface="宋体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 panose="020B0604020202020204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803700" y="4220406"/>
            <a:ext cx="1891030" cy="1121447"/>
            <a:chOff x="60683" y="0"/>
            <a:chExt cx="1891030" cy="112144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617027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60683" y="753147"/>
              <a:ext cx="189103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a typeface="宋体" panose="02010600030101010101" charset="-122"/>
                  <a:sym typeface="+mn-ea"/>
                </a:rPr>
                <a:t>Bellman-Ford</a:t>
              </a:r>
              <a:r>
                <a:rPr lang="zh-CN" altLang="en-US">
                  <a:ea typeface="宋体" panose="02010600030101010101" charset="-122"/>
                  <a:sym typeface="+mn-ea"/>
                </a:rPr>
                <a:t>算法</a:t>
              </a:r>
              <a:endParaRPr lang="zh-CN" altLang="en-US" sz="1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 panose="020B0402040204020203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608225" y="2809044"/>
            <a:ext cx="545823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>
                <a:ea typeface="宋体" panose="02010600030101010101" charset="-122"/>
                <a:sym typeface="+mn-ea"/>
              </a:rPr>
              <a:t>Dijkstra </a:t>
            </a:r>
            <a:r>
              <a:rPr lang="zh-CN" altLang="en-US" sz="4800">
                <a:ea typeface="宋体" panose="02010600030101010101" charset="-122"/>
                <a:sym typeface="+mn-ea"/>
              </a:rPr>
              <a:t>算法</a:t>
            </a:r>
            <a:endParaRPr lang="zh-CN" altLang="en-US" sz="4800">
              <a:ea typeface="宋体" panose="02010600030101010101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51865" y="7651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>
                <a:ea typeface="宋体" panose="02010600030101010101" charset="-122"/>
                <a:sym typeface="+mn-ea"/>
              </a:rPr>
              <a:t>Bellman-Ford</a:t>
            </a:r>
            <a:r>
              <a:rPr lang="zh-CN" altLang="en-US" sz="3600">
                <a:ea typeface="宋体" panose="02010600030101010101" charset="-122"/>
                <a:sym typeface="+mn-ea"/>
              </a:rPr>
              <a:t>算法</a:t>
            </a:r>
            <a:endParaRPr lang="zh-CN" altLang="en-US" sz="3600">
              <a:ea typeface="宋体" panose="02010600030101010101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51865" y="1410335"/>
            <a:ext cx="510349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 松弛操作的数学定义</a:t>
            </a:r>
            <a:endParaRPr lang="en-US"/>
          </a:p>
          <a:p>
            <a:pPr indent="457200"/>
            <a:r>
              <a:rPr lang="en-US"/>
              <a:t>u → 边的起点</a:t>
            </a:r>
            <a:endParaRPr lang="en-US"/>
          </a:p>
          <a:p>
            <a:pPr indent="457200"/>
            <a:r>
              <a:rPr lang="en-US"/>
              <a:t>v → 边的终点</a:t>
            </a:r>
            <a:endParaRPr lang="en-US"/>
          </a:p>
          <a:p>
            <a:pPr indent="457200"/>
            <a:r>
              <a:rPr lang="en-US"/>
              <a:t>w(u, v) → 边 (u, v) 的权重</a:t>
            </a:r>
            <a:endParaRPr lang="en-US"/>
          </a:p>
          <a:p>
            <a:pPr indent="457200"/>
            <a:r>
              <a:rPr lang="en-US"/>
              <a:t>dist[v] → 当前从源点到 v 的最短距离估计值</a:t>
            </a:r>
            <a:endParaRPr lang="en-US"/>
          </a:p>
          <a:p>
            <a:pPr indent="457200"/>
            <a:endParaRPr lang="en-US"/>
          </a:p>
          <a:p>
            <a:pPr indent="457200"/>
            <a:r>
              <a:rPr lang="en-US"/>
              <a:t>if (dist[u] + w(u, v) &lt; dist[v]) {</a:t>
            </a:r>
            <a:endParaRPr lang="en-US"/>
          </a:p>
          <a:p>
            <a:pPr indent="457200"/>
            <a:r>
              <a:rPr lang="en-US"/>
              <a:t>    dist[v] = dist[u] + w(u, v);  // 更新最短距离</a:t>
            </a:r>
            <a:endParaRPr lang="en-US"/>
          </a:p>
          <a:p>
            <a:pPr indent="457200"/>
            <a:r>
              <a:rPr lang="en-US"/>
              <a:t>    predecessor[v] = u;           // 记录前驱节点</a:t>
            </a:r>
            <a:endParaRPr lang="en-US"/>
          </a:p>
          <a:p>
            <a:pPr indent="457200"/>
            <a:r>
              <a:rPr lang="en-US"/>
              <a:t>}</a:t>
            </a:r>
            <a:endParaRPr lang="en-US"/>
          </a:p>
          <a:p>
            <a:pPr indent="457200"/>
            <a:endParaRPr lang="en-US"/>
          </a:p>
          <a:p>
            <a:pPr indent="457200"/>
            <a:r>
              <a:rPr lang="en-US"/>
              <a:t>假设：</a:t>
            </a:r>
            <a:endParaRPr lang="en-US"/>
          </a:p>
          <a:p>
            <a:pPr indent="457200"/>
            <a:r>
              <a:rPr lang="en-US"/>
              <a:t>dist[u] 表示从源点到 u 的当前最短距离。</a:t>
            </a:r>
            <a:endParaRPr lang="en-US"/>
          </a:p>
          <a:p>
            <a:pPr indent="457200"/>
            <a:r>
              <a:rPr lang="en-US"/>
              <a:t>dist[v] 表示从源点到 v 的当前最短距离。</a:t>
            </a:r>
            <a:endParaRPr lang="en-US"/>
          </a:p>
          <a:p>
            <a:pPr indent="457200"/>
            <a:r>
              <a:rPr lang="en-US"/>
              <a:t>"如果我从 u 走到 v，会不会比当前已知的到 v 的最短路径更短？"</a:t>
            </a:r>
            <a:endParaRPr lang="en-US"/>
          </a:p>
          <a:p>
            <a:pPr indent="457200"/>
            <a:r>
              <a:rPr lang="en-US"/>
              <a:t>如果会，就更新 dist[v]，并记录 u 作为 v 的前驱节点。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141085" y="1727835"/>
            <a:ext cx="516826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算法步骤：</a:t>
            </a:r>
            <a:endParaRPr lang="zh-CN" altLang="en-US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1.</a:t>
            </a:r>
            <a:r>
              <a:rPr lang="zh-CN" altLang="en-US">
                <a:ea typeface="宋体" panose="02010600030101010101" charset="-122"/>
              </a:rPr>
              <a:t>初始化：dist[src] = 0，其余 dist[v] = ∞。</a:t>
            </a:r>
            <a:endParaRPr lang="zh-CN" altLang="en-US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2. </a:t>
            </a:r>
            <a:r>
              <a:rPr lang="zh-CN" altLang="en-US">
                <a:ea typeface="宋体" panose="02010600030101010101" charset="-122"/>
              </a:rPr>
              <a:t>做</a:t>
            </a:r>
            <a:r>
              <a:rPr lang="en-US" altLang="zh-CN">
                <a:ea typeface="宋体" panose="02010600030101010101" charset="-122"/>
              </a:rPr>
              <a:t>|V|-1 </a:t>
            </a:r>
            <a:r>
              <a:rPr lang="zh-CN" altLang="en-US">
                <a:ea typeface="宋体" panose="02010600030101010101" charset="-122"/>
              </a:rPr>
              <a:t>次松弛操作</a:t>
            </a:r>
            <a:endParaRPr lang="zh-CN" altLang="en-US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3. </a:t>
            </a:r>
            <a:r>
              <a:rPr lang="zh-CN" altLang="en-US">
                <a:ea typeface="宋体" panose="02010600030101010101" charset="-122"/>
              </a:rPr>
              <a:t>检测负权环</a:t>
            </a:r>
            <a:endParaRPr lang="zh-CN" altLang="en-US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      </a:t>
            </a:r>
            <a:r>
              <a:rPr lang="zh-CN" altLang="en-US">
                <a:ea typeface="宋体" panose="02010600030101010101" charset="-122"/>
              </a:rPr>
              <a:t>再进行一次松弛，如果还能更新 dist[v]，说明存在负权环。</a:t>
            </a:r>
            <a:endParaRPr lang="zh-CN" altLang="en-US">
              <a:ea typeface="宋体" panose="02010600030101010101" charset="-122"/>
            </a:endParaRPr>
          </a:p>
          <a:p>
            <a:endParaRPr lang="zh-CN" altLang="en-US"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5505" y="1384935"/>
            <a:ext cx="4606925" cy="439547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028065" y="67564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>
                <a:ea typeface="宋体" panose="02010600030101010101" charset="-122"/>
                <a:sym typeface="+mn-ea"/>
              </a:rPr>
              <a:t>Bellman-Ford</a:t>
            </a:r>
            <a:r>
              <a:rPr lang="zh-CN" altLang="en-US" sz="3600">
                <a:ea typeface="宋体" panose="02010600030101010101" charset="-122"/>
                <a:sym typeface="+mn-ea"/>
              </a:rPr>
              <a:t>算法</a:t>
            </a:r>
            <a:endParaRPr lang="zh-CN" altLang="en-US" sz="3600">
              <a:ea typeface="宋体" panose="0201060003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WPS Presentation</Application>
  <PresentationFormat>On-screen Show (4:3)</PresentationFormat>
  <Paragraphs>52</Paragraphs>
  <Slides>6</Slides>
  <Notes>7</Notes>
  <HiddenSlides>0</HiddenSlides>
  <MMClips>2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SimSun</vt:lpstr>
      <vt:lpstr>Wingdings</vt:lpstr>
      <vt:lpstr>Arial</vt:lpstr>
      <vt:lpstr>宋体</vt:lpstr>
      <vt:lpstr>思源黑体旧字形 ExtraLight</vt:lpstr>
      <vt:lpstr>黑体</vt:lpstr>
      <vt:lpstr>Segoe UI Semilight</vt:lpstr>
      <vt:lpstr>Calibri</vt:lpstr>
      <vt:lpstr>微软雅黑</vt:lpstr>
      <vt:lpstr>Arial Unicode MS</vt:lpstr>
      <vt:lpstr>Calibri Light</vt:lpstr>
      <vt:lpstr>DeepSeek-CJK-patch</vt:lpstr>
      <vt:lpstr>Menlo</vt:lpstr>
      <vt:lpstr>Prompt Thin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>Evan</cp:lastModifiedBy>
  <cp:revision>379</cp:revision>
  <dcterms:created xsi:type="dcterms:W3CDTF">2025-05-20T08:10:25Z</dcterms:created>
  <dcterms:modified xsi:type="dcterms:W3CDTF">2025-05-20T08:10:25Z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0A88B9D0A29E4CF2A48B20686492B66B_42</vt:lpwstr>
  </property>
  <property fmtid="{D5CDD505-2E9C-101B-9397-08002B2CF9AE}" pid="3" name="KSOProductBuildVer">
    <vt:lpwstr>1033-12.1.0.17900</vt:lpwstr>
  </property>
</Properties>
</file>