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781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1D2003-3A54-18C9-5AC2-5D94D0B4BB6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B0E2DD-2439-2A77-19B5-02E32F790B4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000081-39F3-5579-6AE2-DA4D9551842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74550" y="2508409"/>
            <a:ext cx="2723491" cy="8940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+mn-lt"/>
                <a:ea typeface="宋体"/>
                <a:cs typeface="+mn-cs"/>
              </a:rPr>
              <a:t>PRIM</a:t>
            </a: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/>
                <a:cs typeface="+mn-cs"/>
              </a:rPr>
              <a:t>算法</a:t>
            </a:r>
            <a:endParaRPr lang="zh-CN" sz="4800" b="0" i="0" u="none" strike="noStrike" cap="none" spc="0">
              <a:solidFill>
                <a:schemeClr val="tx1"/>
              </a:solidFill>
              <a:latin typeface="+mn-lt"/>
              <a:ea typeface="宋体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58408" y="4220406"/>
            <a:ext cx="1187734" cy="1153087"/>
            <a:chOff x="0" y="0"/>
            <a:chExt cx="1187734" cy="115308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201635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187734" cy="399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a typeface="宋体"/>
                </a:rPr>
                <a:t>PRIM 算法</a:t>
              </a:r>
              <a:endParaRPr lang="zh-CN" sz="1800" b="0" i="0" u="none" strike="noStrike" cap="none" spc="0">
                <a:solidFill>
                  <a:schemeClr val="tx1"/>
                </a:solidFill>
                <a:latin typeface="+mn-lt"/>
                <a:ea typeface="宋体"/>
                <a:cs typeface="+mn-cs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60756" cy="91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>
                <a:ea typeface="宋体"/>
              </a:rPr>
              <a:t>PRIM 算法</a:t>
            </a:r>
            <a:endParaRPr lang="zh-CN" sz="4800">
              <a:ea typeface="宋体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 bwMode="auto">
          <a:xfrm>
            <a:off x="544224" y="559238"/>
            <a:ext cx="5460036" cy="8233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>
                <a:ea typeface="宋体"/>
              </a:rPr>
              <a:t>最小生成树</a:t>
            </a:r>
            <a:endParaRPr lang="zh-CN" sz="4800">
              <a:ea typeface="宋体"/>
            </a:endParaRPr>
          </a:p>
        </p:txBody>
      </p:sp>
      <p:sp>
        <p:nvSpPr>
          <p:cNvPr id="775626374" name=""/>
          <p:cNvSpPr txBox="1"/>
          <p:nvPr/>
        </p:nvSpPr>
        <p:spPr bwMode="auto">
          <a:xfrm flipH="0" flipV="0">
            <a:off x="830064" y="1583376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9845092" name=""/>
          <p:cNvSpPr txBox="1"/>
          <p:nvPr/>
        </p:nvSpPr>
        <p:spPr bwMode="auto">
          <a:xfrm flipH="0" flipV="0">
            <a:off x="927157" y="1446396"/>
            <a:ext cx="863873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在一给定的无向图 G=(V,E)中,(u,v) 代表连接顶点 u 与顶点 v 的边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即 (u,v)∈E而w(u,v)代表此边的权重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若存在 T 为 E 的子集（即 T⊆E且 (V, T) 为树，使得：</a:t>
            </a:r>
            <a:endParaRPr lang="zh-CN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l">
              <a:defRPr/>
            </a:pPr>
            <a:endParaRPr lang="zh-CN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12001156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45227" y="2189512"/>
            <a:ext cx="1895474" cy="561974"/>
          </a:xfrm>
          <a:prstGeom prst="rect">
            <a:avLst/>
          </a:prstGeom>
        </p:spPr>
      </p:pic>
      <p:sp>
        <p:nvSpPr>
          <p:cNvPr id="1041021154" name=""/>
          <p:cNvSpPr txBox="1"/>
          <p:nvPr/>
        </p:nvSpPr>
        <p:spPr bwMode="auto">
          <a:xfrm flipH="0" flipV="0">
            <a:off x="978506" y="2956460"/>
            <a:ext cx="431087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0" i="0" u="none">
                <a:solidFill>
                  <a:srgbClr val="202122"/>
                </a:solidFill>
                <a:latin typeface="Arial"/>
                <a:ea typeface="Arial"/>
                <a:cs typeface="Arial"/>
              </a:rPr>
              <a:t>的 w(T) 最小，则此 </a:t>
            </a:r>
            <a:r>
              <a:rPr sz="1800" b="0" i="0" u="none">
                <a:solidFill>
                  <a:srgbClr val="202122"/>
                </a:solidFill>
                <a:latin typeface="Arial"/>
                <a:ea typeface="Arial"/>
                <a:cs typeface="Arial"/>
              </a:rPr>
              <a:t>T 为 G</a:t>
            </a:r>
            <a:r>
              <a:rPr sz="1800" b="0" i="0" u="none">
                <a:solidFill>
                  <a:srgbClr val="202122"/>
                </a:solidFill>
                <a:latin typeface="Arial"/>
                <a:ea typeface="Arial"/>
                <a:cs typeface="Arial"/>
              </a:rPr>
              <a:t> 的最小生成树</a:t>
            </a:r>
            <a:endParaRPr/>
          </a:p>
        </p:txBody>
      </p:sp>
      <p:pic>
        <p:nvPicPr>
          <p:cNvPr id="7619506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103808" y="2141480"/>
            <a:ext cx="2924174" cy="2362199"/>
          </a:xfrm>
          <a:prstGeom prst="rect">
            <a:avLst/>
          </a:prstGeom>
        </p:spPr>
      </p:pic>
      <p:sp>
        <p:nvSpPr>
          <p:cNvPr id="1463889032" name=""/>
          <p:cNvSpPr txBox="1"/>
          <p:nvPr/>
        </p:nvSpPr>
        <p:spPr bwMode="auto">
          <a:xfrm flipH="0" flipV="0">
            <a:off x="927157" y="3322580"/>
            <a:ext cx="7127782" cy="2713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rgbClr val="C00000"/>
                </a:solidFill>
              </a:rPr>
              <a:t>说人话：</a:t>
            </a:r>
            <a:endParaRPr sz="2000" b="1">
              <a:solidFill>
                <a:srgbClr val="C00000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背景： 想象你有一张地图，上面有几个城市（顶点）和连接它们的公路（边）</a:t>
            </a:r>
            <a:endParaRPr sz="1800" b="0" i="0" u="none">
              <a:solidFill>
                <a:srgbClr val="333333"/>
              </a:solidFill>
              <a:latin typeface="FangSong"/>
              <a:cs typeface="FangSong"/>
            </a:endParaRPr>
          </a:p>
          <a:p>
            <a:pPr>
              <a:defRPr/>
            </a:pPr>
            <a:r>
              <a:rPr sz="1800" b="1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      生成树：</a:t>
            </a:r>
            <a:r>
              <a:rPr sz="18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‌ 就是选一些公路，把所有城市都连起来，但‌</a:t>
            </a:r>
            <a:r>
              <a:rPr sz="1800" b="1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不能有绕圈的路</a:t>
            </a:r>
            <a:r>
              <a:rPr sz="18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‌（不能有环），而且‌</a:t>
            </a:r>
            <a:r>
              <a:rPr sz="1800" b="1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不能漏掉任何一个城市</a:t>
            </a:r>
            <a:r>
              <a:rPr sz="18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‌。</a:t>
            </a:r>
            <a:endParaRPr sz="1800" b="0" i="0" u="none">
              <a:solidFill>
                <a:srgbClr val="333333"/>
              </a:solidFill>
              <a:latin typeface="FangSong"/>
              <a:ea typeface="FangSong"/>
              <a:cs typeface="FangSong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每条公路（边）都有‌</a:t>
            </a:r>
            <a:r>
              <a:rPr sz="1600" b="1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建设成本</a:t>
            </a:r>
            <a:r>
              <a:rPr sz="16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‌（权重），比如：</a:t>
            </a:r>
            <a:endParaRPr sz="1600">
              <a:latin typeface="FangSong"/>
              <a:cs typeface="FangSong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北京到上海：成本 300亿</a:t>
            </a:r>
            <a:endParaRPr sz="1600">
              <a:latin typeface="FangSong"/>
              <a:cs typeface="FangSong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北京到广州：成本 800 亿</a:t>
            </a:r>
            <a:endParaRPr sz="1600">
              <a:latin typeface="FangSong"/>
              <a:cs typeface="FangSong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上海到广州：成本 1200 亿</a:t>
            </a:r>
            <a:endParaRPr sz="1600">
              <a:latin typeface="FangSong"/>
              <a:cs typeface="FangSong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‌</a:t>
            </a:r>
            <a:r>
              <a:rPr sz="1600" b="1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最小生成树</a:t>
            </a:r>
            <a:r>
              <a:rPr sz="16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‌ 就是选那些成本最低的公路，把所有城市连起来，‌</a:t>
            </a:r>
            <a:r>
              <a:rPr sz="1600" b="1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总花费最少</a:t>
            </a:r>
            <a:r>
              <a:rPr sz="1600" b="0" i="0" u="none">
                <a:solidFill>
                  <a:srgbClr val="333333"/>
                </a:solidFill>
                <a:latin typeface="FangSong"/>
                <a:ea typeface="FangSong"/>
                <a:cs typeface="FangSong"/>
              </a:rPr>
              <a:t>‌！</a:t>
            </a:r>
            <a:endParaRPr sz="1600" b="1">
              <a:solidFill>
                <a:schemeClr val="tx1"/>
              </a:solidFill>
              <a:latin typeface="FangSong"/>
              <a:cs typeface="FangSong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10463" name=""/>
          <p:cNvSpPr txBox="1"/>
          <p:nvPr/>
        </p:nvSpPr>
        <p:spPr bwMode="auto">
          <a:xfrm flipH="0" flipV="0">
            <a:off x="693577" y="779317"/>
            <a:ext cx="5432342" cy="982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宋体"/>
                <a:cs typeface="+mn-cs"/>
              </a:rPr>
              <a:t>PRIM 算法</a:t>
            </a:r>
            <a:endParaRPr sz="3600">
              <a:ea typeface="宋体"/>
            </a:endParaRPr>
          </a:p>
          <a:p>
            <a:pPr>
              <a:defRPr/>
            </a:pPr>
            <a:endParaRPr/>
          </a:p>
        </p:txBody>
      </p:sp>
      <p:sp>
        <p:nvSpPr>
          <p:cNvPr id="2030744294" name=""/>
          <p:cNvSpPr txBox="1"/>
          <p:nvPr/>
        </p:nvSpPr>
        <p:spPr bwMode="auto">
          <a:xfrm flipH="0" flipV="0">
            <a:off x="867175" y="1468440"/>
            <a:ext cx="9056474" cy="475813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/>
              <a:t>算法步骤：</a:t>
            </a:r>
            <a:endParaRPr sz="2400" b="1"/>
          </a:p>
          <a:p>
            <a:pPr marL="217793" indent="-217793">
              <a:buAutoNum type="arabicPeriod"/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初始化:</a:t>
            </a:r>
            <a:endParaRPr sz="2000"/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选择图中的任意一个顶点作为起始点，将其加入到最小生成树的顶点集合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MST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​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中。</a:t>
            </a:r>
            <a:endParaRPr sz="2000"/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初始化一个优先队列（或数组），用于存储所有与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MST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​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相邻的边，并按权重升序排列。</a:t>
            </a:r>
            <a:endParaRPr sz="20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迭代构建:</a:t>
            </a:r>
            <a:endParaRPr sz="20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循环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直到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MST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​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包含所有顶点： </a:t>
            </a:r>
            <a:endParaRPr sz="2000"/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从优先队列中取出权重最小的边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，其中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MST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​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且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∉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MST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​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。</a:t>
            </a:r>
            <a:endParaRPr sz="2000"/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将顶点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和边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加入到最小生成树中。</a:t>
            </a:r>
            <a:endParaRPr sz="20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	更新优先队列: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遍历与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相邻的所有顶点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（如果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lang="zh-CN" sz="2000" b="0" i="0" u="none" strike="noStrike" cap="none" spc="0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∉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MST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​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）： </a:t>
            </a:r>
            <a:endParaRPr sz="2000"/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   如果边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比当前队列中连接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的任何边都短，或者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尚未在队列中，则        将边 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加入或更新到优先队列中。</a:t>
            </a:r>
            <a:endParaRPr sz="2000"/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完成: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当所有顶点都已加入到最小生成树中时，算法结束。此时得到的树就是最小生成树。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82700" name=""/>
          <p:cNvSpPr txBox="1"/>
          <p:nvPr/>
        </p:nvSpPr>
        <p:spPr bwMode="auto">
          <a:xfrm flipH="0" flipV="0">
            <a:off x="693576" y="779317"/>
            <a:ext cx="5435582" cy="982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Calibri"/>
                <a:ea typeface="宋体"/>
                <a:cs typeface="Arial"/>
              </a:rPr>
              <a:t>PRIM 算法</a:t>
            </a:r>
            <a:r>
              <a:rPr sz="3600">
                <a:ea typeface="宋体"/>
              </a:rPr>
              <a:t>手工演示</a:t>
            </a:r>
            <a:endParaRPr sz="3600">
              <a:ea typeface="宋体"/>
            </a:endParaRPr>
          </a:p>
          <a:p>
            <a:pPr>
              <a:defRPr/>
            </a:pPr>
            <a:endParaRPr/>
          </a:p>
        </p:txBody>
      </p:sp>
      <p:pic>
        <p:nvPicPr>
          <p:cNvPr id="111218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3576" y="1620486"/>
            <a:ext cx="4610099" cy="4400550"/>
          </a:xfrm>
          <a:prstGeom prst="rect">
            <a:avLst/>
          </a:prstGeom>
        </p:spPr>
      </p:pic>
      <p:sp>
        <p:nvSpPr>
          <p:cNvPr id="1945154029" name=""/>
          <p:cNvSpPr txBox="1"/>
          <p:nvPr/>
        </p:nvSpPr>
        <p:spPr bwMode="auto">
          <a:xfrm flipH="0" flipV="0">
            <a:off x="6347142" y="1744188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029297332" name=""/>
          <p:cNvSpPr/>
          <p:nvPr/>
        </p:nvSpPr>
        <p:spPr bwMode="auto">
          <a:xfrm flipH="0" flipV="0">
            <a:off x="5891006" y="4341915"/>
            <a:ext cx="5047012" cy="64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AD,</a:t>
            </a:r>
            <a:r>
              <a:rPr/>
              <a:t>DB,</a:t>
            </a:r>
            <a:r>
              <a:rPr/>
              <a:t>DE,</a:t>
            </a:r>
            <a:r>
              <a:rPr/>
              <a:t>BC</a:t>
            </a:r>
            <a:endParaRPr/>
          </a:p>
        </p:txBody>
      </p:sp>
      <p:sp>
        <p:nvSpPr>
          <p:cNvPr id="1567462148" name=""/>
          <p:cNvSpPr/>
          <p:nvPr/>
        </p:nvSpPr>
        <p:spPr bwMode="auto">
          <a:xfrm flipH="0" flipV="0">
            <a:off x="5891006" y="3107376"/>
            <a:ext cx="5047012" cy="64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AB, </a:t>
            </a:r>
            <a:r>
              <a:rPr/>
              <a:t>BC</a:t>
            </a:r>
            <a:r>
              <a:rPr/>
              <a:t>,EC</a:t>
            </a:r>
            <a:endParaRPr/>
          </a:p>
        </p:txBody>
      </p:sp>
      <p:sp>
        <p:nvSpPr>
          <p:cNvPr id="1760204353" name=""/>
          <p:cNvSpPr/>
          <p:nvPr/>
        </p:nvSpPr>
        <p:spPr bwMode="auto">
          <a:xfrm flipH="0" flipV="0">
            <a:off x="5891006" y="1744188"/>
            <a:ext cx="5047012" cy="643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A</a:t>
            </a:r>
            <a:r>
              <a:rPr/>
              <a:t>,D</a:t>
            </a:r>
            <a:r>
              <a:rPr/>
              <a:t>,B,E</a:t>
            </a:r>
            <a:r>
              <a:rPr/>
              <a:t>,C</a:t>
            </a:r>
            <a:endParaRPr/>
          </a:p>
        </p:txBody>
      </p:sp>
      <p:sp>
        <p:nvSpPr>
          <p:cNvPr id="1112426111" name=""/>
          <p:cNvSpPr txBox="1"/>
          <p:nvPr/>
        </p:nvSpPr>
        <p:spPr bwMode="auto">
          <a:xfrm flipH="0" flipV="0">
            <a:off x="5798144" y="3896590"/>
            <a:ext cx="224099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最小生成树边的集合</a:t>
            </a:r>
            <a:endParaRPr/>
          </a:p>
        </p:txBody>
      </p:sp>
      <p:sp>
        <p:nvSpPr>
          <p:cNvPr id="252754686" name=""/>
          <p:cNvSpPr txBox="1"/>
          <p:nvPr/>
        </p:nvSpPr>
        <p:spPr bwMode="auto">
          <a:xfrm flipH="0" flipV="0">
            <a:off x="5706346" y="1254366"/>
            <a:ext cx="109799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顶点集合</a:t>
            </a:r>
            <a:endParaRPr/>
          </a:p>
        </p:txBody>
      </p:sp>
      <p:sp>
        <p:nvSpPr>
          <p:cNvPr id="1871213013" name=""/>
          <p:cNvSpPr txBox="1"/>
          <p:nvPr/>
        </p:nvSpPr>
        <p:spPr bwMode="auto">
          <a:xfrm flipH="0" flipV="0">
            <a:off x="5706346" y="2622467"/>
            <a:ext cx="109799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优先队列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381</cp:revision>
  <dcterms:created xsi:type="dcterms:W3CDTF">2025-05-24T07:41:38Z</dcterms:created>
  <dcterms:modified xsi:type="dcterms:W3CDTF">2025-05-27T03:59:35Z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