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3" r:id="rId9"/>
    <p:sldId id="264" r:id="rId10"/>
    <p:sldId id="267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96" y="-1470"/>
      </p:cViewPr>
      <p:guideLst>
        <p:guide orient="horz" pos="2160"/>
        <p:guide pos="37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AD444-11B6-4218-F18B-4275EE78FC83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744475" y="3338365"/>
            <a:ext cx="665988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sz="4800" b="1" i="0" u="none" strike="noStrike" cap="none" spc="299">
                <a:solidFill>
                  <a:srgbClr val="C0000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模拟算法详解及其应用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 panose="020B0604020202020204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197163" y="4220413"/>
            <a:ext cx="1097280" cy="1121447"/>
            <a:chOff x="-162892" y="0"/>
            <a:chExt cx="1097280" cy="112144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0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-162892" y="753147"/>
              <a:ext cx="1097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zh-CN" alt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模拟算法</a:t>
              </a:r>
              <a:endParaRPr lang="zh-CN" altLang="en-US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33" y="2809044"/>
            <a:ext cx="544276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模拟算法</a:t>
            </a:r>
            <a:endParaRPr lang="zh-CN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326465" name="文本框 13"/>
          <p:cNvSpPr txBox="1"/>
          <p:nvPr/>
        </p:nvSpPr>
        <p:spPr bwMode="auto">
          <a:xfrm>
            <a:off x="756875" y="681381"/>
            <a:ext cx="43753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什么是</a:t>
            </a:r>
            <a:r>
              <a:rPr lang="zh-CN" alt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模拟算法</a:t>
            </a: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？</a:t>
            </a:r>
            <a:endParaRPr lang="en-US" sz="32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sp>
        <p:nvSpPr>
          <p:cNvPr id="1763276476" name="Text Box 1763276475"/>
          <p:cNvSpPr txBox="1"/>
          <p:nvPr/>
        </p:nvSpPr>
        <p:spPr bwMode="auto">
          <a:xfrm>
            <a:off x="1337240" y="4094512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</a:p>
        </p:txBody>
      </p:sp>
      <p:sp>
        <p:nvSpPr>
          <p:cNvPr id="3" name="Text Box 2"/>
          <p:cNvSpPr txBox="1"/>
          <p:nvPr/>
        </p:nvSpPr>
        <p:spPr>
          <a:xfrm>
            <a:off x="900430" y="1466215"/>
            <a:ext cx="10350500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sz="2000" b="1" i="0">
                <a:solidFill>
                  <a:schemeClr val="tx1"/>
                </a:solidFill>
                <a:latin typeface="DeepSeek-CJK-patch"/>
                <a:ea typeface="宋体" panose="02010600030101010101" charset="-122"/>
              </a:rPr>
              <a:t>模拟</a:t>
            </a:r>
            <a:r>
              <a:rPr sz="2000" b="1" i="0">
                <a:solidFill>
                  <a:schemeClr val="tx1"/>
                </a:solidFill>
                <a:latin typeface="DeepSeek-CJK-patch"/>
                <a:ea typeface="DeepSeek-CJK-patch"/>
              </a:rPr>
              <a:t>算法</a:t>
            </a:r>
            <a:r>
              <a:rPr lang="en-US" sz="2000" b="1" i="0">
                <a:solidFill>
                  <a:schemeClr val="tx1"/>
                </a:solidFill>
                <a:latin typeface="DeepSeek-CJK-patch"/>
                <a:ea typeface="DeepSeek-CJK-patch"/>
              </a:rPr>
              <a:t>  </a:t>
            </a:r>
            <a:r>
              <a:rPr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模拟算法是一种通过计算机程序模仿实际系统或过程行为的算法。它不依赖于复杂的数学推导，而是通过逐步执行系统规则来模拟真实情况</a:t>
            </a:r>
            <a:endParaRPr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00430" y="2231390"/>
            <a:ext cx="5080000" cy="157480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lang="zh-CN" sz="2000" b="1">
                <a:latin typeface="DeepSeek-CJK-patch"/>
                <a:ea typeface="宋体" panose="02010600030101010101" charset="-122"/>
                <a:sym typeface="+mn-ea"/>
              </a:rPr>
              <a:t>模拟</a:t>
            </a:r>
            <a:r>
              <a:rPr lang="zh-CN" altLang="en-US" sz="2000" b="1" i="0">
                <a:solidFill>
                  <a:srgbClr val="404040"/>
                </a:solidFill>
                <a:latin typeface="DeepSeek-CJK-patch"/>
                <a:ea typeface="DeepSeek-CJK-patch"/>
              </a:rPr>
              <a:t>算法的特点：</a:t>
            </a:r>
            <a:endParaRPr lang="zh-CN" altLang="en-US" sz="2000" b="1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过程导向：按照事件发生的顺序一步步模拟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直观性：算法逻辑通常与实际过程对应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灵活性：可以处理复杂、非线性的系统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计算密集型：可能需要大量计算资源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00430" y="3926522"/>
            <a:ext cx="5080000" cy="209232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lang="zh-CN" altLang="en-US" sz="2100" b="1" i="0">
                <a:solidFill>
                  <a:srgbClr val="404040"/>
                </a:solidFill>
                <a:latin typeface="DeepSeek-CJK-patch"/>
                <a:ea typeface="DeepSeek-CJK-patch"/>
              </a:rPr>
              <a:t>基本步骤</a:t>
            </a:r>
            <a:endParaRPr lang="zh-CN" altLang="en-US" sz="2100" b="1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建立模型：确定系统的关键要素和规则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初始化：设置初始状态和参数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时间推进：按时间步长或事件顺序推进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状态更新：根据规则更新系统状态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数据收集：记录需要分析的指标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终止条件：确定模拟结束条件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17855" y="66548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defRPr/>
            </a:pP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  <a:sym typeface="+mn-ea"/>
              </a:rPr>
              <a:t>例子</a:t>
            </a: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  <a:sym typeface="+mn-ea"/>
              </a:rPr>
              <a:t>01</a:t>
            </a:r>
            <a:endParaRPr lang="en-US"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16000" y="1322705"/>
            <a:ext cx="9909175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lang="zh-CN" altLang="en-US" sz="1600" b="1" i="0">
                <a:solidFill>
                  <a:srgbClr val="404040"/>
                </a:solidFill>
                <a:latin typeface="DeepSeek-CJK-patch"/>
                <a:ea typeface="DeepSeek-CJK-patch"/>
              </a:rPr>
              <a:t>问题：</a:t>
            </a:r>
            <a:r>
              <a:rPr sz="1600" b="1" i="0">
                <a:solidFill>
                  <a:srgbClr val="404040"/>
                </a:solidFill>
                <a:latin typeface="DeepSeek-CJK-patch"/>
                <a:ea typeface="DeepSeek-CJK-patch"/>
              </a:rPr>
              <a:t>n个小朋友围成一圈，编号为1到n。从1号开始报数，报到k的倍数或个位数为k的人淘汰。问最后剩下的人的编号。</a:t>
            </a:r>
            <a:endParaRPr sz="1600" b="1" i="0">
              <a:solidFill>
                <a:srgbClr val="404040"/>
              </a:solidFill>
              <a:latin typeface="DeepSeek-CJK-patch"/>
              <a:ea typeface="DeepSeek-CJK-patch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16000" y="2275840"/>
            <a:ext cx="5080000" cy="212280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2000" b="1" i="0">
                <a:solidFill>
                  <a:srgbClr val="404040"/>
                </a:solidFill>
                <a:latin typeface="DeepSeek-CJK-patch"/>
                <a:ea typeface="DeepSeek-CJK-patch"/>
              </a:rPr>
              <a:t>解题思路：</a:t>
            </a:r>
            <a:endParaRPr lang="zh-CN" altLang="en-US" sz="2000" b="1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维护一个存活列表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循环报数，判断当前数字是否为</a:t>
            </a:r>
            <a:r>
              <a:rPr lang="en-US" altLang="zh-CN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k</a:t>
            </a: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的倍数或个位为</a:t>
            </a:r>
            <a:r>
              <a:rPr lang="en-US" altLang="zh-CN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k</a:t>
            </a:r>
            <a:endParaRPr lang="en-US" altLang="zh-CN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endParaRPr lang="en-US" altLang="zh-CN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淘汰符合条件的玩家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>
              <a:spcAft>
                <a:spcPct val="0"/>
              </a:spcAft>
              <a:buAutoNum type="arabicPeriod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直到只剩一人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17855" y="59436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defRPr/>
            </a:pP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  <a:sym typeface="+mn-ea"/>
              </a:rPr>
              <a:t>例子</a:t>
            </a: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  <a:sym typeface="+mn-ea"/>
              </a:rPr>
              <a:t>02</a:t>
            </a:r>
            <a:endParaRPr lang="en-US" altLang="zh-CN"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17855" y="1177925"/>
            <a:ext cx="1069848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1600" b="1" i="0">
                <a:solidFill>
                  <a:srgbClr val="404040"/>
                </a:solidFill>
                <a:latin typeface="DeepSeek-CJK-patch"/>
                <a:ea typeface="DeepSeek-CJK-patch"/>
              </a:rPr>
              <a:t>计算一年中第d天对应的月份和日期</a:t>
            </a:r>
            <a:endParaRPr sz="1600" b="1" i="0">
              <a:solidFill>
                <a:srgbClr val="404040"/>
              </a:solidFill>
              <a:latin typeface="DeepSeek-CJK-patch"/>
              <a:ea typeface="DeepSeek-CJK-patch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25805" y="1579880"/>
            <a:ext cx="9396095" cy="423037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zh-CN" altLang="en-US" sz="1600" b="1" i="0">
                <a:solidFill>
                  <a:srgbClr val="404040"/>
                </a:solidFill>
                <a:latin typeface="DeepSeek-CJK-patch"/>
                <a:ea typeface="DeepSeek-CJK-patch"/>
              </a:rPr>
              <a:t>问题描述</a:t>
            </a:r>
            <a:endParaRPr lang="zh-CN" altLang="en-US" sz="1600" b="1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/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给定一年中的第d天（1 ≤ d ≤ 365/366），计算出这一天对应的是几月几日。需要考虑平年（365天）和闰年（366天）的情况。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/>
            <a:r>
              <a:rPr lang="zh-CN" altLang="en-US" sz="1600" b="1" i="0">
                <a:solidFill>
                  <a:srgbClr val="404040"/>
                </a:solidFill>
                <a:latin typeface="DeepSeek-CJK-patch"/>
                <a:ea typeface="DeepSeek-CJK-patch"/>
              </a:rPr>
              <a:t>解题思路</a:t>
            </a:r>
            <a:endParaRPr lang="zh-CN" altLang="en-US" sz="1600" b="1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285750" indent="-285750">
              <a:buFont typeface="Wingdings" panose="05000000000000000000" charset="0"/>
              <a:buChar char="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确定是否为闰年：根据闰年规则判断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285750" indent="-285750">
              <a:buFont typeface="Wingdings" panose="05000000000000000000" charset="0"/>
              <a:buChar char="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存储各月份天数：使用数组存储每个月的天数，闰年2月为29天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285750" indent="-285750">
              <a:buFont typeface="Wingdings" panose="05000000000000000000" charset="0"/>
              <a:buChar char="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逐月减去天数：从第d天开始，依次减去每个月的天数，直到找到对应的月份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285750" indent="-285750">
              <a:buFont typeface="Wingdings" panose="05000000000000000000" charset="0"/>
              <a:buChar char="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计算具体日期：剩余的天数即为该月的日期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/>
            <a:r>
              <a:rPr lang="zh-CN" altLang="en-US" sz="1600" b="1" i="0">
                <a:solidFill>
                  <a:srgbClr val="404040"/>
                </a:solidFill>
                <a:latin typeface="DeepSeek-CJK-patch"/>
                <a:ea typeface="DeepSeek-CJK-patch"/>
              </a:rPr>
              <a:t>方法步骤</a:t>
            </a:r>
            <a:endParaRPr lang="zh-CN" altLang="en-US" sz="1600" b="1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输入年份和天数d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判断该年是否为闰年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初始化各月份天数数组（注意2月天数）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遍历月份数组，用d减去每个月的天数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当d &lt;= 当前月份天数时，停止遍历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否则减去当前月份天数，继续下一月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>
                <a:solidFill>
                  <a:srgbClr val="404040"/>
                </a:solidFill>
                <a:latin typeface="DeepSeek-CJK-patch"/>
                <a:ea typeface="DeepSeek-CJK-patch"/>
              </a:rPr>
              <a:t>当前月份即为结果月份，剩余的d即为日期</a:t>
            </a:r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  <a:p>
            <a:pPr marL="0" indent="0"/>
            <a:endParaRPr lang="zh-CN" altLang="en-US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404620" y="2149475"/>
            <a:ext cx="2101850" cy="3683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/>
              <a:t>2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450080" y="1462405"/>
            <a:ext cx="2101850" cy="3683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/>
              <a:t>3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484745" y="1462405"/>
            <a:ext cx="2101850" cy="3683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/>
              <a:t>4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531745" y="2149475"/>
            <a:ext cx="975360" cy="3683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413375" y="1462405"/>
            <a:ext cx="1138555" cy="3683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448040" y="1462405"/>
            <a:ext cx="1138555" cy="3683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endParaRPr lang="en-US"/>
          </a:p>
        </p:txBody>
      </p:sp>
      <p:cxnSp>
        <p:nvCxnSpPr>
          <p:cNvPr id="8" name="Straight Arrow Connector 7"/>
          <p:cNvCxnSpPr>
            <a:endCxn id="3" idx="1"/>
          </p:cNvCxnSpPr>
          <p:nvPr/>
        </p:nvCxnSpPr>
        <p:spPr>
          <a:xfrm flipV="1">
            <a:off x="3198495" y="1646555"/>
            <a:ext cx="1251585" cy="748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1"/>
          </p:cNvCxnSpPr>
          <p:nvPr/>
        </p:nvCxnSpPr>
        <p:spPr>
          <a:xfrm flipV="1">
            <a:off x="6397625" y="1646555"/>
            <a:ext cx="1087120" cy="41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endCxn id="4" idx="1"/>
          </p:cNvCxnSpPr>
          <p:nvPr/>
        </p:nvCxnSpPr>
        <p:spPr>
          <a:xfrm flipV="1">
            <a:off x="3373120" y="1646555"/>
            <a:ext cx="4111625" cy="738505"/>
          </a:xfrm>
          <a:prstGeom prst="curvedConnector3">
            <a:avLst>
              <a:gd name="adj1" fmla="val 98393"/>
            </a:avLst>
          </a:prstGeom>
          <a:ln w="34925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5116195" y="990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Current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1548130" y="1570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Prev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128000" y="990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Next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</Words>
  <Application>WPS Presentation</Application>
  <PresentationFormat>On-screen Show (4:3)</PresentationFormat>
  <Paragraphs>88</Paragraphs>
  <Slides>8</Slides>
  <Notes>7</Notes>
  <HiddenSlides>0</HiddenSlides>
  <MMClips>2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Arial</vt:lpstr>
      <vt:lpstr>华文宋体</vt:lpstr>
      <vt:lpstr>思源黑体旧字形 ExtraLight</vt:lpstr>
      <vt:lpstr>黑体</vt:lpstr>
      <vt:lpstr>Segoe UI Semilight</vt:lpstr>
      <vt:lpstr>DeepSeek-CJK-patch</vt:lpstr>
      <vt:lpstr>Calibri</vt:lpstr>
      <vt:lpstr>微软雅黑</vt:lpstr>
      <vt:lpstr>Arial Unicode MS</vt:lpstr>
      <vt:lpstr>Prompt Thin</vt:lpstr>
      <vt:lpstr>宋体</vt:lpstr>
      <vt:lpstr>Calibri Light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Evan</cp:lastModifiedBy>
  <cp:revision>255</cp:revision>
  <dcterms:created xsi:type="dcterms:W3CDTF">2025-04-15T12:37:02Z</dcterms:created>
  <dcterms:modified xsi:type="dcterms:W3CDTF">2025-04-15T12:37:02Z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50DE9245465D89012C8AFC67E74A8B36_42</vt:lpwstr>
  </property>
  <property fmtid="{D5CDD505-2E9C-101B-9397-08002B2CF9AE}" pid="3" name="KSOProductBuildVer">
    <vt:lpwstr>1033-12.1.0.17900</vt:lpwstr>
  </property>
</Properties>
</file>