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9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9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529782" y="3338356"/>
            <a:ext cx="309753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i="0" u="none" strike="noStrike" cap="none" spc="298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排序（</a:t>
            </a:r>
            <a:r>
              <a:rPr lang="en-US" altLang="zh-CN" sz="4800" b="1" i="0" u="none" strike="noStrike" cap="none" spc="298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2</a:t>
            </a:r>
            <a:r>
              <a:rPr lang="zh-CN" sz="4800" b="1" i="0" u="none" strike="noStrike" cap="none" spc="298">
                <a:solidFill>
                  <a:srgbClr val="C00000"/>
                </a:solidFill>
                <a:latin typeface="华文宋体" panose="02010600040101010101" charset="-122"/>
                <a:ea typeface="华文宋体" panose="02010600040101010101" charset="-122"/>
                <a:cs typeface="华文宋体" panose="02010600040101010101" charset="-122"/>
              </a:rPr>
              <a:t>）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 panose="02010600040101010101" charset="-122"/>
              <a:ea typeface="华文宋体" panose="02010600040101010101" charset="-122"/>
              <a:cs typeface="华文宋体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42429" y="4220406"/>
            <a:ext cx="1212850" cy="1121447"/>
            <a:chOff x="-217616" y="0"/>
            <a:chExt cx="121285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0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-217616" y="753147"/>
              <a:ext cx="121285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/>
                <a:t>排序</a:t>
              </a:r>
              <a:r>
                <a:rPr lang="zh-CN" altLang="en-US">
                  <a:ea typeface="宋体" panose="02010600030101010101" charset="-122"/>
                </a:rPr>
                <a:t>（</a:t>
              </a:r>
              <a:r>
                <a:rPr lang="en-US" altLang="zh-CN">
                  <a:ea typeface="宋体" panose="02010600030101010101" charset="-122"/>
                </a:rPr>
                <a:t>2</a:t>
              </a:r>
              <a:r>
                <a:rPr lang="zh-CN" altLang="en-US">
                  <a:ea typeface="宋体" panose="02010600030101010101" charset="-122"/>
                </a:rPr>
                <a:t>）</a:t>
              </a:r>
              <a:endParaRPr lang="zh-CN" altLang="en-US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4278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排序</a:t>
            </a:r>
            <a:r>
              <a:rPr lang="zh-CN" altLang="en-US" sz="4800">
                <a:ea typeface="宋体" panose="02010600030101010101" charset="-122"/>
              </a:rPr>
              <a:t>（</a:t>
            </a:r>
            <a:r>
              <a:rPr lang="en-US" altLang="zh-CN" sz="4800">
                <a:ea typeface="宋体" panose="02010600030101010101" charset="-122"/>
              </a:rPr>
              <a:t>2</a:t>
            </a:r>
            <a:r>
              <a:rPr lang="zh-CN" altLang="en-US" sz="4800">
                <a:ea typeface="宋体" panose="02010600030101010101" charset="-122"/>
              </a:rPr>
              <a:t>）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36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3600">
                <a:ea typeface="宋体" panose="02010600030101010101" charset="-122"/>
              </a:rPr>
              <a:t>插入</a:t>
            </a:r>
            <a:r>
              <a:rPr lang="en-US" sz="3600"/>
              <a:t>排序</a:t>
            </a:r>
            <a:endParaRPr sz="3600"/>
          </a:p>
        </p:txBody>
      </p:sp>
      <p:sp>
        <p:nvSpPr>
          <p:cNvPr id="1052788089" name="Rectangles 1052788088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130" y="1886585"/>
            <a:ext cx="2581275" cy="2695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6192520" y="2087880"/>
            <a:ext cx="40640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步骤：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 </a:t>
            </a:r>
            <a:r>
              <a:rPr lang="zh-CN" altLang="en-US">
                <a:ea typeface="宋体" panose="02010600030101010101" charset="-122"/>
              </a:rPr>
              <a:t>划分有序池和未排序池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</a:t>
            </a:r>
            <a:r>
              <a:rPr lang="zh-CN" altLang="en-US">
                <a:ea typeface="宋体" panose="02010600030101010101" charset="-122"/>
              </a:rPr>
              <a:t>选择</a:t>
            </a:r>
            <a:r>
              <a:rPr lang="en-US" altLang="zh-CN">
                <a:ea typeface="宋体" panose="02010600030101010101" charset="-122"/>
              </a:rPr>
              <a:t>key</a:t>
            </a:r>
            <a:r>
              <a:rPr lang="zh-CN" altLang="en-US">
                <a:ea typeface="宋体" panose="02010600030101010101" charset="-122"/>
              </a:rPr>
              <a:t>（范围是</a:t>
            </a:r>
            <a:r>
              <a:rPr lang="en-US" altLang="zh-CN">
                <a:ea typeface="宋体" panose="02010600030101010101" charset="-122"/>
              </a:rPr>
              <a:t>1~n-1</a:t>
            </a:r>
            <a:r>
              <a:rPr lang="zh-CN" altLang="en-US">
                <a:ea typeface="宋体" panose="02010600030101010101" charset="-122"/>
              </a:rPr>
              <a:t>）</a:t>
            </a:r>
            <a:r>
              <a:rPr lang="en-US" altLang="zh-CN">
                <a:ea typeface="宋体" panose="02010600030101010101" charset="-122"/>
              </a:rPr>
              <a:t>, </a:t>
            </a:r>
            <a:r>
              <a:rPr lang="zh-CN" altLang="en-US">
                <a:ea typeface="宋体" panose="02010600030101010101" charset="-122"/>
              </a:rPr>
              <a:t>扩充有序池大小，把</a:t>
            </a:r>
            <a:r>
              <a:rPr lang="en-US" altLang="zh-CN">
                <a:ea typeface="宋体" panose="02010600030101010101" charset="-122"/>
              </a:rPr>
              <a:t>key </a:t>
            </a:r>
            <a:r>
              <a:rPr lang="zh-CN" altLang="en-US">
                <a:ea typeface="宋体" panose="02010600030101010101" charset="-122"/>
              </a:rPr>
              <a:t>占的位置划入有序池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 </a:t>
            </a:r>
            <a:r>
              <a:rPr lang="zh-CN" altLang="en-US">
                <a:ea typeface="宋体" panose="02010600030101010101" charset="-122"/>
              </a:rPr>
              <a:t>从有序池最后一个元素开始，比较和</a:t>
            </a:r>
            <a:r>
              <a:rPr lang="en-US" altLang="zh-CN">
                <a:ea typeface="宋体" panose="02010600030101010101" charset="-122"/>
              </a:rPr>
              <a:t>key</a:t>
            </a:r>
            <a:r>
              <a:rPr lang="zh-CN" altLang="en-US">
                <a:ea typeface="宋体" panose="02010600030101010101" charset="-122"/>
              </a:rPr>
              <a:t>大小，如果比</a:t>
            </a:r>
            <a:r>
              <a:rPr lang="en-US" altLang="zh-CN">
                <a:ea typeface="宋体" panose="02010600030101010101" charset="-122"/>
              </a:rPr>
              <a:t>key</a:t>
            </a:r>
            <a:r>
              <a:rPr lang="zh-CN" altLang="en-US">
                <a:ea typeface="宋体" panose="02010600030101010101" charset="-122"/>
              </a:rPr>
              <a:t>大，那么就向后移动一格，直到没有元素或者小于</a:t>
            </a:r>
            <a:r>
              <a:rPr lang="en-US" altLang="zh-CN">
                <a:ea typeface="宋体" panose="02010600030101010101" charset="-122"/>
              </a:rPr>
              <a:t>key</a:t>
            </a:r>
            <a:r>
              <a:rPr lang="zh-CN" altLang="en-US">
                <a:ea typeface="宋体" panose="02010600030101010101" charset="-122"/>
              </a:rPr>
              <a:t>。记录空位。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4. </a:t>
            </a:r>
            <a:r>
              <a:rPr lang="zh-CN" altLang="en-US">
                <a:ea typeface="宋体" panose="02010600030101010101" charset="-122"/>
              </a:rPr>
              <a:t>把</a:t>
            </a:r>
            <a:r>
              <a:rPr lang="en-US" altLang="zh-CN">
                <a:ea typeface="宋体" panose="02010600030101010101" charset="-122"/>
              </a:rPr>
              <a:t>key </a:t>
            </a:r>
            <a:r>
              <a:rPr lang="zh-CN" altLang="en-US">
                <a:ea typeface="宋体" panose="02010600030101010101" charset="-122"/>
              </a:rPr>
              <a:t>放到空位。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5. </a:t>
            </a:r>
            <a:r>
              <a:rPr lang="zh-CN" altLang="en-US">
                <a:ea typeface="宋体" panose="02010600030101010101" charset="-122"/>
              </a:rPr>
              <a:t>重复</a:t>
            </a:r>
            <a:r>
              <a:rPr lang="en-US" altLang="zh-CN">
                <a:ea typeface="宋体" panose="02010600030101010101" charset="-122"/>
              </a:rPr>
              <a:t>2-4 </a:t>
            </a:r>
            <a:r>
              <a:rPr lang="zh-CN" altLang="en-US">
                <a:ea typeface="宋体" panose="02010600030101010101" charset="-122"/>
              </a:rPr>
              <a:t>步，直到</a:t>
            </a:r>
            <a:r>
              <a:rPr lang="en-US" altLang="zh-CN">
                <a:ea typeface="宋体" panose="02010600030101010101" charset="-122"/>
              </a:rPr>
              <a:t>key </a:t>
            </a:r>
            <a:r>
              <a:rPr lang="zh-CN" altLang="en-US">
                <a:ea typeface="宋体" panose="02010600030101010101" charset="-122"/>
              </a:rPr>
              <a:t>是最后一个元素。</a:t>
            </a:r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361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sz="3600"/>
              <a:t>计数排序</a:t>
            </a:r>
            <a:endParaRPr sz="3600"/>
          </a:p>
        </p:txBody>
      </p:sp>
      <p:sp>
        <p:nvSpPr>
          <p:cNvPr id="2" name="Text Box 1"/>
          <p:cNvSpPr txBox="1"/>
          <p:nvPr/>
        </p:nvSpPr>
        <p:spPr>
          <a:xfrm>
            <a:off x="1433195" y="1393825"/>
            <a:ext cx="1006348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原理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基于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元素分布统计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和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zh-CN" altLang="en-US" sz="1600" b="0" i="0">
                <a:solidFill>
                  <a:srgbClr val="FF0000"/>
                </a:solidFill>
                <a:latin typeface="PingFang SC"/>
                <a:ea typeface="PingFang SC"/>
              </a:rPr>
              <a:t>位置映射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‌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，通过精确计算每个元素的最终位置实现排序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993775" y="1871980"/>
            <a:ext cx="888047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步骤：以</a:t>
            </a:r>
            <a:r>
              <a:rPr lang="en-US" altLang="zh-CN">
                <a:ea typeface="宋体" panose="02010600030101010101" charset="-122"/>
              </a:rPr>
              <a:t>A=</a:t>
            </a:r>
            <a:r>
              <a:rPr lang="zh-CN" altLang="en-US">
                <a:ea typeface="宋体" panose="02010600030101010101" charset="-122"/>
              </a:rPr>
              <a:t>[4,2,2,</a:t>
            </a:r>
            <a:r>
              <a:rPr lang="en-US" altLang="zh-CN">
                <a:ea typeface="宋体" panose="02010600030101010101" charset="-122"/>
              </a:rPr>
              <a:t>7</a:t>
            </a:r>
            <a:r>
              <a:rPr lang="zh-CN" altLang="en-US">
                <a:ea typeface="宋体" panose="02010600030101010101" charset="-122"/>
              </a:rPr>
              <a:t>,3,</a:t>
            </a:r>
            <a:r>
              <a:rPr lang="en-US" altLang="zh-CN">
                <a:ea typeface="宋体" panose="02010600030101010101" charset="-122"/>
              </a:rPr>
              <a:t>0</a:t>
            </a:r>
            <a:r>
              <a:rPr lang="zh-CN" altLang="en-US">
                <a:ea typeface="宋体" panose="02010600030101010101" charset="-122"/>
              </a:rPr>
              <a:t>]</a:t>
            </a:r>
            <a:r>
              <a:rPr lang="en-US" altLang="zh-CN">
                <a:ea typeface="宋体" panose="02010600030101010101" charset="-122"/>
              </a:rPr>
              <a:t> </a:t>
            </a:r>
            <a:r>
              <a:rPr lang="zh-CN" altLang="en-US">
                <a:ea typeface="宋体" panose="02010600030101010101" charset="-122"/>
              </a:rPr>
              <a:t>为例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1.  </a:t>
            </a:r>
            <a:r>
              <a:rPr lang="zh-CN" altLang="en-US">
                <a:ea typeface="宋体" panose="02010600030101010101" charset="-122"/>
              </a:rPr>
              <a:t>获取数组中的最大值</a:t>
            </a:r>
            <a:r>
              <a:rPr lang="en-US" altLang="zh-CN">
                <a:ea typeface="宋体" panose="02010600030101010101" charset="-122"/>
              </a:rPr>
              <a:t>max=7</a:t>
            </a:r>
            <a:r>
              <a:rPr lang="zh-CN" altLang="en-US">
                <a:ea typeface="宋体" panose="02010600030101010101" charset="-122"/>
              </a:rPr>
              <a:t>和最小值</a:t>
            </a:r>
            <a:r>
              <a:rPr lang="en-US" altLang="zh-CN">
                <a:ea typeface="宋体" panose="02010600030101010101" charset="-122"/>
              </a:rPr>
              <a:t>min=0</a:t>
            </a:r>
            <a:r>
              <a:rPr lang="zh-CN" altLang="en-US">
                <a:ea typeface="宋体" panose="02010600030101010101" charset="-122"/>
              </a:rPr>
              <a:t>，并且计算统计数值元素值</a:t>
            </a:r>
            <a:r>
              <a:rPr lang="en-US" altLang="zh-CN">
                <a:ea typeface="宋体" panose="02010600030101010101" charset="-122"/>
              </a:rPr>
              <a:t>7</a:t>
            </a:r>
            <a:r>
              <a:rPr lang="en-US" altLang="zh-CN">
                <a:ea typeface="宋体" panose="02010600030101010101" charset="-122"/>
              </a:rPr>
              <a:t>-0 + 1= 8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2.  </a:t>
            </a:r>
            <a:r>
              <a:rPr lang="zh-CN" altLang="en-US">
                <a:ea typeface="宋体" panose="02010600030101010101" charset="-122"/>
              </a:rPr>
              <a:t>开一个</a:t>
            </a:r>
            <a:r>
              <a:rPr lang="en-US" altLang="zh-CN">
                <a:ea typeface="宋体" panose="02010600030101010101" charset="-122"/>
              </a:rPr>
              <a:t>8</a:t>
            </a:r>
            <a:r>
              <a:rPr lang="zh-CN" altLang="en-US">
                <a:ea typeface="宋体" panose="02010600030101010101" charset="-122"/>
              </a:rPr>
              <a:t>个元素为</a:t>
            </a:r>
            <a:r>
              <a:rPr lang="en-US" altLang="zh-CN">
                <a:ea typeface="宋体" panose="02010600030101010101" charset="-122"/>
              </a:rPr>
              <a:t>0</a:t>
            </a:r>
            <a:r>
              <a:rPr lang="zh-CN" altLang="en-US">
                <a:ea typeface="宋体" panose="02010600030101010101" charset="-122"/>
              </a:rPr>
              <a:t>的数组</a:t>
            </a:r>
            <a:r>
              <a:rPr lang="en-US" altLang="zh-CN">
                <a:ea typeface="宋体" panose="02010600030101010101" charset="-122"/>
              </a:rPr>
              <a:t>B</a:t>
            </a:r>
            <a:r>
              <a:rPr lang="zh-CN" altLang="en-US">
                <a:ea typeface="宋体" panose="02010600030101010101" charset="-122"/>
              </a:rPr>
              <a:t>，并且用</a:t>
            </a:r>
            <a:r>
              <a:rPr lang="en-US" altLang="zh-CN">
                <a:ea typeface="宋体" panose="02010600030101010101" charset="-122"/>
              </a:rPr>
              <a:t>A[i]-min </a:t>
            </a:r>
            <a:r>
              <a:rPr lang="zh-CN" altLang="en-US">
                <a:ea typeface="宋体" panose="02010600030101010101" charset="-122"/>
              </a:rPr>
              <a:t>作为索引，统计</a:t>
            </a:r>
            <a:r>
              <a:rPr lang="en-US" altLang="zh-CN">
                <a:ea typeface="宋体" panose="02010600030101010101" charset="-122"/>
              </a:rPr>
              <a:t>A</a:t>
            </a:r>
            <a:r>
              <a:rPr lang="zh-CN" altLang="en-US">
                <a:ea typeface="宋体" panose="02010600030101010101" charset="-122"/>
              </a:rPr>
              <a:t>中元素出现的频率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 B=[1, 0, 2, 1, 1, 0, 0, 1]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3. </a:t>
            </a:r>
            <a:r>
              <a:rPr lang="zh-CN" altLang="en-US">
                <a:ea typeface="宋体" panose="02010600030101010101" charset="-122"/>
              </a:rPr>
              <a:t>累加频率</a:t>
            </a:r>
            <a:endParaRPr lang="zh-CN" altLang="en-US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</a:rPr>
              <a:t> </a:t>
            </a:r>
            <a:r>
              <a:rPr lang="en-US" altLang="zh-CN">
                <a:ea typeface="宋体" panose="02010600030101010101" charset="-122"/>
              </a:rPr>
              <a:t>    B=[1, 1, 3, 4,  5,</a:t>
            </a:r>
            <a:r>
              <a:rPr lang="en-US" altLang="zh-CN">
                <a:ea typeface="宋体" panose="02010600030101010101" charset="-122"/>
              </a:rPr>
              <a:t> 5, 5, 6]</a:t>
            </a:r>
            <a:endParaRPr lang="en-US" altLang="zh-CN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</a:rPr>
              <a:t>    B= [1, 1, 3, 4,  5, 5, 5, 6] </a:t>
            </a:r>
            <a:r>
              <a:rPr lang="zh-CN" altLang="en-US">
                <a:ea typeface="宋体" panose="02010600030101010101" charset="-122"/>
              </a:rPr>
              <a:t>，比如</a:t>
            </a:r>
            <a:r>
              <a:rPr lang="en-US" altLang="zh-CN">
                <a:ea typeface="宋体" panose="02010600030101010101" charset="-122"/>
              </a:rPr>
              <a:t>A[1]-min = 2-0 = 2, B[A[1]-min] = 3, </a:t>
            </a:r>
            <a:r>
              <a:rPr lang="zh-CN" altLang="en-US">
                <a:ea typeface="宋体" panose="02010600030101010101" charset="-122"/>
              </a:rPr>
              <a:t>表示小于等于</a:t>
            </a:r>
            <a:r>
              <a:rPr lang="en-US" altLang="zh-CN">
                <a:ea typeface="宋体" panose="02010600030101010101" charset="-122"/>
              </a:rPr>
              <a:t>2</a:t>
            </a:r>
            <a:r>
              <a:rPr lang="zh-CN" altLang="en-US">
                <a:ea typeface="宋体" panose="02010600030101010101" charset="-122"/>
              </a:rPr>
              <a:t>的元素一共有</a:t>
            </a:r>
            <a:r>
              <a:rPr lang="en-US" altLang="zh-CN">
                <a:ea typeface="宋体" panose="02010600030101010101" charset="-122"/>
              </a:rPr>
              <a:t>3</a:t>
            </a:r>
            <a:r>
              <a:rPr lang="zh-CN" altLang="en-US">
                <a:ea typeface="宋体" panose="02010600030101010101" charset="-122"/>
              </a:rPr>
              <a:t>个。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4. </a:t>
            </a:r>
            <a:r>
              <a:rPr lang="zh-CN" altLang="en-US">
                <a:ea typeface="宋体" panose="02010600030101010101" charset="-122"/>
                <a:sym typeface="+mn-ea"/>
              </a:rPr>
              <a:t>开一个和</a:t>
            </a:r>
            <a:r>
              <a:rPr lang="en-US" altLang="zh-CN">
                <a:ea typeface="宋体" panose="02010600030101010101" charset="-122"/>
                <a:sym typeface="+mn-ea"/>
              </a:rPr>
              <a:t>A</a:t>
            </a:r>
            <a:r>
              <a:rPr lang="zh-CN" altLang="en-US">
                <a:ea typeface="宋体" panose="02010600030101010101" charset="-122"/>
                <a:sym typeface="+mn-ea"/>
              </a:rPr>
              <a:t>等长的数组</a:t>
            </a:r>
            <a:r>
              <a:rPr lang="en-US" altLang="zh-CN">
                <a:ea typeface="宋体" panose="02010600030101010101" charset="-122"/>
                <a:sym typeface="+mn-ea"/>
              </a:rPr>
              <a:t>C=[0, 0, 0, 0, 0, 0],</a:t>
            </a:r>
            <a:endParaRPr lang="en-US" altLang="zh-CN">
              <a:ea typeface="宋体" panose="02010600030101010101" charset="-122"/>
            </a:endParaRPr>
          </a:p>
          <a:p>
            <a:r>
              <a:rPr lang="zh-CN" altLang="en-US">
                <a:ea typeface="宋体" panose="02010600030101010101" charset="-122"/>
                <a:sym typeface="+mn-ea"/>
              </a:rPr>
              <a:t>并且做一下动作：</a:t>
            </a:r>
            <a:endParaRPr lang="zh-CN" altLang="en-US">
              <a:ea typeface="宋体" panose="02010600030101010101" charset="-122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  (1)   </a:t>
            </a:r>
            <a:r>
              <a:rPr lang="zh-CN" altLang="en-US">
                <a:ea typeface="宋体" panose="02010600030101010101" charset="-122"/>
                <a:sym typeface="+mn-ea"/>
              </a:rPr>
              <a:t>反向从</a:t>
            </a:r>
            <a:r>
              <a:rPr lang="en-US" altLang="zh-CN">
                <a:ea typeface="宋体" panose="02010600030101010101" charset="-122"/>
                <a:sym typeface="+mn-ea"/>
              </a:rPr>
              <a:t>A</a:t>
            </a:r>
            <a:r>
              <a:rPr lang="zh-CN" altLang="en-US">
                <a:ea typeface="宋体" panose="02010600030101010101" charset="-122"/>
                <a:sym typeface="+mn-ea"/>
              </a:rPr>
              <a:t>中取一个元素，用元素的值作为索引查询在</a:t>
            </a:r>
            <a:r>
              <a:rPr lang="en-US" altLang="zh-CN">
                <a:ea typeface="宋体" panose="02010600030101010101" charset="-122"/>
                <a:sym typeface="+mn-ea"/>
              </a:rPr>
              <a:t>B</a:t>
            </a:r>
            <a:r>
              <a:rPr lang="zh-CN" altLang="en-US">
                <a:ea typeface="宋体" panose="02010600030101010101" charset="-122"/>
                <a:sym typeface="+mn-ea"/>
              </a:rPr>
              <a:t>累积频率，比如</a:t>
            </a:r>
            <a:r>
              <a:rPr lang="en-US" altLang="zh-CN">
                <a:ea typeface="宋体" panose="02010600030101010101" charset="-122"/>
                <a:sym typeface="+mn-ea"/>
              </a:rPr>
              <a:t>A[5]=0,  0</a:t>
            </a:r>
            <a:r>
              <a:rPr lang="zh-CN" altLang="en-US">
                <a:ea typeface="宋体" panose="02010600030101010101" charset="-122"/>
                <a:sym typeface="+mn-ea"/>
              </a:rPr>
              <a:t>在</a:t>
            </a:r>
            <a:r>
              <a:rPr lang="en-US" altLang="zh-CN">
                <a:ea typeface="宋体" panose="02010600030101010101" charset="-122"/>
                <a:sym typeface="+mn-ea"/>
              </a:rPr>
              <a:t>B</a:t>
            </a:r>
            <a:r>
              <a:rPr lang="zh-CN" altLang="en-US">
                <a:ea typeface="宋体" panose="02010600030101010101" charset="-122"/>
                <a:sym typeface="+mn-ea"/>
              </a:rPr>
              <a:t>中频率是</a:t>
            </a:r>
            <a:r>
              <a:rPr lang="en-US" altLang="zh-CN">
                <a:ea typeface="宋体" panose="02010600030101010101" charset="-122"/>
                <a:sym typeface="+mn-ea"/>
              </a:rPr>
              <a:t>1</a:t>
            </a:r>
            <a:r>
              <a:rPr lang="zh-CN" altLang="en-US">
                <a:ea typeface="宋体" panose="02010600030101010101" charset="-122"/>
                <a:sym typeface="+mn-ea"/>
              </a:rPr>
              <a:t>，</a:t>
            </a:r>
            <a:r>
              <a:rPr lang="en-US" altLang="zh-CN">
                <a:ea typeface="宋体" panose="02010600030101010101" charset="-122"/>
                <a:sym typeface="+mn-ea"/>
              </a:rPr>
              <a:t> </a:t>
            </a:r>
            <a:r>
              <a:rPr lang="zh-CN" altLang="en-US">
                <a:ea typeface="宋体" panose="02010600030101010101" charset="-122"/>
                <a:sym typeface="+mn-ea"/>
              </a:rPr>
              <a:t>说明小于等于</a:t>
            </a:r>
            <a:r>
              <a:rPr lang="en-US" altLang="zh-CN">
                <a:ea typeface="宋体" panose="02010600030101010101" charset="-122"/>
                <a:sym typeface="+mn-ea"/>
              </a:rPr>
              <a:t>0</a:t>
            </a:r>
            <a:r>
              <a:rPr lang="zh-CN" altLang="en-US">
                <a:ea typeface="宋体" panose="02010600030101010101" charset="-122"/>
                <a:sym typeface="+mn-ea"/>
              </a:rPr>
              <a:t>的数只有</a:t>
            </a:r>
            <a:r>
              <a:rPr lang="en-US" altLang="zh-CN">
                <a:ea typeface="宋体" panose="02010600030101010101" charset="-122"/>
                <a:sym typeface="+mn-ea"/>
              </a:rPr>
              <a:t>1</a:t>
            </a:r>
            <a:r>
              <a:rPr lang="zh-CN" altLang="en-US">
                <a:ea typeface="宋体" panose="02010600030101010101" charset="-122"/>
                <a:sym typeface="+mn-ea"/>
              </a:rPr>
              <a:t>，那么</a:t>
            </a:r>
            <a:r>
              <a:rPr lang="en-US" altLang="zh-CN">
                <a:ea typeface="宋体" panose="02010600030101010101" charset="-122"/>
                <a:sym typeface="+mn-ea"/>
              </a:rPr>
              <a:t>C[B[0] -1] = A[5] , </a:t>
            </a:r>
            <a:r>
              <a:rPr lang="zh-CN" altLang="en-US">
                <a:ea typeface="宋体" panose="02010600030101010101" charset="-122"/>
                <a:sym typeface="+mn-ea"/>
              </a:rPr>
              <a:t>将</a:t>
            </a:r>
            <a:r>
              <a:rPr lang="en-US" altLang="zh-CN">
                <a:ea typeface="宋体" panose="02010600030101010101" charset="-122"/>
                <a:sym typeface="+mn-ea"/>
              </a:rPr>
              <a:t>A[5]</a:t>
            </a:r>
            <a:r>
              <a:rPr lang="zh-CN" altLang="en-US">
                <a:ea typeface="宋体" panose="02010600030101010101" charset="-122"/>
                <a:sym typeface="+mn-ea"/>
              </a:rPr>
              <a:t>放在</a:t>
            </a:r>
            <a:r>
              <a:rPr lang="en-US" altLang="zh-CN">
                <a:ea typeface="宋体" panose="02010600030101010101" charset="-122"/>
                <a:sym typeface="+mn-ea"/>
              </a:rPr>
              <a:t>C[0]</a:t>
            </a:r>
            <a:r>
              <a:rPr lang="zh-CN" altLang="en-US">
                <a:ea typeface="宋体" panose="02010600030101010101" charset="-122"/>
                <a:sym typeface="+mn-ea"/>
              </a:rPr>
              <a:t>中。然后</a:t>
            </a:r>
            <a:r>
              <a:rPr lang="en-US" altLang="zh-CN">
                <a:ea typeface="宋体" panose="02010600030101010101" charset="-122"/>
                <a:sym typeface="+mn-ea"/>
              </a:rPr>
              <a:t>B[0] = B[0] -1.</a:t>
            </a:r>
            <a:endParaRPr lang="en-US" altLang="zh-CN">
              <a:ea typeface="宋体" panose="02010600030101010101" charset="-122"/>
              <a:sym typeface="+mn-ea"/>
            </a:endParaRPr>
          </a:p>
          <a:p>
            <a:r>
              <a:rPr lang="en-US" altLang="zh-CN">
                <a:ea typeface="宋体" panose="02010600030101010101" charset="-122"/>
                <a:sym typeface="+mn-ea"/>
              </a:rPr>
              <a:t>  (2) </a:t>
            </a:r>
            <a:r>
              <a:rPr lang="zh-CN" altLang="en-US">
                <a:ea typeface="宋体" panose="02010600030101010101" charset="-122"/>
                <a:sym typeface="+mn-ea"/>
              </a:rPr>
              <a:t>分别对</a:t>
            </a:r>
            <a:r>
              <a:rPr lang="en-US" altLang="zh-CN">
                <a:ea typeface="宋体" panose="02010600030101010101" charset="-122"/>
                <a:sym typeface="+mn-ea"/>
              </a:rPr>
              <a:t>A[4], A[3], A[2], A[1], A[0] </a:t>
            </a:r>
            <a:r>
              <a:rPr lang="zh-CN" altLang="en-US">
                <a:ea typeface="宋体" panose="02010600030101010101" charset="-122"/>
                <a:sym typeface="+mn-ea"/>
              </a:rPr>
              <a:t>做步骤</a:t>
            </a:r>
            <a:r>
              <a:rPr lang="en-US" altLang="zh-CN">
                <a:ea typeface="宋体" panose="02010600030101010101" charset="-122"/>
                <a:sym typeface="+mn-ea"/>
              </a:rPr>
              <a:t>1.  </a:t>
            </a:r>
            <a:r>
              <a:rPr lang="zh-CN" altLang="en-US">
                <a:ea typeface="宋体" panose="02010600030101010101" charset="-122"/>
                <a:sym typeface="+mn-ea"/>
              </a:rPr>
              <a:t>排序完毕。</a:t>
            </a:r>
            <a:endParaRPr lang="en-US" altLang="zh-CN">
              <a:ea typeface="宋体" panose="02010600030101010101" charset="-122"/>
              <a:sym typeface="+mn-ea"/>
            </a:endParaRPr>
          </a:p>
          <a:p>
            <a:endParaRPr lang="en-US" altLang="zh-CN">
              <a:ea typeface="宋体" panose="02010600030101010101" charset="-122"/>
            </a:endParaRPr>
          </a:p>
          <a:p>
            <a:endParaRPr lang="en-US" altLang="zh-CN">
              <a:ea typeface="宋体" panose="02010600030101010101" charset="-122"/>
              <a:sym typeface="+mn-ea"/>
            </a:endParaRPr>
          </a:p>
          <a:p>
            <a:endParaRPr lang="en-US" altLang="zh-CN">
              <a:ea typeface="宋体" panose="02010600030101010101" charset="-122"/>
            </a:endParaRPr>
          </a:p>
          <a:p>
            <a:endParaRPr lang="en-US" altLang="zh-CN">
              <a:ea typeface="宋体" panose="0201060003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845</Words>
  <Application>WPS Presentation</Application>
  <PresentationFormat>On-screen Show (4:3)</PresentationFormat>
  <Paragraphs>54</Paragraphs>
  <Slides>6</Slides>
  <Notes>5</Notes>
  <HiddenSlides>0</HiddenSlides>
  <MMClips>2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SimSun</vt:lpstr>
      <vt:lpstr>Wingdings</vt:lpstr>
      <vt:lpstr>Arial</vt:lpstr>
      <vt:lpstr>华文宋体</vt:lpstr>
      <vt:lpstr>思源黑体旧字形 ExtraLight</vt:lpstr>
      <vt:lpstr>黑体</vt:lpstr>
      <vt:lpstr>Segoe UI Semilight</vt:lpstr>
      <vt:lpstr>宋体</vt:lpstr>
      <vt:lpstr>Calibri</vt:lpstr>
      <vt:lpstr>微软雅黑</vt:lpstr>
      <vt:lpstr>Arial Unicode MS</vt:lpstr>
      <vt:lpstr>PingFang SC</vt:lpstr>
      <vt:lpstr>Prompt Thin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291</cp:revision>
  <dcterms:created xsi:type="dcterms:W3CDTF">2025-04-27T05:27:15Z</dcterms:created>
  <dcterms:modified xsi:type="dcterms:W3CDTF">2025-04-27T05:27:15Z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