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66" r:id="rId8"/>
    <p:sldId id="268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96" y="-1470"/>
      </p:cViewPr>
      <p:guideLst>
        <p:guide orient="horz" pos="2183"/>
        <p:guide pos="37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768446" y="3338355"/>
            <a:ext cx="262128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泛洪算法</a:t>
            </a:r>
            <a:endParaRPr lang="en-US" altLang="zh-CN" sz="4800" b="0" i="0" u="none" strike="noStrike" cap="none" spc="0">
              <a:solidFill>
                <a:schemeClr val="tx1"/>
              </a:solidFill>
              <a:latin typeface="+mn-lt"/>
              <a:ea typeface="宋体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 panose="020B0604020202020204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200573" y="4220406"/>
            <a:ext cx="1097280" cy="1121447"/>
            <a:chOff x="457556" y="0"/>
            <a:chExt cx="1097280" cy="112144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617027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457556" y="753147"/>
              <a:ext cx="1097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zh-CN" sz="1800" b="0" i="0" u="none" strike="noStrike" cap="none" spc="0">
                  <a:solidFill>
                    <a:schemeClr val="tx1"/>
                  </a:solidFill>
                  <a:latin typeface="+mn-lt"/>
                  <a:ea typeface="宋体" panose="02010600030101010101" charset="-122"/>
                  <a:cs typeface="+mn-cs"/>
                </a:rPr>
                <a:t>泛洪算法</a:t>
              </a:r>
              <a:endParaRPr lang="zh-CN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宋体" panose="02010600030101010101" charset="-122"/>
                <a:cs typeface="思源黑体旧字形 ExtraLight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25" y="2809044"/>
            <a:ext cx="545823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800">
                <a:ea typeface="宋体" panose="02010600030101010101" charset="-122"/>
              </a:rPr>
              <a:t>泛洪算法</a:t>
            </a:r>
            <a:endParaRPr lang="zh-CN" altLang="en-US" sz="4800">
              <a:ea typeface="宋体" panose="02010600030101010101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51865" y="7651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ea typeface="宋体" panose="02010600030101010101" charset="-122"/>
              </a:rPr>
              <a:t>泛洪算法</a:t>
            </a:r>
            <a:endParaRPr lang="zh-CN" altLang="en-US" sz="3600">
              <a:ea typeface="宋体" panose="02010600030101010101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05230" y="1525270"/>
            <a:ext cx="102762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泛洪算法</a:t>
            </a:r>
            <a:r>
              <a:rPr lang="en-US"/>
              <a:t>(Flood Fill)</a:t>
            </a:r>
            <a:r>
              <a:rPr lang="zh-CN" altLang="en-US">
                <a:ea typeface="宋体" panose="02010600030101010101" charset="-122"/>
              </a:rPr>
              <a:t>：</a:t>
            </a:r>
            <a:r>
              <a:rPr lang="en-US"/>
              <a:t>是一种用于填充连通区域的算法，常用于图像处理、计算机图形学等领域。它的基本思想是从一个起始点开始，向四周扩散填充，直到遇到边界或满足停止条件为止。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26515" y="263017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ighlight>
                  <a:srgbClr val="FFFF00"/>
                </a:highlight>
              </a:rPr>
              <a:t>‌深度优先搜索(DFS)实现‌ - 递归或栈结构</a:t>
            </a:r>
            <a:endParaRPr lang="en-US">
              <a:highlight>
                <a:srgbClr val="FFFF00"/>
              </a:highlight>
            </a:endParaRPr>
          </a:p>
          <a:p>
            <a:r>
              <a:rPr lang="en-US">
                <a:highlight>
                  <a:srgbClr val="FFFF00"/>
                </a:highlight>
              </a:rPr>
              <a:t>‌广度优先搜索(BFS)实现‌ - 队列结构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60425" y="3642995"/>
            <a:ext cx="6022975" cy="17424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lnSpc>
                <a:spcPts val="2175"/>
              </a:lnSpc>
              <a:spcAft>
                <a:spcPts val="500"/>
              </a:spcAft>
            </a:pPr>
            <a:r>
              <a:rPr lang="zh-CN" altLang="en-US" sz="2000" b="1" i="0">
                <a:solidFill>
                  <a:srgbClr val="333333"/>
                </a:solidFill>
                <a:latin typeface="PingFang SC"/>
                <a:ea typeface="PingFang SC"/>
              </a:rPr>
              <a:t>算法步骤：</a:t>
            </a:r>
            <a:endParaRPr lang="zh-CN" altLang="en-US" sz="2000" b="1" i="0">
              <a:solidFill>
                <a:srgbClr val="333333"/>
              </a:solidFill>
              <a:latin typeface="PingFang SC"/>
              <a:ea typeface="PingFang SC"/>
            </a:endParaRPr>
          </a:p>
          <a:p>
            <a:pPr marL="285750" indent="-285750" algn="l">
              <a:lnSpc>
                <a:spcPts val="2175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rgbClr val="333333"/>
                </a:solidFill>
                <a:latin typeface="PingFang SC"/>
                <a:ea typeface="PingFang SC"/>
              </a:rPr>
              <a:t>选择起始点</a:t>
            </a:r>
            <a:endParaRPr lang="zh-CN" altLang="en-US" sz="2000" b="0" i="0">
              <a:solidFill>
                <a:srgbClr val="333333"/>
              </a:solidFill>
              <a:latin typeface="PingFang SC"/>
              <a:ea typeface="PingFang SC"/>
            </a:endParaRPr>
          </a:p>
          <a:p>
            <a:pPr marL="285750" indent="-285750" algn="l">
              <a:lnSpc>
                <a:spcPts val="2175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rgbClr val="333333"/>
                </a:solidFill>
                <a:latin typeface="PingFang SC"/>
                <a:ea typeface="PingFang SC"/>
              </a:rPr>
              <a:t>检查当前点是否符合填充条件</a:t>
            </a:r>
            <a:endParaRPr lang="zh-CN" altLang="en-US" sz="2000" b="0" i="0">
              <a:solidFill>
                <a:srgbClr val="333333"/>
              </a:solidFill>
              <a:latin typeface="PingFang SC"/>
              <a:ea typeface="PingFang SC"/>
            </a:endParaRPr>
          </a:p>
          <a:p>
            <a:pPr marL="285750" indent="-285750" algn="l">
              <a:lnSpc>
                <a:spcPts val="2175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rgbClr val="333333"/>
                </a:solidFill>
                <a:latin typeface="PingFang SC"/>
                <a:ea typeface="PingFang SC"/>
              </a:rPr>
              <a:t>如果符合，填充当前点，并递归/迭代处理相邻点</a:t>
            </a:r>
            <a:endParaRPr lang="zh-CN" altLang="en-US" sz="2000" b="0" i="0">
              <a:solidFill>
                <a:srgbClr val="333333"/>
              </a:solidFill>
              <a:latin typeface="PingFang SC"/>
              <a:ea typeface="PingFang SC"/>
            </a:endParaRPr>
          </a:p>
          <a:p>
            <a:pPr marL="285750" indent="-285750" algn="l">
              <a:lnSpc>
                <a:spcPts val="2175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rgbClr val="333333"/>
                </a:solidFill>
                <a:latin typeface="PingFang SC"/>
                <a:ea typeface="PingFang SC"/>
              </a:rPr>
              <a:t>重复直到所有符合条件的点都被处理</a:t>
            </a:r>
            <a:endParaRPr lang="zh-CN" altLang="en-US" sz="2000" b="0" i="0">
              <a:solidFill>
                <a:srgbClr val="333333"/>
              </a:solidFill>
              <a:latin typeface="PingFang SC"/>
              <a:ea typeface="PingFang SC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799580" y="2630170"/>
            <a:ext cx="4905375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‌1. 图像处理领域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   图像颜色填充与替</a:t>
            </a:r>
            <a:r>
              <a:rPr lang="zh-CN" altLang="en-US" sz="1600">
                <a:ea typeface="宋体" panose="02010600030101010101" charset="-122"/>
              </a:rPr>
              <a:t>换（油漆桶工具）</a:t>
            </a:r>
            <a:endParaRPr lang="zh-CN" altLang="en-US" sz="1600">
              <a:ea typeface="宋体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ea typeface="宋体" panose="02010600030101010101" charset="-122"/>
              </a:rPr>
              <a:t>   连通区域标记与分割</a:t>
            </a:r>
            <a:endParaRPr lang="en-US" altLang="zh-CN" sz="1600">
              <a:ea typeface="宋体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ea typeface="宋体" panose="02010600030101010101" charset="-122"/>
              </a:rPr>
              <a:t>   图像边界检测与轮廓提取</a:t>
            </a:r>
            <a:endParaRPr lang="en-US" altLang="zh-CN" sz="1600">
              <a:ea typeface="宋体" panose="02010600030101010101" charset="-122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/>
              <a:t>‌2.计算机图形学</a:t>
            </a:r>
            <a:endParaRPr lang="en-US" sz="18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1600"/>
              <a:t>多边形填充算法实现</a:t>
            </a:r>
            <a:endParaRPr 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1600"/>
              <a:t>游戏开发中的地图生成与区域划分</a:t>
            </a:r>
            <a:endParaRPr 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1600"/>
              <a:t>三维模型表面着色处理</a:t>
            </a:r>
            <a:endParaRPr lang="en-US" sz="1600"/>
          </a:p>
          <a:p>
            <a:pPr algn="l">
              <a:buClrTx/>
              <a:buSzTx/>
              <a:buFontTx/>
              <a:buNone/>
            </a:pPr>
            <a:r>
              <a:rPr lang="en-US" sz="1800" b="1"/>
              <a:t>‌3. 地理信息系统(GIS)</a:t>
            </a:r>
            <a:endParaRPr lang="en-US" sz="18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1600"/>
              <a:t>地形分析中的水域模拟</a:t>
            </a:r>
            <a:endParaRPr 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1600"/>
              <a:t>区域连通性分析</a:t>
            </a:r>
            <a:endParaRPr lang="en-US" sz="1600"/>
          </a:p>
          <a:p>
            <a:pPr algn="l">
              <a:buClrTx/>
              <a:buSzTx/>
              <a:buFontTx/>
              <a:buNone/>
            </a:pPr>
            <a:r>
              <a:rPr lang="en-US" sz="1800" b="1"/>
              <a:t>4. 工业检测与自动化</a:t>
            </a:r>
            <a:endParaRPr lang="en-US" sz="18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1600"/>
              <a:t>缺陷检测中的异常区域标记</a:t>
            </a:r>
            <a:endParaRPr 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1600"/>
              <a:t>自动化分拣系统中的目标区域识别</a:t>
            </a:r>
            <a:endParaRPr 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51865" y="7651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ea typeface="宋体" panose="02010600030101010101" charset="-122"/>
              </a:rPr>
              <a:t>Image</a:t>
            </a:r>
            <a:r>
              <a:rPr lang="zh-CN" altLang="en-US" sz="3600">
                <a:ea typeface="宋体" panose="02010600030101010101" charset="-122"/>
              </a:rPr>
              <a:t>填充</a:t>
            </a:r>
            <a:endParaRPr lang="zh-CN" altLang="en-US" sz="3600">
              <a:ea typeface="宋体" panose="02010600030101010101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755" y="1814195"/>
            <a:ext cx="2638425" cy="26003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593715" y="1423670"/>
            <a:ext cx="405765" cy="3683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999480" y="1423670"/>
            <a:ext cx="405765" cy="3683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424295" y="1417320"/>
            <a:ext cx="405765" cy="3683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593715" y="1791970"/>
            <a:ext cx="405765" cy="3683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999480" y="1791970"/>
            <a:ext cx="405765" cy="3683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424295" y="1785620"/>
            <a:ext cx="405765" cy="3683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593715" y="2160270"/>
            <a:ext cx="405765" cy="3683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999480" y="2160270"/>
            <a:ext cx="405765" cy="3683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424295" y="2153920"/>
            <a:ext cx="405765" cy="3683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715375" y="1417320"/>
            <a:ext cx="405765" cy="3683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9121140" y="1417320"/>
            <a:ext cx="405765" cy="3683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9545955" y="1420495"/>
            <a:ext cx="405765" cy="3683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715375" y="1785620"/>
            <a:ext cx="405765" cy="3683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9121140" y="1785620"/>
            <a:ext cx="405765" cy="3683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9545955" y="1788795"/>
            <a:ext cx="405765" cy="3683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8715375" y="2153920"/>
            <a:ext cx="405765" cy="3683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9121140" y="2153920"/>
            <a:ext cx="405765" cy="3683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9545955" y="2157095"/>
            <a:ext cx="405765" cy="3683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5573395" y="9067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 </a:t>
            </a:r>
            <a:r>
              <a:rPr lang="zh-CN" altLang="en-US">
                <a:ea typeface="宋体" panose="02010600030101010101" charset="-122"/>
              </a:rPr>
              <a:t>方向填充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8846820" y="9372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8</a:t>
            </a:r>
            <a:r>
              <a:rPr lang="zh-CN" altLang="en-US">
                <a:ea typeface="宋体" panose="02010600030101010101" charset="-122"/>
              </a:rPr>
              <a:t>方向填充</a:t>
            </a:r>
            <a:endParaRPr lang="zh-CN" altLang="en-US">
              <a:ea typeface="宋体" panose="02010600030101010101" charset="-122"/>
            </a:endParaRPr>
          </a:p>
        </p:txBody>
      </p:sp>
      <p:pic>
        <p:nvPicPr>
          <p:cNvPr id="26" name="Picture 25"/>
          <p:cNvPicPr/>
          <p:nvPr/>
        </p:nvPicPr>
        <p:blipFill>
          <a:blip r:embed="rId2"/>
        </p:blipFill>
        <p:spPr>
          <a:xfrm>
            <a:off x="5795645" y="3074035"/>
            <a:ext cx="3731260" cy="2962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WPS Presentation</Application>
  <PresentationFormat>On-screen Show (4:3)</PresentationFormat>
  <Paragraphs>58</Paragraphs>
  <Slides>6</Slides>
  <Notes>7</Notes>
  <HiddenSlides>0</HiddenSlides>
  <MMClips>2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Arial</vt:lpstr>
      <vt:lpstr>宋体</vt:lpstr>
      <vt:lpstr>思源黑体旧字形 ExtraLight</vt:lpstr>
      <vt:lpstr>黑体</vt:lpstr>
      <vt:lpstr>Segoe UI Semilight</vt:lpstr>
      <vt:lpstr>Calibri</vt:lpstr>
      <vt:lpstr>微软雅黑</vt:lpstr>
      <vt:lpstr>Arial Unicode MS</vt:lpstr>
      <vt:lpstr>PingFang SC</vt:lpstr>
      <vt:lpstr>Prompt Thin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Evan</cp:lastModifiedBy>
  <cp:revision>331</cp:revision>
  <dcterms:created xsi:type="dcterms:W3CDTF">2025-05-13T13:27:40Z</dcterms:created>
  <dcterms:modified xsi:type="dcterms:W3CDTF">2025-05-13T13:27:40Z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0A88B9D0A29E4CF2A48B20686492B66B_42</vt:lpwstr>
  </property>
  <property fmtid="{D5CDD505-2E9C-101B-9397-08002B2CF9AE}" pid="3" name="KSOProductBuildVer">
    <vt:lpwstr>1033-12.1.0.17900</vt:lpwstr>
  </property>
</Properties>
</file>