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7" d="100"/>
          <a:sy n="57" d="100"/>
        </p:scale>
        <p:origin x="-96" y="-1470"/>
      </p:cViewPr>
      <p:guideLst>
        <p:guide orient="horz" pos="2183"/>
        <p:guide pos="37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F5CAC1-9625-4378-942F-06327CAF8CD8}" type="datetimeFigureOut">
              <a:rPr lang="zh-CN" altLang="en-US"/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7AD444-11B6-4218-F18B-4275EE78FC83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A22D59D-7505-1EDC-A96C-442A4FA9CA63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838200" y="697820"/>
            <a:ext cx="3603171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垂直排列标题与&#10;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userDrawn="1">
  <p:cSld name="1_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BF58DE-56F1-449D-9AED-5DFEE2408EDD}" type="datetimeFigureOut">
              <a:rPr lang="zh-CN" altLang="en-US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DC4B5B-4AA2-48AC-AA1C-32C9F13A2356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914400" y="2130426"/>
            <a:ext cx="10363200" cy="1470025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39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658420" y="57141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www.1ppt.com/moban/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行业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www.1ppt.com/hangye/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节日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www.1ppt.com/jieri/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素材下载：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www.1ppt.com/sucai/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背景图片：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www.1ppt.com/beijing/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图表下载：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www.1ppt.com/tubiao/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优秀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www.1ppt.com/xiazai/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www.1ppt.com/powerpoint/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Word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www.1ppt.com/word/              Excel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www.1ppt.com/excel/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资料下载：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www.1ppt.com/ziliao/     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课件下载：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www.1ppt.com/kejian/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范文下载：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www.1ppt.com/fanwen/        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试卷下载：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www.1ppt.com/shiti/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教案下载：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www.1ppt.com/jiaoan/  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字体下载：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www.1ppt.com/ziti/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 </a:t>
            </a:r>
            <a:endParaRPr lang="zh-CN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0" y="0"/>
            <a:ext cx="12191999" cy="37955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 bwMode="auto">
          <a:xfrm>
            <a:off x="548640" y="548640"/>
            <a:ext cx="11064240" cy="5807710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 panose="020B0604020202020204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 panose="020B0604020202020204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 panose="020B0604020202020204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 panose="020B0604020202020204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 panose="020B0604020202020204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158846" y="3338355"/>
            <a:ext cx="3840480" cy="829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0" i="0" u="none" strike="noStrike" cap="none" spc="0">
                <a:solidFill>
                  <a:schemeClr val="tx1"/>
                </a:solidFill>
                <a:latin typeface="+mn-lt"/>
                <a:ea typeface="宋体" panose="02010600030101010101" charset="-122"/>
                <a:cs typeface="+mn-cs"/>
              </a:rPr>
              <a:t>二维</a:t>
            </a:r>
            <a:r>
              <a:rPr lang="en-US" sz="4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动态规划</a:t>
            </a:r>
            <a:endParaRPr lang="zh-CN" sz="4800" b="1" i="0" u="none" strike="noStrike" cap="none" spc="299">
              <a:solidFill>
                <a:srgbClr val="C00000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 bwMode="auto">
          <a:xfrm>
            <a:off x="4956735" y="1392437"/>
            <a:ext cx="218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7200" b="1">
                <a:solidFill>
                  <a:srgbClr val="C00000"/>
                </a:solidFill>
                <a:latin typeface="思源黑体旧字形 ExtraLight"/>
                <a:ea typeface="思源黑体旧字形 ExtraLight"/>
              </a:rPr>
              <a:t>目录</a:t>
            </a:r>
            <a:endParaRPr lang="zh-CN" sz="7200" b="1">
              <a:solidFill>
                <a:srgbClr val="C0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5054593" y="259276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Arial" panose="020B0604020202020204"/>
              </a:rPr>
              <a:t>CONTANTS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 panose="020B0604020202020204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1971973" y="4220406"/>
            <a:ext cx="1554480" cy="1121447"/>
            <a:chOff x="228956" y="0"/>
            <a:chExt cx="1554480" cy="1121447"/>
          </a:xfrm>
        </p:grpSpPr>
        <p:sp>
          <p:nvSpPr>
            <p:cNvPr id="13" name="文本框 12"/>
            <p:cNvSpPr txBox="1"/>
            <p:nvPr/>
          </p:nvSpPr>
          <p:spPr bwMode="auto">
            <a:xfrm>
              <a:off x="617027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01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228956" y="753147"/>
              <a:ext cx="1554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zh-CN" altLang="en-US" sz="1800" b="0" i="0" u="none" strike="noStrike" cap="none" spc="0">
                  <a:solidFill>
                    <a:schemeClr val="tx1"/>
                  </a:solidFill>
                  <a:latin typeface="+mn-lt"/>
                  <a:ea typeface="宋体" panose="02010600030101010101" charset="-122"/>
                  <a:cs typeface="+mn-cs"/>
                </a:rPr>
                <a:t>二维</a:t>
              </a:r>
              <a:r>
                <a:rPr lang="en-US" sz="1800" b="0" i="0" u="none" strike="noStrike" cap="none" spc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动态规划</a:t>
              </a:r>
              <a:endParaRPr lang="zh-CN" sz="18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宋体" panose="02010600030101010101" charset="-122"/>
                <a:cs typeface="思源黑体旧字形 ExtraLight"/>
              </a:endParaRPr>
            </a:p>
          </p:txBody>
        </p:sp>
      </p:grpSp>
      <p:cxnSp>
        <p:nvCxnSpPr>
          <p:cNvPr id="4" name="直接连接符 3"/>
          <p:cNvCxnSpPr/>
          <p:nvPr/>
        </p:nvCxnSpPr>
        <p:spPr bwMode="auto">
          <a:xfrm>
            <a:off x="2498271" y="3559629"/>
            <a:ext cx="705780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 bwMode="auto">
          <a:xfrm>
            <a:off x="9227832" y="4881809"/>
            <a:ext cx="183636" cy="701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endParaRPr lang="en-US" sz="20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 panose="020B0402040204020203"/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6379281" y="4819957"/>
            <a:ext cx="18363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7077456" y="501654"/>
            <a:ext cx="4537065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 bwMode="auto"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 lang="en-US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01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4608225" y="2809044"/>
            <a:ext cx="545823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4800">
                <a:ea typeface="宋体" panose="02010600030101010101" charset="-122"/>
              </a:rPr>
              <a:t>二维动态规划</a:t>
            </a:r>
            <a:endParaRPr lang="zh-CN" altLang="en-US" sz="4800">
              <a:ea typeface="宋体" panose="02010600030101010101" charset="-122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5172" y="2563317"/>
            <a:ext cx="5906926" cy="109452"/>
            <a:chOff x="538843" y="2563317"/>
            <a:chExt cx="5906926" cy="109452"/>
          </a:xfrm>
        </p:grpSpPr>
        <p:cxnSp>
          <p:nvCxnSpPr>
            <p:cNvPr id="13" name="直接连接符 12"/>
            <p:cNvCxnSpPr/>
            <p:nvPr/>
          </p:nvCxnSpPr>
          <p:spPr bwMode="auto">
            <a:xfrm>
              <a:off x="538843" y="2672770"/>
              <a:ext cx="58919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sp>
        <p:nvSpPr>
          <p:cNvPr id="1541132531" name="Rectangles 1541132530"/>
          <p:cNvSpPr/>
          <p:nvPr/>
        </p:nvSpPr>
        <p:spPr bwMode="auto">
          <a:xfrm>
            <a:off x="4739289" y="3662842"/>
            <a:ext cx="4112677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85165" y="1014095"/>
            <a:ext cx="5080000" cy="379730"/>
          </a:xfrm>
          <a:prstGeom prst="rect">
            <a:avLst/>
          </a:prstGeom>
        </p:spPr>
        <p:txBody>
          <a:bodyPr>
            <a:spAutoFit/>
          </a:bodyPr>
          <a:p>
            <a:pPr marL="0" indent="0" algn="l">
              <a:lnSpc>
                <a:spcPts val="2250"/>
              </a:lnSpc>
              <a:spcAft>
                <a:spcPts val="400"/>
              </a:spcAft>
            </a:pPr>
            <a:r>
              <a:rPr lang="en-US" altLang="zh-CN" sz="3600" b="0" i="0">
                <a:solidFill>
                  <a:srgbClr val="333333"/>
                </a:solidFill>
                <a:latin typeface="微软简中圆" charset="-122"/>
                <a:ea typeface="微软简中圆" charset="-122"/>
                <a:cs typeface="微软简中圆" charset="-122"/>
              </a:rPr>
              <a:t>01</a:t>
            </a:r>
            <a:r>
              <a:rPr lang="zh-CN" altLang="en-US" sz="3600" b="0" i="0">
                <a:solidFill>
                  <a:srgbClr val="333333"/>
                </a:solidFill>
                <a:latin typeface="微软简中圆" charset="-122"/>
                <a:ea typeface="微软简中圆" charset="-122"/>
                <a:cs typeface="微软简中圆" charset="-122"/>
              </a:rPr>
              <a:t>背包</a:t>
            </a:r>
            <a:endParaRPr lang="zh-CN" altLang="en-US" sz="3600" b="0" i="0">
              <a:solidFill>
                <a:srgbClr val="333333"/>
              </a:solidFill>
              <a:latin typeface="微软简中圆" charset="-122"/>
              <a:ea typeface="微软简中圆" charset="-122"/>
              <a:cs typeface="微软简中圆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85165" y="1393825"/>
            <a:ext cx="10812145" cy="994410"/>
          </a:xfrm>
          <a:prstGeom prst="rect">
            <a:avLst/>
          </a:prstGeom>
        </p:spPr>
        <p:txBody>
          <a:bodyPr>
            <a:noAutofit/>
          </a:bodyPr>
          <a:p>
            <a:pPr marL="0" indent="0" algn="l"/>
            <a:r>
              <a:rPr lang="en-US" altLang="zh-CN" sz="1600" b="0" i="0">
                <a:solidFill>
                  <a:srgbClr val="333333"/>
                </a:solidFill>
                <a:latin typeface="PingFang SC"/>
                <a:ea typeface="PingFang SC"/>
              </a:rPr>
              <a:t>‌</a:t>
            </a:r>
            <a:r>
              <a:rPr lang="zh-CN" altLang="en-US" sz="1600" b="0" i="0">
                <a:solidFill>
                  <a:srgbClr val="333333"/>
                </a:solidFill>
                <a:latin typeface="PingFang SC"/>
                <a:ea typeface="PingFang SC"/>
              </a:rPr>
              <a:t>问题定义</a:t>
            </a:r>
            <a:r>
              <a:rPr lang="en-US" altLang="zh-CN" sz="1600" b="0" i="0">
                <a:solidFill>
                  <a:srgbClr val="333333"/>
                </a:solidFill>
                <a:latin typeface="PingFang SC"/>
                <a:ea typeface="PingFang SC"/>
              </a:rPr>
              <a:t>‌</a:t>
            </a:r>
            <a:endParaRPr lang="en-US" altLang="zh-CN" sz="1600" b="0" i="0">
              <a:solidFill>
                <a:srgbClr val="333333"/>
              </a:solidFill>
              <a:latin typeface="PingFang SC"/>
              <a:ea typeface="PingFang SC"/>
            </a:endParaRPr>
          </a:p>
          <a:p>
            <a:pPr marL="0" indent="0" algn="l"/>
            <a:r>
              <a:rPr lang="zh-CN" altLang="en-US" sz="1600" b="0" i="0">
                <a:solidFill>
                  <a:srgbClr val="333333"/>
                </a:solidFill>
                <a:latin typeface="PingFang SC"/>
                <a:ea typeface="PingFang SC"/>
              </a:rPr>
              <a:t>给定容量为</a:t>
            </a:r>
            <a:r>
              <a:rPr lang="en-US" altLang="zh-CN" sz="1600" b="0" i="0">
                <a:solidFill>
                  <a:srgbClr val="333333"/>
                </a:solidFill>
                <a:latin typeface="PingFang SC"/>
                <a:ea typeface="PingFang SC"/>
              </a:rPr>
              <a:t>C</a:t>
            </a:r>
            <a:r>
              <a:rPr lang="zh-CN" altLang="en-US" sz="1600" b="0" i="0">
                <a:solidFill>
                  <a:srgbClr val="333333"/>
                </a:solidFill>
                <a:latin typeface="PingFang SC"/>
                <a:ea typeface="PingFang SC"/>
              </a:rPr>
              <a:t>的背包和</a:t>
            </a:r>
            <a:r>
              <a:rPr lang="en-US" altLang="zh-CN" sz="1600" b="0" i="0">
                <a:solidFill>
                  <a:srgbClr val="333333"/>
                </a:solidFill>
                <a:latin typeface="PingFang SC"/>
                <a:ea typeface="PingFang SC"/>
              </a:rPr>
              <a:t>N</a:t>
            </a:r>
            <a:r>
              <a:rPr lang="zh-CN" altLang="en-US" sz="1600" b="0" i="0">
                <a:solidFill>
                  <a:srgbClr val="333333"/>
                </a:solidFill>
                <a:latin typeface="PingFang SC"/>
                <a:ea typeface="PingFang SC"/>
              </a:rPr>
              <a:t>件物品，第</a:t>
            </a:r>
            <a:r>
              <a:rPr lang="en-US" altLang="zh-CN" sz="1600" b="0" i="0">
                <a:solidFill>
                  <a:srgbClr val="333333"/>
                </a:solidFill>
                <a:latin typeface="PingFang SC"/>
                <a:ea typeface="PingFang SC"/>
              </a:rPr>
              <a:t>i</a:t>
            </a:r>
            <a:r>
              <a:rPr lang="zh-CN" altLang="en-US" sz="1600" b="0" i="0">
                <a:solidFill>
                  <a:srgbClr val="333333"/>
                </a:solidFill>
                <a:latin typeface="PingFang SC"/>
                <a:ea typeface="PingFang SC"/>
              </a:rPr>
              <a:t>件物品重量为</a:t>
            </a:r>
            <a:r>
              <a:rPr lang="en-US" altLang="zh-CN" sz="1600" b="0" i="0">
                <a:solidFill>
                  <a:srgbClr val="333333"/>
                </a:solidFill>
                <a:latin typeface="PingFang SC"/>
                <a:ea typeface="PingFang SC"/>
              </a:rPr>
              <a:t>w[i]</a:t>
            </a:r>
            <a:r>
              <a:rPr lang="zh-CN" altLang="en-US" sz="1600" b="0" i="0">
                <a:solidFill>
                  <a:srgbClr val="333333"/>
                </a:solidFill>
                <a:latin typeface="PingFang SC"/>
                <a:ea typeface="PingFang SC"/>
              </a:rPr>
              <a:t>、价值为</a:t>
            </a:r>
            <a:r>
              <a:rPr lang="en-US" altLang="zh-CN" sz="1600" b="0" i="0">
                <a:solidFill>
                  <a:srgbClr val="333333"/>
                </a:solidFill>
                <a:latin typeface="PingFang SC"/>
                <a:ea typeface="PingFang SC"/>
              </a:rPr>
              <a:t>v[i]</a:t>
            </a:r>
            <a:r>
              <a:rPr lang="zh-CN" altLang="en-US" sz="1600" b="0" i="0">
                <a:solidFill>
                  <a:srgbClr val="333333"/>
                </a:solidFill>
                <a:latin typeface="PingFang SC"/>
                <a:ea typeface="PingFang SC"/>
              </a:rPr>
              <a:t>，每件物品只能选一次。目标是装入物品总价值最大</a:t>
            </a:r>
            <a:endParaRPr lang="zh-CN" altLang="en-US" sz="1600" b="0" i="0">
              <a:solidFill>
                <a:srgbClr val="333333"/>
              </a:solidFill>
              <a:latin typeface="PingFang SC"/>
              <a:ea typeface="PingFang SC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02005" y="2066290"/>
            <a:ext cx="9531985" cy="3291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defRPr/>
            </a:pPr>
            <a:r>
              <a:rPr sz="1600" b="1">
                <a:solidFill>
                  <a:srgbClr val="333333"/>
                </a:solidFill>
                <a:latin typeface="PingFang SC0" panose="020B0300000000000000" charset="-122"/>
                <a:ea typeface="PingFang SC0" panose="020B0300000000000000" charset="-122"/>
                <a:cs typeface="PingFang SC0" panose="020B0300000000000000" charset="-122"/>
                <a:sym typeface="+mn-ea"/>
              </a:rPr>
              <a:t>‌步骤 1：定义状态‌</a:t>
            </a:r>
            <a:br>
              <a:rPr sz="1600" b="1">
                <a:solidFill>
                  <a:srgbClr val="333333"/>
                </a:solidFill>
                <a:latin typeface="PingFang SC0" panose="020B0300000000000000" charset="-122"/>
                <a:ea typeface="PingFang SC0" panose="020B0300000000000000" charset="-122"/>
                <a:cs typeface="PingFang SC0" panose="020B0300000000000000" charset="-122"/>
                <a:sym typeface="+mn-ea"/>
              </a:rPr>
            </a:br>
            <a:r>
              <a:rPr sz="1600" b="1">
                <a:solidFill>
                  <a:srgbClr val="333333"/>
                </a:solidFill>
                <a:latin typeface="PingFang SC0" panose="020B0300000000000000" charset="-122"/>
                <a:ea typeface="PingFang SC0" panose="020B0300000000000000" charset="-122"/>
                <a:cs typeface="PingFang SC0" panose="020B0300000000000000" charset="-122"/>
                <a:sym typeface="+mn-ea"/>
              </a:rPr>
              <a:t>  	</a:t>
            </a:r>
            <a:r>
              <a:rPr sz="1600">
                <a:solidFill>
                  <a:srgbClr val="333333"/>
                </a:solidFill>
                <a:latin typeface="PingFang SC0" panose="020B0300000000000000" charset="-122"/>
                <a:ea typeface="PingFang SC0" panose="020B0300000000000000" charset="-122"/>
                <a:cs typeface="PingFang SC0" panose="020B0300000000000000" charset="-122"/>
                <a:sym typeface="+mn-ea"/>
              </a:rPr>
              <a:t>dp[i][j]表示前i个物品</a:t>
            </a:r>
            <a:r>
              <a:rPr lang="zh-CN" sz="1600">
                <a:solidFill>
                  <a:srgbClr val="333333"/>
                </a:solidFill>
                <a:latin typeface="PingFang SC0" panose="020B0300000000000000" charset="-122"/>
                <a:ea typeface="PingFang SC0" panose="020B0300000000000000" charset="-122"/>
                <a:cs typeface="PingFang SC0" panose="020B0300000000000000" charset="-122"/>
                <a:sym typeface="+mn-ea"/>
              </a:rPr>
              <a:t>选择中，且</a:t>
            </a:r>
            <a:r>
              <a:rPr sz="1600">
                <a:solidFill>
                  <a:srgbClr val="333333"/>
                </a:solidFill>
                <a:latin typeface="PingFang SC0" panose="020B0300000000000000" charset="-122"/>
                <a:ea typeface="PingFang SC0" panose="020B0300000000000000" charset="-122"/>
                <a:cs typeface="PingFang SC0" panose="020B0300000000000000" charset="-122"/>
                <a:sym typeface="+mn-ea"/>
              </a:rPr>
              <a:t>在容量j时</a:t>
            </a:r>
            <a:r>
              <a:rPr lang="zh-CN" sz="1600">
                <a:solidFill>
                  <a:srgbClr val="333333"/>
                </a:solidFill>
                <a:latin typeface="PingFang SC0" panose="020B0300000000000000" charset="-122"/>
                <a:ea typeface="PingFang SC0" panose="020B0300000000000000" charset="-122"/>
                <a:cs typeface="PingFang SC0" panose="020B0300000000000000" charset="-122"/>
                <a:sym typeface="+mn-ea"/>
              </a:rPr>
              <a:t>能获得</a:t>
            </a:r>
            <a:r>
              <a:rPr sz="1600">
                <a:solidFill>
                  <a:srgbClr val="333333"/>
                </a:solidFill>
                <a:latin typeface="PingFang SC0" panose="020B0300000000000000" charset="-122"/>
                <a:ea typeface="PingFang SC0" panose="020B0300000000000000" charset="-122"/>
                <a:cs typeface="PingFang SC0" panose="020B0300000000000000" charset="-122"/>
                <a:sym typeface="+mn-ea"/>
              </a:rPr>
              <a:t>的最大价值</a:t>
            </a:r>
            <a:endParaRPr sz="1600">
              <a:solidFill>
                <a:srgbClr val="333333"/>
              </a:solidFill>
              <a:latin typeface="PingFang SC0" panose="020B0300000000000000" charset="-122"/>
              <a:ea typeface="PingFang SC0" panose="020B0300000000000000" charset="-122"/>
              <a:cs typeface="PingFang SC0" panose="020B0300000000000000" charset="-122"/>
              <a:sym typeface="+mn-ea"/>
            </a:endParaRPr>
          </a:p>
          <a:p>
            <a:pPr>
              <a:defRPr/>
            </a:pPr>
            <a:r>
              <a:rPr sz="1600">
                <a:solidFill>
                  <a:srgbClr val="333333"/>
                </a:solidFill>
                <a:latin typeface="PingFang SC0" panose="020B0300000000000000" charset="-122"/>
                <a:ea typeface="PingFang SC0" panose="020B0300000000000000" charset="-122"/>
                <a:cs typeface="PingFang SC0" panose="020B0300000000000000" charset="-122"/>
                <a:sym typeface="+mn-ea"/>
              </a:rPr>
              <a:t>‌</a:t>
            </a:r>
            <a:r>
              <a:rPr sz="1600" b="1">
                <a:solidFill>
                  <a:srgbClr val="333333"/>
                </a:solidFill>
                <a:latin typeface="PingFang SC0" panose="020B0300000000000000" charset="-122"/>
                <a:ea typeface="PingFang SC0" panose="020B0300000000000000" charset="-122"/>
                <a:cs typeface="PingFang SC0" panose="020B0300000000000000" charset="-122"/>
                <a:sym typeface="+mn-ea"/>
              </a:rPr>
              <a:t>	</a:t>
            </a:r>
            <a:endParaRPr sz="1600"/>
          </a:p>
          <a:p>
            <a:pPr>
              <a:defRPr/>
            </a:pPr>
            <a:r>
              <a:rPr sz="1600" b="1">
                <a:solidFill>
                  <a:srgbClr val="333333"/>
                </a:solidFill>
                <a:latin typeface="PingFang SC0" panose="020B0300000000000000" charset="-122"/>
                <a:ea typeface="PingFang SC0" panose="020B0300000000000000" charset="-122"/>
                <a:cs typeface="PingFang SC0" panose="020B0300000000000000" charset="-122"/>
                <a:sym typeface="+mn-ea"/>
              </a:rPr>
              <a:t>步骤 2：初始化</a:t>
            </a:r>
            <a:endParaRPr sz="1600" b="1">
              <a:solidFill>
                <a:srgbClr val="333333"/>
              </a:solidFill>
              <a:latin typeface="PingFang SC0" panose="020B0300000000000000" charset="-122"/>
              <a:ea typeface="PingFang SC0" panose="020B0300000000000000" charset="-122"/>
              <a:cs typeface="PingFang SC0" panose="020B0300000000000000" charset="-122"/>
              <a:sym typeface="+mn-ea"/>
            </a:endParaRPr>
          </a:p>
          <a:p>
            <a:pPr>
              <a:defRPr/>
            </a:pPr>
            <a:r>
              <a:rPr sz="1600" b="1">
                <a:solidFill>
                  <a:srgbClr val="333333"/>
                </a:solidFill>
                <a:latin typeface="PingFang SC0" panose="020B0300000000000000" charset="-122"/>
                <a:ea typeface="PingFang SC0" panose="020B0300000000000000" charset="-122"/>
                <a:cs typeface="PingFang SC0" panose="020B0300000000000000" charset="-122"/>
                <a:sym typeface="+mn-ea"/>
              </a:rPr>
              <a:t> </a:t>
            </a:r>
            <a:r>
              <a:rPr lang="en-US" sz="1600" b="1">
                <a:solidFill>
                  <a:srgbClr val="333333"/>
                </a:solidFill>
                <a:latin typeface="PingFang SC0" panose="020B0300000000000000" charset="-122"/>
                <a:ea typeface="PingFang SC0" panose="020B0300000000000000" charset="-122"/>
                <a:cs typeface="PingFang SC0" panose="020B0300000000000000" charset="-122"/>
                <a:sym typeface="+mn-ea"/>
              </a:rPr>
              <a:t>           1. </a:t>
            </a:r>
            <a:r>
              <a:rPr lang="zh-CN" altLang="en-US" sz="1600" b="1">
                <a:solidFill>
                  <a:srgbClr val="333333"/>
                </a:solidFill>
                <a:latin typeface="PingFang SC0" panose="020B0300000000000000" charset="-122"/>
                <a:ea typeface="PingFang SC0" panose="020B0300000000000000" charset="-122"/>
                <a:cs typeface="PingFang SC0" panose="020B0300000000000000" charset="-122"/>
                <a:sym typeface="+mn-ea"/>
              </a:rPr>
              <a:t>容量为</a:t>
            </a:r>
            <a:r>
              <a:rPr lang="en-US" altLang="zh-CN" sz="1600" b="1">
                <a:solidFill>
                  <a:srgbClr val="333333"/>
                </a:solidFill>
                <a:latin typeface="PingFang SC0" panose="020B0300000000000000" charset="-122"/>
                <a:ea typeface="PingFang SC0" panose="020B0300000000000000" charset="-122"/>
                <a:cs typeface="PingFang SC0" panose="020B0300000000000000" charset="-122"/>
                <a:sym typeface="+mn-ea"/>
              </a:rPr>
              <a:t>0</a:t>
            </a:r>
            <a:r>
              <a:rPr lang="zh-CN" altLang="en-US" sz="1600" b="1">
                <a:solidFill>
                  <a:srgbClr val="333333"/>
                </a:solidFill>
                <a:latin typeface="PingFang SC0" panose="020B0300000000000000" charset="-122"/>
                <a:ea typeface="PingFang SC0" panose="020B0300000000000000" charset="-122"/>
                <a:cs typeface="PingFang SC0" panose="020B0300000000000000" charset="-122"/>
                <a:sym typeface="+mn-ea"/>
              </a:rPr>
              <a:t>时，</a:t>
            </a:r>
            <a:r>
              <a:rPr lang="en-US" altLang="zh-CN" sz="1600" b="1">
                <a:solidFill>
                  <a:srgbClr val="333333"/>
                </a:solidFill>
                <a:latin typeface="PingFang SC0" panose="020B0300000000000000" charset="-122"/>
                <a:ea typeface="PingFang SC0" panose="020B0300000000000000" charset="-122"/>
                <a:cs typeface="PingFang SC0" panose="020B0300000000000000" charset="-122"/>
                <a:sym typeface="+mn-ea"/>
              </a:rPr>
              <a:t> dp[i][0] = 0</a:t>
            </a:r>
            <a:endParaRPr lang="en-US" altLang="zh-CN" sz="1600" b="1">
              <a:solidFill>
                <a:srgbClr val="333333"/>
              </a:solidFill>
              <a:latin typeface="PingFang SC0" panose="020B0300000000000000" charset="-122"/>
              <a:ea typeface="PingFang SC0" panose="020B0300000000000000" charset="-122"/>
              <a:cs typeface="PingFang SC0" panose="020B0300000000000000" charset="-122"/>
              <a:sym typeface="+mn-ea"/>
            </a:endParaRPr>
          </a:p>
          <a:p>
            <a:pPr>
              <a:defRPr/>
            </a:pPr>
            <a:r>
              <a:rPr lang="en-US" altLang="zh-CN" sz="1600" b="1">
                <a:solidFill>
                  <a:srgbClr val="333333"/>
                </a:solidFill>
                <a:latin typeface="PingFang SC0" panose="020B0300000000000000" charset="-122"/>
                <a:ea typeface="PingFang SC0" panose="020B0300000000000000" charset="-122"/>
                <a:cs typeface="PingFang SC0" panose="020B0300000000000000" charset="-122"/>
                <a:sym typeface="+mn-ea"/>
              </a:rPr>
              <a:t>            2. </a:t>
            </a:r>
            <a:r>
              <a:rPr lang="zh-CN" altLang="en-US" sz="1600" b="1">
                <a:solidFill>
                  <a:srgbClr val="333333"/>
                </a:solidFill>
                <a:latin typeface="PingFang SC0" panose="020B0300000000000000" charset="-122"/>
                <a:ea typeface="PingFang SC0" panose="020B0300000000000000" charset="-122"/>
                <a:cs typeface="PingFang SC0" panose="020B0300000000000000" charset="-122"/>
                <a:sym typeface="+mn-ea"/>
              </a:rPr>
              <a:t>仅考虑一个物品，若</a:t>
            </a:r>
            <a:r>
              <a:rPr lang="en-US" altLang="zh-CN" sz="1600" b="1">
                <a:solidFill>
                  <a:srgbClr val="333333"/>
                </a:solidFill>
                <a:latin typeface="PingFang SC0" panose="020B0300000000000000" charset="-122"/>
                <a:ea typeface="PingFang SC0" panose="020B0300000000000000" charset="-122"/>
                <a:cs typeface="PingFang SC0" panose="020B0300000000000000" charset="-122"/>
                <a:sym typeface="+mn-ea"/>
              </a:rPr>
              <a:t>j &gt; weight[0]  dp[0][j] = value[0]</a:t>
            </a:r>
            <a:endParaRPr lang="en-US" altLang="zh-CN" sz="1600" b="1">
              <a:solidFill>
                <a:srgbClr val="333333"/>
              </a:solidFill>
              <a:latin typeface="PingFang SC0" panose="020B0300000000000000" charset="-122"/>
              <a:ea typeface="PingFang SC0" panose="020B0300000000000000" charset="-122"/>
              <a:cs typeface="PingFang SC0" panose="020B0300000000000000" charset="-122"/>
              <a:sym typeface="+mn-ea"/>
            </a:endParaRPr>
          </a:p>
          <a:p>
            <a:pPr>
              <a:defRPr/>
            </a:pPr>
            <a:r>
              <a:rPr lang="en-US" altLang="zh-CN" sz="1600" b="1">
                <a:solidFill>
                  <a:srgbClr val="333333"/>
                </a:solidFill>
                <a:latin typeface="PingFang SC0" panose="020B0300000000000000" charset="-122"/>
                <a:ea typeface="PingFang SC0" panose="020B0300000000000000" charset="-122"/>
                <a:cs typeface="PingFang SC0" panose="020B0300000000000000" charset="-122"/>
                <a:sym typeface="+mn-ea"/>
              </a:rPr>
              <a:t>                                        </a:t>
            </a:r>
            <a:r>
              <a:rPr lang="zh-CN" altLang="en-US" sz="1600" b="1">
                <a:solidFill>
                  <a:srgbClr val="333333"/>
                </a:solidFill>
                <a:latin typeface="PingFang SC0" panose="020B0300000000000000" charset="-122"/>
                <a:ea typeface="PingFang SC0" panose="020B0300000000000000" charset="-122"/>
                <a:cs typeface="PingFang SC0" panose="020B0300000000000000" charset="-122"/>
                <a:sym typeface="+mn-ea"/>
              </a:rPr>
              <a:t>否则</a:t>
            </a:r>
            <a:r>
              <a:rPr lang="en-US" altLang="zh-CN" sz="1600" b="1">
                <a:solidFill>
                  <a:srgbClr val="333333"/>
                </a:solidFill>
                <a:latin typeface="PingFang SC0" panose="020B0300000000000000" charset="-122"/>
                <a:ea typeface="PingFang SC0" panose="020B0300000000000000" charset="-122"/>
                <a:cs typeface="PingFang SC0" panose="020B0300000000000000" charset="-122"/>
                <a:sym typeface="+mn-ea"/>
              </a:rPr>
              <a:t>  dp[0][j] = 0</a:t>
            </a:r>
            <a:endParaRPr sz="1600"/>
          </a:p>
          <a:p>
            <a:pPr>
              <a:defRPr/>
            </a:pPr>
            <a:r>
              <a:rPr sz="1600" b="1">
                <a:solidFill>
                  <a:srgbClr val="333333"/>
                </a:solidFill>
                <a:latin typeface="PingFang SC0" panose="020B0300000000000000" charset="-122"/>
                <a:ea typeface="PingFang SC0" panose="020B0300000000000000" charset="-122"/>
                <a:cs typeface="PingFang SC0" panose="020B0300000000000000" charset="-122"/>
                <a:sym typeface="+mn-ea"/>
              </a:rPr>
              <a:t>‌步骤 3：状态转移方程‌</a:t>
            </a:r>
            <a:endParaRPr sz="1600" b="1">
              <a:solidFill>
                <a:srgbClr val="333333"/>
              </a:solidFill>
              <a:latin typeface="PingFang SC0" panose="020B0300000000000000" charset="-122"/>
              <a:ea typeface="PingFang SC0" panose="020B0300000000000000" charset="-122"/>
              <a:cs typeface="PingFang SC0" panose="020B0300000000000000" charset="-122"/>
              <a:sym typeface="+mn-ea"/>
            </a:endParaRPr>
          </a:p>
          <a:p>
            <a:pPr indent="457200">
              <a:defRPr/>
            </a:pPr>
            <a:r>
              <a:rPr lang="en-US" sz="1600" b="1">
                <a:solidFill>
                  <a:srgbClr val="333333"/>
                </a:solidFill>
                <a:latin typeface="PingFang SC0" panose="020B0300000000000000" charset="-122"/>
                <a:ea typeface="PingFang SC0" panose="020B0300000000000000" charset="-122"/>
                <a:cs typeface="PingFang SC0" panose="020B0300000000000000" charset="-122"/>
                <a:sym typeface="+mn-ea"/>
              </a:rPr>
              <a:t>1. 不选第 </a:t>
            </a:r>
            <a:r>
              <a:rPr sz="1600" b="1">
                <a:solidFill>
                  <a:srgbClr val="333333"/>
                </a:solidFill>
                <a:latin typeface="PingFang SC0" panose="020B0300000000000000" charset="-122"/>
                <a:ea typeface="PingFang SC0" panose="020B0300000000000000" charset="-122"/>
                <a:cs typeface="PingFang SC0" panose="020B0300000000000000" charset="-122"/>
                <a:sym typeface="+mn-ea"/>
              </a:rPr>
              <a:t>i件物品</a:t>
            </a:r>
            <a:r>
              <a:rPr lang="zh-CN" sz="1600" b="1">
                <a:solidFill>
                  <a:srgbClr val="333333"/>
                </a:solidFill>
                <a:latin typeface="PingFang SC0" panose="020B0300000000000000" charset="-122"/>
                <a:ea typeface="PingFang SC0" panose="020B0300000000000000" charset="-122"/>
                <a:cs typeface="PingFang SC0" panose="020B0300000000000000" charset="-122"/>
                <a:sym typeface="+mn-ea"/>
              </a:rPr>
              <a:t>，</a:t>
            </a:r>
            <a:r>
              <a:rPr lang="en-US" altLang="zh-CN" sz="1600">
                <a:solidFill>
                  <a:srgbClr val="333333"/>
                </a:solidFill>
                <a:latin typeface="PingFang SC0" panose="020B0300000000000000" charset="-122"/>
                <a:ea typeface="PingFang SC0" panose="020B0300000000000000" charset="-122"/>
                <a:cs typeface="PingFang SC0" panose="020B0300000000000000" charset="-122"/>
                <a:sym typeface="+mn-ea"/>
              </a:rPr>
              <a:t> </a:t>
            </a:r>
            <a:r>
              <a:rPr lang="zh-CN" altLang="en-US" sz="1600">
                <a:solidFill>
                  <a:srgbClr val="333333"/>
                </a:solidFill>
                <a:latin typeface="PingFang SC0" panose="020B0300000000000000" charset="-122"/>
                <a:ea typeface="PingFang SC0" panose="020B0300000000000000" charset="-122"/>
                <a:cs typeface="PingFang SC0" panose="020B0300000000000000" charset="-122"/>
                <a:sym typeface="+mn-ea"/>
              </a:rPr>
              <a:t>此时：</a:t>
            </a:r>
            <a:r>
              <a:rPr lang="en-US" altLang="zh-CN" sz="1600">
                <a:solidFill>
                  <a:srgbClr val="333333"/>
                </a:solidFill>
                <a:latin typeface="PingFang SC0" panose="020B0300000000000000" charset="-122"/>
                <a:ea typeface="PingFang SC0" panose="020B0300000000000000" charset="-122"/>
                <a:cs typeface="PingFang SC0" panose="020B0300000000000000" charset="-122"/>
                <a:sym typeface="+mn-ea"/>
              </a:rPr>
              <a:t> </a:t>
            </a:r>
            <a:r>
              <a:rPr lang="en-US" sz="1600">
                <a:solidFill>
                  <a:srgbClr val="FF0000"/>
                </a:solidFill>
                <a:latin typeface="PingFang SC0" panose="020B0300000000000000" charset="-122"/>
                <a:ea typeface="PingFang SC0" panose="020B0300000000000000" charset="-122"/>
                <a:cs typeface="PingFang SC0" panose="020B0300000000000000" charset="-122"/>
                <a:sym typeface="+mn-ea"/>
              </a:rPr>
              <a:t>dp[i][j]=dp[i−1][j]</a:t>
            </a:r>
            <a:endParaRPr lang="en-US" sz="1600">
              <a:solidFill>
                <a:srgbClr val="FF0000"/>
              </a:solidFill>
              <a:latin typeface="PingFang SC0" panose="020B0300000000000000" charset="-122"/>
              <a:ea typeface="PingFang SC0" panose="020B0300000000000000" charset="-122"/>
              <a:cs typeface="PingFang SC0" panose="020B0300000000000000" charset="-122"/>
              <a:sym typeface="+mn-ea"/>
            </a:endParaRPr>
          </a:p>
          <a:p>
            <a:pPr indent="457200">
              <a:defRPr/>
            </a:pPr>
            <a:r>
              <a:rPr lang="en-US" sz="1600">
                <a:solidFill>
                  <a:srgbClr val="333333"/>
                </a:solidFill>
                <a:latin typeface="PingFang SC0" panose="020B0300000000000000" charset="-122"/>
                <a:ea typeface="PingFang SC0" panose="020B0300000000000000" charset="-122"/>
                <a:cs typeface="PingFang SC0" panose="020B0300000000000000" charset="-122"/>
                <a:sym typeface="+mn-ea"/>
              </a:rPr>
              <a:t>2.选第i 件物品</a:t>
            </a:r>
            <a:r>
              <a:rPr lang="zh-CN" altLang="en-US" sz="1600">
                <a:solidFill>
                  <a:srgbClr val="333333"/>
                </a:solidFill>
                <a:latin typeface="PingFang SC0" panose="020B0300000000000000" charset="-122"/>
                <a:ea typeface="PingFang SC0" panose="020B0300000000000000" charset="-122"/>
                <a:cs typeface="PingFang SC0" panose="020B0300000000000000" charset="-122"/>
                <a:sym typeface="+mn-ea"/>
              </a:rPr>
              <a:t>，此时需要背包容量至少为 </a:t>
            </a:r>
            <a:r>
              <a:rPr lang="en-US" sz="1600">
                <a:solidFill>
                  <a:srgbClr val="333333"/>
                </a:solidFill>
                <a:latin typeface="PingFang SC0" panose="020B0300000000000000" charset="-122"/>
                <a:ea typeface="PingFang SC0" panose="020B0300000000000000" charset="-122"/>
                <a:cs typeface="PingFang SC0" panose="020B0300000000000000" charset="-122"/>
                <a:sym typeface="+mn-ea"/>
              </a:rPr>
              <a:t>w[i]</a:t>
            </a:r>
            <a:r>
              <a:rPr lang="zh-CN" altLang="en-US" sz="1600">
                <a:solidFill>
                  <a:srgbClr val="333333"/>
                </a:solidFill>
                <a:latin typeface="PingFang SC0" panose="020B0300000000000000" charset="-122"/>
                <a:ea typeface="PingFang SC0" panose="020B0300000000000000" charset="-122"/>
                <a:cs typeface="PingFang SC0" panose="020B0300000000000000" charset="-122"/>
                <a:sym typeface="+mn-ea"/>
              </a:rPr>
              <a:t>，此时价值为：</a:t>
            </a:r>
            <a:r>
              <a:rPr lang="en-US" altLang="zh-CN" sz="1600">
                <a:solidFill>
                  <a:srgbClr val="333333"/>
                </a:solidFill>
                <a:latin typeface="PingFang SC0" panose="020B0300000000000000" charset="-122"/>
                <a:ea typeface="PingFang SC0" panose="020B0300000000000000" charset="-122"/>
                <a:cs typeface="PingFang SC0" panose="020B0300000000000000" charset="-122"/>
                <a:sym typeface="+mn-ea"/>
              </a:rPr>
              <a:t> </a:t>
            </a:r>
            <a:r>
              <a:rPr lang="zh-CN" altLang="en-US" sz="1600">
                <a:solidFill>
                  <a:srgbClr val="333333"/>
                </a:solidFill>
                <a:latin typeface="PingFang SC0" panose="020B0300000000000000" charset="-122"/>
                <a:ea typeface="PingFang SC0" panose="020B0300000000000000" charset="-122"/>
                <a:cs typeface="PingFang SC0" panose="020B0300000000000000" charset="-122"/>
                <a:sym typeface="+mn-ea"/>
              </a:rPr>
              <a:t>dp[i][j]=dp[i−1][j−w[i]]+v[i]，但是不一定最大，所以还要考虑不选择情况，因此综合状态方程：</a:t>
            </a:r>
            <a:r>
              <a:rPr lang="en-US" altLang="zh-CN" sz="1600">
                <a:solidFill>
                  <a:srgbClr val="FF0000"/>
                </a:solidFill>
                <a:latin typeface="PingFang SC0" panose="020B0300000000000000" charset="-122"/>
                <a:ea typeface="PingFang SC0" panose="020B0300000000000000" charset="-122"/>
                <a:cs typeface="PingFang SC0" panose="020B0300000000000000" charset="-122"/>
                <a:sym typeface="+mn-ea"/>
              </a:rPr>
              <a:t>dp[i][j]=max(dp[i−1][j],dp[i−1][j−w[i]]+v[i])</a:t>
            </a:r>
            <a:endParaRPr lang="en-US" altLang="zh-CN" sz="1600">
              <a:solidFill>
                <a:srgbClr val="333333"/>
              </a:solidFill>
              <a:latin typeface="PingFang SC0" panose="020B0300000000000000" charset="-122"/>
              <a:ea typeface="PingFang SC0" panose="020B0300000000000000" charset="-122"/>
              <a:cs typeface="PingFang SC0" panose="020B0300000000000000" charset="-122"/>
              <a:sym typeface="+mn-ea"/>
            </a:endParaRPr>
          </a:p>
          <a:p>
            <a:pPr>
              <a:defRPr/>
            </a:pPr>
            <a:r>
              <a:rPr lang="en-US" altLang="zh-CN" sz="1600" b="1">
                <a:solidFill>
                  <a:srgbClr val="333333"/>
                </a:solidFill>
                <a:latin typeface="PingFang SC0" panose="020B0300000000000000" charset="-122"/>
                <a:ea typeface="PingFang SC0" panose="020B0300000000000000" charset="-122"/>
                <a:cs typeface="PingFang SC0" panose="020B0300000000000000" charset="-122"/>
                <a:sym typeface="+mn-ea"/>
              </a:rPr>
              <a:t>                    </a:t>
            </a:r>
            <a:endParaRPr sz="1600" b="1" i="0" u="none">
              <a:solidFill>
                <a:srgbClr val="333333"/>
              </a:solidFill>
              <a:latin typeface="PingFang SC0" panose="020B0300000000000000" charset="-122"/>
              <a:ea typeface="PingFang SC0" panose="020B0300000000000000" charset="-122"/>
              <a:cs typeface="PingFang SC0" panose="020B0300000000000000" charset="-122"/>
            </a:endParaRPr>
          </a:p>
          <a:p>
            <a:pPr>
              <a:defRPr/>
            </a:pPr>
            <a:r>
              <a:rPr sz="1600">
                <a:solidFill>
                  <a:srgbClr val="333333"/>
                </a:solidFill>
                <a:latin typeface="PingFang SC0" panose="020B0300000000000000" charset="-122"/>
                <a:ea typeface="PingFang SC0" panose="020B0300000000000000" charset="-122"/>
                <a:cs typeface="PingFang SC0" panose="020B0300000000000000" charset="-122"/>
                <a:sym typeface="+mn-ea"/>
              </a:rPr>
              <a:t>‌</a:t>
            </a:r>
            <a:r>
              <a:rPr sz="1600" b="1">
                <a:solidFill>
                  <a:srgbClr val="333333"/>
                </a:solidFill>
                <a:latin typeface="PingFang SC0" panose="020B0300000000000000" charset="-122"/>
                <a:ea typeface="PingFang SC0" panose="020B0300000000000000" charset="-122"/>
                <a:cs typeface="PingFang SC0" panose="020B0300000000000000" charset="-122"/>
                <a:sym typeface="+mn-ea"/>
              </a:rPr>
              <a:t>	</a:t>
            </a:r>
            <a:endParaRPr lang="en-US" sz="1600" b="1">
              <a:solidFill>
                <a:srgbClr val="333333"/>
              </a:solidFill>
              <a:latin typeface="PingFang SC0" panose="020B0300000000000000" charset="-122"/>
              <a:ea typeface="PingFang SC0" panose="020B0300000000000000" charset="-122"/>
              <a:cs typeface="PingFang SC0" panose="020B0300000000000000" charset="-122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23315" y="5639435"/>
            <a:ext cx="10147300" cy="5219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/>
            <a:r>
              <a:rPr lang="zh-CN" altLang="en-US" sz="2800" b="0" i="0">
                <a:solidFill>
                  <a:srgbClr val="FF0000"/>
                </a:solidFill>
                <a:latin typeface="monospace"/>
                <a:ea typeface="宋体" panose="02010600030101010101" charset="-122"/>
              </a:rPr>
              <a:t>问题：</a:t>
            </a:r>
            <a:r>
              <a:rPr lang="en-US" altLang="zh-CN" sz="2800" b="0" i="0">
                <a:solidFill>
                  <a:srgbClr val="FF0000"/>
                </a:solidFill>
                <a:latin typeface="monospace"/>
                <a:ea typeface="monospace"/>
              </a:rPr>
              <a:t>weight = [2, 3, 4, 5] value = [3, 4, 5, 6] W = 8</a:t>
            </a:r>
            <a:endParaRPr lang="en-US" altLang="zh-CN" sz="2800" b="0" i="0">
              <a:solidFill>
                <a:srgbClr val="FF0000"/>
              </a:solidFill>
              <a:latin typeface="monospace"/>
              <a:ea typeface="monospac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605155" y="5789295"/>
            <a:ext cx="4411980" cy="121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29310" y="1584960"/>
            <a:ext cx="10755630" cy="820420"/>
          </a:xfrm>
          <a:prstGeom prst="rect">
            <a:avLst/>
          </a:prstGeom>
        </p:spPr>
        <p:txBody>
          <a:bodyPr>
            <a:noAutofit/>
          </a:bodyPr>
          <a:p>
            <a:pPr marL="0" indent="0" algn="l"/>
            <a:r>
              <a:rPr lang="zh-CN" altLang="en-US" sz="1600" b="0" i="0">
                <a:solidFill>
                  <a:srgbClr val="333333"/>
                </a:solidFill>
                <a:latin typeface="PingFang SC"/>
                <a:ea typeface="PingFang SC"/>
              </a:rPr>
              <a:t>给定两个字符串</a:t>
            </a:r>
            <a:r>
              <a:rPr lang="en-US" altLang="zh-CN" sz="1600" b="0" i="0">
                <a:solidFill>
                  <a:srgbClr val="333333"/>
                </a:solidFill>
                <a:latin typeface="PingFang SC"/>
                <a:ea typeface="PingFang SC"/>
              </a:rPr>
              <a:t> </a:t>
            </a:r>
            <a:r>
              <a:rPr lang="en-US" altLang="zh-CN" sz="1600" b="0" i="0">
                <a:solidFill>
                  <a:srgbClr val="333333"/>
                </a:solidFill>
              </a:rPr>
              <a:t>text1</a:t>
            </a:r>
            <a:r>
              <a:rPr lang="en-US" altLang="zh-CN" sz="1600" b="0" i="0">
                <a:solidFill>
                  <a:srgbClr val="333333"/>
                </a:solidFill>
                <a:latin typeface="PingFang SC"/>
                <a:ea typeface="PingFang SC"/>
              </a:rPr>
              <a:t> </a:t>
            </a:r>
            <a:r>
              <a:rPr lang="zh-CN" altLang="en-US" sz="1600" b="0" i="0">
                <a:solidFill>
                  <a:srgbClr val="333333"/>
                </a:solidFill>
                <a:latin typeface="PingFang SC"/>
                <a:ea typeface="PingFang SC"/>
              </a:rPr>
              <a:t>和</a:t>
            </a:r>
            <a:r>
              <a:rPr lang="en-US" altLang="zh-CN" sz="1600" b="0" i="0">
                <a:solidFill>
                  <a:srgbClr val="333333"/>
                </a:solidFill>
                <a:latin typeface="PingFang SC"/>
                <a:ea typeface="PingFang SC"/>
              </a:rPr>
              <a:t> </a:t>
            </a:r>
            <a:r>
              <a:rPr lang="en-US" altLang="zh-CN" sz="1600" b="0" i="0">
                <a:solidFill>
                  <a:srgbClr val="333333"/>
                </a:solidFill>
              </a:rPr>
              <a:t>text2</a:t>
            </a:r>
            <a:r>
              <a:rPr lang="zh-CN" altLang="en-US" sz="1600" b="0" i="0">
                <a:solidFill>
                  <a:srgbClr val="333333"/>
                </a:solidFill>
                <a:latin typeface="PingFang SC"/>
                <a:ea typeface="PingFang SC"/>
              </a:rPr>
              <a:t>，找到它们的最长公共子序列的长度。子序列不要求连续，但必须保持字符的相对顺序</a:t>
            </a:r>
            <a:endParaRPr lang="zh-CN" altLang="en-US" sz="1600" b="0" i="0">
              <a:solidFill>
                <a:srgbClr val="333333"/>
              </a:solidFill>
              <a:latin typeface="PingFang SC"/>
              <a:ea typeface="PingFang SC"/>
            </a:endParaRPr>
          </a:p>
          <a:p>
            <a:pPr marL="0" indent="0" algn="l"/>
            <a:r>
              <a:rPr lang="zh-CN" altLang="en-US" sz="1600" b="0" i="0">
                <a:solidFill>
                  <a:srgbClr val="333333"/>
                </a:solidFill>
                <a:latin typeface="PingFang SC"/>
                <a:ea typeface="PingFang SC"/>
              </a:rPr>
              <a:t>输入：text1 = "abcde", text2 = "ace"</a:t>
            </a:r>
            <a:endParaRPr lang="zh-CN" altLang="en-US" sz="1600" b="0" i="0">
              <a:solidFill>
                <a:srgbClr val="333333"/>
              </a:solidFill>
              <a:latin typeface="PingFang SC"/>
              <a:ea typeface="PingFang SC"/>
            </a:endParaRPr>
          </a:p>
          <a:p>
            <a:pPr marL="0" indent="0" algn="l"/>
            <a:r>
              <a:rPr lang="zh-CN" altLang="en-US" sz="1600" b="0" i="0">
                <a:solidFill>
                  <a:srgbClr val="333333"/>
                </a:solidFill>
                <a:latin typeface="PingFang SC"/>
                <a:ea typeface="PingFang SC"/>
              </a:rPr>
              <a:t>输出：3（LCS为 "ace"</a:t>
            </a:r>
            <a:r>
              <a:rPr lang="en-US" altLang="zh-CN" sz="1600" b="0" i="0">
                <a:solidFill>
                  <a:srgbClr val="333333"/>
                </a:solidFill>
                <a:latin typeface="PingFang SC"/>
                <a:ea typeface="PingFang SC"/>
              </a:rPr>
              <a:t>)</a:t>
            </a:r>
            <a:endParaRPr lang="en-US" altLang="zh-CN" sz="1600" b="0" i="0">
              <a:solidFill>
                <a:srgbClr val="333333"/>
              </a:solidFill>
              <a:latin typeface="PingFang SC"/>
              <a:ea typeface="PingFang SC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68985" y="868363"/>
            <a:ext cx="5080000" cy="645160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lang="zh-CN" altLang="en-US" sz="3600" b="0" i="0">
                <a:solidFill>
                  <a:srgbClr val="333333"/>
                </a:solidFill>
                <a:latin typeface="微软简仿宋" charset="0"/>
                <a:ea typeface="微软简仿宋" charset="0"/>
                <a:cs typeface="微软简仿宋" charset="0"/>
              </a:rPr>
              <a:t>最长公共</a:t>
            </a:r>
            <a:r>
              <a:rPr lang="en-US" altLang="zh-CN" sz="3600" b="0" i="0">
                <a:solidFill>
                  <a:srgbClr val="333333"/>
                </a:solidFill>
                <a:latin typeface="微软简仿宋" charset="0"/>
                <a:ea typeface="微软简仿宋" charset="0"/>
                <a:cs typeface="微软简仿宋" charset="0"/>
              </a:rPr>
              <a:t>子</a:t>
            </a:r>
            <a:r>
              <a:rPr lang="zh-CN" altLang="en-US" sz="3600" b="0" i="0">
                <a:solidFill>
                  <a:srgbClr val="333333"/>
                </a:solidFill>
                <a:latin typeface="微软简仿宋" charset="0"/>
                <a:ea typeface="微软简仿宋" charset="0"/>
                <a:cs typeface="微软简仿宋" charset="0"/>
              </a:rPr>
              <a:t>序列（</a:t>
            </a:r>
            <a:r>
              <a:rPr lang="en-US" altLang="zh-CN" sz="3600" b="0" i="0">
                <a:solidFill>
                  <a:srgbClr val="333333"/>
                </a:solidFill>
                <a:latin typeface="微软简仿宋" charset="0"/>
                <a:ea typeface="微软简仿宋" charset="0"/>
                <a:cs typeface="微软简仿宋" charset="0"/>
              </a:rPr>
              <a:t>LCS</a:t>
            </a:r>
            <a:r>
              <a:rPr lang="zh-CN" altLang="en-US" sz="3600" b="0" i="0">
                <a:solidFill>
                  <a:srgbClr val="333333"/>
                </a:solidFill>
                <a:latin typeface="微软简仿宋" charset="0"/>
                <a:ea typeface="微软简仿宋" charset="0"/>
                <a:cs typeface="微软简仿宋" charset="0"/>
              </a:rPr>
              <a:t>）</a:t>
            </a:r>
            <a:endParaRPr lang="zh-CN" altLang="en-US" sz="3600" b="0" i="0">
              <a:solidFill>
                <a:srgbClr val="333333"/>
              </a:solidFill>
              <a:latin typeface="微软简仿宋" charset="0"/>
              <a:ea typeface="微软简仿宋" charset="0"/>
              <a:cs typeface="微软简仿宋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11225" y="2476500"/>
            <a:ext cx="9862820" cy="27584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lnSpc>
                <a:spcPts val="2250"/>
              </a:lnSpc>
              <a:spcAft>
                <a:spcPts val="400"/>
              </a:spcAft>
            </a:pPr>
            <a:r>
              <a:rPr lang="zh-CN" altLang="en-US" b="1" i="0">
                <a:solidFill>
                  <a:srgbClr val="333333"/>
                </a:solidFill>
                <a:latin typeface="PingFang SC"/>
                <a:ea typeface="PingFang SC"/>
              </a:rPr>
              <a:t>‌</a:t>
            </a:r>
            <a:r>
              <a:rPr lang="en-US" altLang="zh-CN" b="1" i="0">
                <a:solidFill>
                  <a:srgbClr val="333333"/>
                </a:solidFill>
                <a:latin typeface="PingFang SC"/>
                <a:ea typeface="PingFang SC"/>
              </a:rPr>
              <a:t>1. </a:t>
            </a:r>
            <a:r>
              <a:rPr lang="zh-CN" altLang="en-US" b="1" i="0">
                <a:solidFill>
                  <a:srgbClr val="333333"/>
                </a:solidFill>
                <a:latin typeface="PingFang SC"/>
                <a:ea typeface="PingFang SC"/>
              </a:rPr>
              <a:t>状态定义</a:t>
            </a:r>
            <a:r>
              <a:rPr lang="en-US" altLang="zh-CN" b="1" i="0">
                <a:solidFill>
                  <a:srgbClr val="333333"/>
                </a:solidFill>
                <a:latin typeface="PingFang SC"/>
                <a:ea typeface="PingFang SC"/>
              </a:rPr>
              <a:t>:</a:t>
            </a:r>
            <a:endParaRPr lang="en-US" altLang="zh-CN" b="1" i="0">
              <a:solidFill>
                <a:srgbClr val="333333"/>
              </a:solidFill>
              <a:latin typeface="PingFang SC"/>
              <a:ea typeface="PingFang SC"/>
            </a:endParaRPr>
          </a:p>
          <a:p>
            <a:pPr marL="285750" indent="-285750" algn="l">
              <a:lnSpc>
                <a:spcPts val="225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zh-CN" sz="1600" b="0" i="0">
                <a:solidFill>
                  <a:srgbClr val="333333"/>
                </a:solidFill>
                <a:latin typeface="PingFang SC"/>
                <a:ea typeface="PingFang SC"/>
              </a:rPr>
              <a:t>dp[i][j] 表示 text1 前 i 个字符与 text2 前 j 个字符的LCS长度</a:t>
            </a:r>
            <a:endParaRPr lang="en-US" altLang="zh-CN" sz="1600" b="0" i="0">
              <a:solidFill>
                <a:srgbClr val="333333"/>
              </a:solidFill>
              <a:latin typeface="PingFang SC"/>
              <a:ea typeface="PingFang SC"/>
            </a:endParaRPr>
          </a:p>
          <a:p>
            <a:pPr marL="0" indent="0" algn="l">
              <a:lnSpc>
                <a:spcPts val="2250"/>
              </a:lnSpc>
              <a:spcAft>
                <a:spcPts val="400"/>
              </a:spcAft>
            </a:pPr>
            <a:r>
              <a:rPr lang="en-US" altLang="zh-CN" sz="1600" b="1">
                <a:solidFill>
                  <a:srgbClr val="333333"/>
                </a:solidFill>
                <a:latin typeface="PingFang SC"/>
                <a:ea typeface="PingFang SC"/>
                <a:sym typeface="+mn-ea"/>
              </a:rPr>
              <a:t>2. ‌初始化</a:t>
            </a:r>
            <a:endParaRPr lang="en-US" altLang="zh-CN" sz="1600" b="1">
              <a:solidFill>
                <a:srgbClr val="333333"/>
              </a:solidFill>
              <a:latin typeface="PingFang SC"/>
              <a:ea typeface="PingFang SC"/>
              <a:sym typeface="+mn-ea"/>
            </a:endParaRPr>
          </a:p>
          <a:p>
            <a:pPr marL="285750" indent="-285750" algn="l">
              <a:lnSpc>
                <a:spcPts val="225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333333"/>
                </a:solidFill>
                <a:latin typeface="PingFang SC"/>
                <a:ea typeface="PingFang SC"/>
                <a:sym typeface="+mn-ea"/>
              </a:rPr>
              <a:t>当 i=0 或 j=0 时，dp[i][j] = 0（空串的LCS长度为0）</a:t>
            </a:r>
            <a:endParaRPr lang="en-US" altLang="zh-CN" sz="1600" b="0" i="0">
              <a:solidFill>
                <a:srgbClr val="333333"/>
              </a:solidFill>
              <a:latin typeface="PingFang SC"/>
              <a:ea typeface="PingFang SC"/>
            </a:endParaRPr>
          </a:p>
          <a:p>
            <a:pPr marL="0" indent="0" algn="l">
              <a:lnSpc>
                <a:spcPts val="2250"/>
              </a:lnSpc>
              <a:spcAft>
                <a:spcPts val="400"/>
              </a:spcAft>
            </a:pPr>
            <a:r>
              <a:rPr lang="en-US" altLang="zh-CN" sz="1600" b="1" i="0">
                <a:solidFill>
                  <a:srgbClr val="333333"/>
                </a:solidFill>
                <a:latin typeface="PingFang SC"/>
                <a:ea typeface="PingFang SC"/>
              </a:rPr>
              <a:t>3. 状态转移方程</a:t>
            </a:r>
            <a:endParaRPr lang="en-US" altLang="zh-CN" sz="1600" b="1" i="0">
              <a:solidFill>
                <a:srgbClr val="333333"/>
              </a:solidFill>
              <a:latin typeface="PingFang SC"/>
              <a:ea typeface="PingFang SC"/>
            </a:endParaRPr>
          </a:p>
          <a:p>
            <a:pPr marL="285750" indent="-285750" algn="l">
              <a:lnSpc>
                <a:spcPts val="225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zh-CN" sz="1600" b="0" i="0">
                <a:solidFill>
                  <a:srgbClr val="333333"/>
                </a:solidFill>
                <a:latin typeface="PingFang SC"/>
                <a:ea typeface="PingFang SC"/>
              </a:rPr>
              <a:t>若当前字符相等：dp[i][j] = dp[i-1][j-1] + 1</a:t>
            </a:r>
            <a:endParaRPr lang="en-US" altLang="zh-CN" sz="1600" b="0" i="0">
              <a:solidFill>
                <a:srgbClr val="333333"/>
              </a:solidFill>
              <a:latin typeface="PingFang SC"/>
              <a:ea typeface="PingFang SC"/>
            </a:endParaRPr>
          </a:p>
          <a:p>
            <a:pPr marL="285750" indent="-285750" algn="l">
              <a:lnSpc>
                <a:spcPts val="225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zh-CN" sz="1600" b="0" i="0">
                <a:solidFill>
                  <a:srgbClr val="333333"/>
                </a:solidFill>
                <a:latin typeface="PingFang SC"/>
                <a:ea typeface="PingFang SC"/>
              </a:rPr>
              <a:t>若当前字符不等：dp[i][j] = max(dp[i-1][j], dp[i][j-1])</a:t>
            </a:r>
            <a:endParaRPr lang="en-US" altLang="zh-CN" sz="1600" b="0" i="0">
              <a:solidFill>
                <a:srgbClr val="333333"/>
              </a:solidFill>
              <a:latin typeface="PingFang SC"/>
              <a:ea typeface="PingFang SC"/>
            </a:endParaRPr>
          </a:p>
          <a:p>
            <a:pPr marL="0" indent="0" algn="l">
              <a:lnSpc>
                <a:spcPts val="2250"/>
              </a:lnSpc>
              <a:spcAft>
                <a:spcPts val="400"/>
              </a:spcAft>
            </a:pPr>
            <a:endParaRPr lang="en-US" altLang="zh-CN" sz="1600" b="0" i="0">
              <a:solidFill>
                <a:srgbClr val="333333"/>
              </a:solidFill>
              <a:latin typeface="PingFang SC"/>
              <a:ea typeface="PingFang S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33"/>
          <p:cNvSpPr txBox="1"/>
          <p:nvPr/>
        </p:nvSpPr>
        <p:spPr bwMode="auto">
          <a:xfrm>
            <a:off x="4288355" y="2075217"/>
            <a:ext cx="354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CN" sz="6000" b="0" i="0" u="none" strike="noStrike" cap="none" spc="300">
                <a:ln>
                  <a:noFill/>
                </a:ln>
                <a:solidFill>
                  <a:srgbClr val="343434"/>
                </a:solidFill>
                <a:latin typeface="思源黑体旧字形 ExtraLight"/>
                <a:ea typeface="思源黑体旧字形 ExtraLight"/>
              </a:rPr>
              <a:t>谢谢欣赏</a:t>
            </a:r>
            <a:endParaRPr lang="en-US" sz="6000" b="0" i="0" u="none" strike="noStrike" cap="none" spc="300">
              <a:ln>
                <a:noFill/>
              </a:ln>
              <a:solidFill>
                <a:srgbClr val="34343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>
                <a:solidFill>
                  <a:srgbClr val="8A0000"/>
                </a:solidFill>
                <a:latin typeface="思源黑体旧字形 ExtraLight"/>
                <a:ea typeface="思源黑体旧字形 ExtraLight"/>
              </a:rPr>
              <a:t>THANK YOU</a:t>
            </a:r>
            <a:endParaRPr lang="zh-CN" sz="3600">
              <a:solidFill>
                <a:srgbClr val="8A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209452" y="4209446"/>
            <a:ext cx="573329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旧字形 ExtraLight"/>
                <a:ea typeface="思源黑体旧字形 ExtraLight"/>
              </a:rPr>
              <a:t>添加您的文字结尾描述文字说明添加您的文字结尾描述文字说明，添加您的文字结尾描述文字说明，添加您的文字结尾描述文字说明，添加您的文字结尾描述文字说明添加您的文字结尾描述文字说明，添加您的文字结尾描述文字说明</a:t>
            </a: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996</Words>
  <Application>WPS Presentation</Application>
  <PresentationFormat>On-screen Show (4:3)</PresentationFormat>
  <Paragraphs>58</Paragraphs>
  <Slides>6</Slides>
  <Notes>7</Notes>
  <HiddenSlides>0</HiddenSlides>
  <MMClips>2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34" baseType="lpstr">
      <vt:lpstr>Arial</vt:lpstr>
      <vt:lpstr>SimSun</vt:lpstr>
      <vt:lpstr>Wingdings</vt:lpstr>
      <vt:lpstr>Arial</vt:lpstr>
      <vt:lpstr>宋体</vt:lpstr>
      <vt:lpstr>华文宋体</vt:lpstr>
      <vt:lpstr>思源黑体旧字形 ExtraLight</vt:lpstr>
      <vt:lpstr>黑体</vt:lpstr>
      <vt:lpstr>Segoe UI Semilight</vt:lpstr>
      <vt:lpstr>微软简中圆</vt:lpstr>
      <vt:lpstr>PingFang SC</vt:lpstr>
      <vt:lpstr>Prompt Thin</vt:lpstr>
      <vt:lpstr>PingFang SC0</vt:lpstr>
      <vt:lpstr>Calibri</vt:lpstr>
      <vt:lpstr>微软雅黑</vt:lpstr>
      <vt:lpstr>Arial Unicode MS</vt:lpstr>
      <vt:lpstr>微软简行楷</vt:lpstr>
      <vt:lpstr>微软繁宋体</vt:lpstr>
      <vt:lpstr>微软简中圆</vt:lpstr>
      <vt:lpstr>微软简仿宋</vt:lpstr>
      <vt:lpstr>微软简综艺</vt:lpstr>
      <vt:lpstr>微软繁琥珀</vt:lpstr>
      <vt:lpstr>微软繁细圆</vt:lpstr>
      <vt:lpstr>微软简隶书</vt:lpstr>
      <vt:lpstr>微软简老宋</vt:lpstr>
      <vt:lpstr>monospace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创业融资</dc:title>
  <dc:creator>第一PPT</dc:creator>
  <cp:keywords>www.1ppt.com</cp:keywords>
  <dc:description>www.1ppt.com</dc:description>
  <cp:lastModifiedBy>Evan</cp:lastModifiedBy>
  <cp:revision>306</cp:revision>
  <dcterms:created xsi:type="dcterms:W3CDTF">2025-05-08T05:42:12Z</dcterms:created>
  <dcterms:modified xsi:type="dcterms:W3CDTF">2025-05-08T05:42:12Z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50DE9245465D89012C8AFC67E74A8B36_42</vt:lpwstr>
  </property>
  <property fmtid="{D5CDD505-2E9C-101B-9397-08002B2CF9AE}" pid="3" name="KSOProductBuildVer">
    <vt:lpwstr>1033-12.1.0.17900</vt:lpwstr>
  </property>
</Properties>
</file>