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7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42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929736" y="2508410"/>
            <a:ext cx="20116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分治法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14873" y="4220406"/>
            <a:ext cx="868680" cy="1121447"/>
            <a:chOff x="571856" y="0"/>
            <a:chExt cx="8686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571856" y="75314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分治法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分治法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ea typeface="宋体" panose="02010600030101010101" charset="-122"/>
              </a:rPr>
              <a:t>分治法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2510" y="1474470"/>
            <a:ext cx="102450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核心思想：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 ‌问题分解</a:t>
            </a:r>
            <a:r>
              <a:rPr lang="zh-CN" altLang="en-US">
                <a:ea typeface="宋体" panose="02010600030101010101" charset="-122"/>
              </a:rPr>
              <a:t>：</a:t>
            </a:r>
            <a:r>
              <a:rPr lang="en-US" altLang="zh-CN">
                <a:ea typeface="宋体" panose="02010600030101010101" charset="-122"/>
              </a:rPr>
              <a:t> 将原问题划分为多个‌相同形式‌的子问题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2.‌独立求解</a:t>
            </a:r>
            <a:r>
              <a:rPr lang="zh-CN" altLang="en-US">
                <a:ea typeface="宋体" panose="02010600030101010101" charset="-122"/>
              </a:rPr>
              <a:t>：子问题之间‌无重叠‌，可并行递归解决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3.‌解合并</a:t>
            </a:r>
            <a:r>
              <a:rPr lang="zh-CN" altLang="en-US">
                <a:ea typeface="宋体" panose="02010600030101010101" charset="-122"/>
              </a:rPr>
              <a:t>：通过特定规则将子问题解组合为原问题解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分治法和动态规划的区别：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子问题是否重叠和子问题是否独立并行解决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6035" y="3501390"/>
            <a:ext cx="98304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例子</a:t>
            </a:r>
            <a:r>
              <a:rPr lang="en-US" altLang="zh-CN">
                <a:ea typeface="宋体" panose="02010600030101010101" charset="-122"/>
              </a:rPr>
              <a:t>1</a:t>
            </a:r>
            <a:r>
              <a:rPr lang="zh-CN" altLang="en-US">
                <a:ea typeface="宋体" panose="02010600030101010101" charset="-122"/>
              </a:rPr>
              <a:t>：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归并排序</a:t>
            </a:r>
            <a:endParaRPr lang="zh-CN" altLang="en-US">
              <a:ea typeface="宋体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charset="-122"/>
              </a:rPr>
              <a:t> 分割(Divide)：将未排序的数组递归地分成两半，直到每个子数组只包含一个元素</a:t>
            </a:r>
            <a:endParaRPr lang="en-US" altLang="zh-CN">
              <a:ea typeface="宋体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charset="-122"/>
              </a:rPr>
              <a:t>合并(Conquer)：将已排序的子数组合并成一个大的有序数组</a:t>
            </a:r>
            <a:endParaRPr lang="en-US" altLang="zh-CN">
              <a:ea typeface="宋体" panose="02010600030101010101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ea typeface="宋体" panose="02010600030101010101" charset="-122"/>
              </a:rPr>
              <a:t>比较两个子数组的第一个元素，将较小的元素放入结果数组</a:t>
            </a:r>
            <a:endParaRPr lang="en-US" altLang="zh-CN">
              <a:ea typeface="宋体" panose="02010600030101010101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ea typeface="宋体" panose="02010600030101010101" charset="-122"/>
              </a:rPr>
              <a:t>移动指针到下一个元素</a:t>
            </a:r>
            <a:endParaRPr lang="en-US" altLang="zh-CN">
              <a:ea typeface="宋体" panose="02010600030101010101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ea typeface="宋体" panose="02010600030101010101" charset="-122"/>
              </a:rPr>
              <a:t>重复上述步骤直到一个子数组被完全遍历</a:t>
            </a:r>
            <a:endParaRPr lang="en-US" altLang="zh-CN">
              <a:ea typeface="宋体" panose="02010600030101010101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ea typeface="宋体" panose="02010600030101010101" charset="-122"/>
              </a:rPr>
              <a:t>将剩余元素直接复制到结果数组中</a:t>
            </a:r>
            <a:endParaRPr lang="en-US" altLang="zh-CN">
              <a:ea typeface="宋体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82345" y="856615"/>
            <a:ext cx="8644255" cy="93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>
                <a:ea typeface="宋体" panose="02010600030101010101" charset="-122"/>
              </a:rPr>
              <a:t>大数乘法</a:t>
            </a:r>
            <a:r>
              <a:rPr lang="en-US" altLang="zh-CN" sz="4800">
                <a:ea typeface="宋体" panose="02010600030101010101" charset="-122"/>
              </a:rPr>
              <a:t>-</a:t>
            </a:r>
            <a:r>
              <a:rPr lang="zh-CN" altLang="en-US" sz="4800">
                <a:ea typeface="宋体" panose="02010600030101010101" charset="-122"/>
              </a:rPr>
              <a:t>分治法</a:t>
            </a:r>
            <a:r>
              <a:rPr lang="en-US" altLang="zh-CN" sz="4800">
                <a:ea typeface="宋体" panose="02010600030101010101" charset="-122"/>
              </a:rPr>
              <a:t> karatsuba</a:t>
            </a:r>
            <a:endParaRPr lang="en-US" altLang="zh-CN" sz="4800">
              <a:ea typeface="宋体" panose="0201060003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85875" y="1870075"/>
            <a:ext cx="10012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x=a⋅10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charset="-122"/>
              </a:rPr>
              <a:t>m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 +b</a:t>
            </a:r>
            <a:endParaRPr lang="en-US" altLang="zh-CN">
              <a:solidFill>
                <a:schemeClr val="tx1"/>
              </a:solidFill>
              <a:uFillTx/>
              <a:ea typeface="宋体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y=c⋅10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charset="-122"/>
              </a:rPr>
              <a:t>m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 +d</a:t>
            </a:r>
            <a:endParaRPr lang="en-US" altLang="zh-CN">
              <a:solidFill>
                <a:schemeClr val="tx1"/>
              </a:solidFill>
              <a:uFillTx/>
              <a:ea typeface="宋体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xy=ac⋅10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charset="-122"/>
              </a:rPr>
              <a:t>2m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 +(ad+bc)⋅10</a:t>
            </a:r>
            <a:r>
              <a:rPr lang="en-US" altLang="zh-CN" baseline="30000">
                <a:solidFill>
                  <a:schemeClr val="tx1"/>
                </a:solidFill>
                <a:uFillTx/>
                <a:ea typeface="宋体" panose="02010600030101010101" charset="-122"/>
              </a:rPr>
              <a:t>m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 +bd</a:t>
            </a:r>
            <a:endParaRPr lang="en-US" altLang="zh-CN">
              <a:solidFill>
                <a:schemeClr val="tx1"/>
              </a:solidFill>
              <a:uFillTx/>
              <a:ea typeface="宋体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</a:rPr>
              <a:t>Karatsuba </a:t>
            </a:r>
            <a:r>
              <a:rPr lang="zh-CN" altLang="en-US">
                <a:solidFill>
                  <a:schemeClr val="tx1"/>
                </a:solidFill>
                <a:uFillTx/>
                <a:ea typeface="宋体" panose="02010600030101010101" charset="-122"/>
              </a:rPr>
              <a:t>通过数学变形：</a:t>
            </a:r>
            <a:endParaRPr lang="zh-CN" altLang="en-US">
              <a:solidFill>
                <a:schemeClr val="tx1"/>
              </a:solidFill>
              <a:uFillTx/>
              <a:ea typeface="宋体" panose="0201060003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uFillTx/>
                <a:ea typeface="宋体" panose="02010600030101010101" charset="-122"/>
              </a:rPr>
              <a:t>xy=ac⋅10</a:t>
            </a:r>
            <a:r>
              <a:rPr lang="zh-CN" altLang="en-US" baseline="30000">
                <a:solidFill>
                  <a:srgbClr val="FF0000"/>
                </a:solidFill>
                <a:uFillTx/>
                <a:ea typeface="宋体" panose="02010600030101010101" charset="-122"/>
              </a:rPr>
              <a:t>2m</a:t>
            </a:r>
            <a:r>
              <a:rPr lang="zh-CN" altLang="en-US">
                <a:solidFill>
                  <a:srgbClr val="FF0000"/>
                </a:solidFill>
                <a:uFillTx/>
                <a:ea typeface="宋体" panose="02010600030101010101" charset="-122"/>
              </a:rPr>
              <a:t> +[(a+b)(c+d)−ac−bd]⋅10</a:t>
            </a:r>
            <a:r>
              <a:rPr lang="zh-CN" altLang="en-US" baseline="30000">
                <a:solidFill>
                  <a:srgbClr val="FF0000"/>
                </a:solidFill>
                <a:uFillTx/>
                <a:ea typeface="宋体" panose="02010600030101010101" charset="-122"/>
              </a:rPr>
              <a:t>m</a:t>
            </a:r>
            <a:r>
              <a:rPr lang="zh-CN" altLang="en-US">
                <a:solidFill>
                  <a:srgbClr val="FF0000"/>
                </a:solidFill>
                <a:uFillTx/>
                <a:ea typeface="宋体" panose="02010600030101010101" charset="-122"/>
              </a:rPr>
              <a:t> +bd</a:t>
            </a:r>
            <a:endParaRPr lang="zh-CN" altLang="en-US">
              <a:solidFill>
                <a:srgbClr val="FF0000"/>
              </a:solidFill>
              <a:uFillTx/>
              <a:ea typeface="宋体" panose="0201060003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3731895"/>
            <a:ext cx="4236720" cy="1625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34110" y="3400425"/>
            <a:ext cx="5796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x=12345=12⋅10</a:t>
            </a:r>
            <a:r>
              <a:rPr lang="en-US" baseline="30000">
                <a:solidFill>
                  <a:schemeClr val="tx1"/>
                </a:solidFill>
                <a:uFillTx/>
              </a:rPr>
              <a:t>3</a:t>
            </a:r>
            <a:r>
              <a:rPr lang="en-US"/>
              <a:t> +345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a=12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b=345</a:t>
            </a:r>
            <a:endParaRPr lang="en-US"/>
          </a:p>
          <a:p>
            <a:r>
              <a:rPr lang="en-US"/>
              <a:t>y=6789=6⋅10</a:t>
            </a:r>
            <a:r>
              <a:rPr lang="en-US" baseline="30000">
                <a:solidFill>
                  <a:schemeClr val="tx1"/>
                </a:solidFill>
                <a:uFillTx/>
              </a:rPr>
              <a:t>3</a:t>
            </a:r>
            <a:r>
              <a:rPr lang="en-US"/>
              <a:t>+789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c=6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d=789</a:t>
            </a:r>
            <a:endParaRPr lang="en-US"/>
          </a:p>
          <a:p>
            <a:pPr lvl="0" indent="0">
              <a:buNone/>
            </a:pPr>
            <a:r>
              <a:rPr lang="en-US"/>
              <a:t>ac=12*6 = 72</a:t>
            </a:r>
            <a:endParaRPr lang="en-US"/>
          </a:p>
          <a:p>
            <a:pPr lvl="0" indent="0">
              <a:buNone/>
            </a:pPr>
            <a:r>
              <a:rPr lang="en-US"/>
              <a:t>bd=345*789=272205</a:t>
            </a:r>
            <a:endParaRPr lang="en-US"/>
          </a:p>
          <a:p>
            <a:pPr lvl="0" indent="0">
              <a:buNone/>
            </a:pPr>
            <a:r>
              <a:rPr lang="zh-CN" altLang="en-US">
                <a:solidFill>
                  <a:srgbClr val="FF0000"/>
                </a:solidFill>
                <a:uFillTx/>
                <a:ea typeface="宋体" panose="02010600030101010101" charset="-122"/>
                <a:sym typeface="+mn-ea"/>
              </a:rPr>
              <a:t>[(a+b)(c+d)−ac−bd]⋅10</a:t>
            </a:r>
            <a:r>
              <a:rPr lang="zh-CN" altLang="en-US" baseline="30000">
                <a:solidFill>
                  <a:srgbClr val="FF0000"/>
                </a:solidFill>
                <a:uFillTx/>
                <a:ea typeface="宋体" panose="02010600030101010101" charset="-122"/>
                <a:sym typeface="+mn-ea"/>
              </a:rPr>
              <a:t>m</a:t>
            </a:r>
            <a:r>
              <a:rPr lang="en-US" altLang="zh-CN">
                <a:solidFill>
                  <a:schemeClr val="tx1"/>
                </a:solidFill>
                <a:uFillTx/>
                <a:ea typeface="宋体" panose="02010600030101010101" charset="-122"/>
                <a:sym typeface="+mn-ea"/>
              </a:rPr>
              <a:t>=</a:t>
            </a:r>
            <a:r>
              <a:rPr lang="en-US"/>
              <a:t>11538000</a:t>
            </a:r>
            <a:endParaRPr lang="en-US"/>
          </a:p>
          <a:p>
            <a:pPr lvl="0" indent="0">
              <a:buNone/>
            </a:pPr>
            <a:r>
              <a:rPr lang="en-US"/>
              <a:t>72*1000*1000 + </a:t>
            </a:r>
            <a:r>
              <a:rPr lang="en-US">
                <a:sym typeface="+mn-ea"/>
              </a:rPr>
              <a:t>11538000 + 272205 =83810205 </a:t>
            </a:r>
            <a:endParaRPr lang="en-US"/>
          </a:p>
          <a:p>
            <a:pPr lvl="0" indent="0">
              <a:buNone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Presentation</Application>
  <PresentationFormat>On-screen Show (4:3)</PresentationFormat>
  <Paragraphs>64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 (Body)</vt:lpstr>
      <vt:lpstr>Prompt Thin</vt:lpstr>
      <vt:lpstr>-apple-system</vt:lpstr>
      <vt:lpstr>Courier New</vt:lpstr>
      <vt:lpstr>Calibri</vt:lpstr>
      <vt:lpstr>微软雅黑</vt:lpstr>
      <vt:lpstr>Arial Unicode MS</vt:lpstr>
      <vt:lpstr>Calibri Light</vt:lpstr>
      <vt:lpstr>Wingdings</vt:lpstr>
      <vt:lpstr>文泉驿微米黑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358</cp:revision>
  <dcterms:created xsi:type="dcterms:W3CDTF">2025-05-15T08:40:56Z</dcterms:created>
  <dcterms:modified xsi:type="dcterms:W3CDTF">2025-05-15T08:40:56Z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