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57" d="100"/>
          <a:sy n="57" d="100"/>
        </p:scale>
        <p:origin x="-96" y="-1470"/>
      </p:cViewPr>
      <p:guideLst>
        <p:guide pos="2169" orient="horz"/>
        <p:guide pos="376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22D59D-7505-1EDC-A96C-442A4FA9CA63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E38401-5F42-8FE0-7FD6-1DD2B7520511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548893" y="3338355"/>
            <a:ext cx="5060386" cy="823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一维简单动态规划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743017" y="4220406"/>
            <a:ext cx="2012392" cy="1119267"/>
            <a:chOff x="0" y="0"/>
            <a:chExt cx="2012392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2012392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一维简单动态规划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宋体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/>
              <a:t>一维简单动态规划</a:t>
            </a:r>
            <a:endParaRPr lang="zh-CN" sz="4800">
              <a:ea typeface="宋体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84332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一维简单动态规划</a:t>
            </a:r>
            <a:endParaRPr/>
          </a:p>
        </p:txBody>
      </p:sp>
      <p:sp>
        <p:nvSpPr>
          <p:cNvPr id="1052788089" name="Rectangles 1052788088"/>
          <p:cNvSpPr/>
          <p:nvPr/>
        </p:nvSpPr>
        <p:spPr bwMode="auto">
          <a:xfrm flipH="0" flipV="0">
            <a:off x="894375" y="1260858"/>
            <a:ext cx="10573870" cy="2216901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动态规划（Dynamic Programming, DP）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的核心思想是通过 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将复杂问题分解为重叠子问题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‌，并 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利用子问题的解构建全局最优解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‌。</a:t>
            </a:r>
            <a:endParaRPr sz="18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一维动态规划是动态规划</a:t>
            </a:r>
            <a:r>
              <a:rPr sz="1400"/>
              <a:t>：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以单变量或一维数组存储子问题解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‌的简化形式，适用于状态仅依赖前一或有限前序步骤的问题，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其核心是通过‌</a:t>
            </a:r>
            <a:r>
              <a:rPr sz="14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存储历史信息避免重复计算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‌，用空间复杂度换取时间复杂度优化</a:t>
            </a:r>
            <a:b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</a:b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4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状态定义单一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状态通常表示为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，描述问题在位置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的最优解（如以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结尾的子序列最大值）</a:t>
            </a:r>
            <a:b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</a:b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4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递推关系明确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当前状态仅依赖前一或前若干步的状态，如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 = f(dp[i-1], dp[i-2])</a:t>
            </a:r>
            <a:b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</a:b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4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空间可压缩性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若状态仅依赖有限前序值，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使用空间可以压缩</a:t>
            </a:r>
            <a:b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</a:br>
            <a:endParaRPr sz="1800"/>
          </a:p>
        </p:txBody>
      </p:sp>
      <p:sp>
        <p:nvSpPr>
          <p:cNvPr id="1104522595" name=""/>
          <p:cNvSpPr/>
          <p:nvPr/>
        </p:nvSpPr>
        <p:spPr bwMode="auto">
          <a:xfrm flipH="0" flipV="0">
            <a:off x="1005707" y="3559133"/>
            <a:ext cx="7180364" cy="20425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步骤 1：定义状态</a:t>
            </a: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b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</a:b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 	问题转化</a:t>
            </a:r>
            <a:r>
              <a:rPr sz="16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‌：将原问题抽象为可递推的子问题</a:t>
            </a:r>
            <a:endParaRPr sz="16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	状态维度</a:t>
            </a:r>
            <a:r>
              <a:rPr sz="16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‌：一维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步骤 2：初始化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步骤 3：状态转移方程</a:t>
            </a: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endParaRPr sz="1600" b="1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	递推关系</a:t>
            </a:r>
            <a:r>
              <a:rPr sz="16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‌：通过当前状态推导下一状态。</a:t>
            </a:r>
            <a:endParaRPr sz="16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             滚动更新</a:t>
            </a:r>
            <a:r>
              <a:rPr sz="16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：</a:t>
            </a:r>
            <a:endParaRPr sz="1600" b="1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6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步骤 4：求解目标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7895779" name=""/>
          <p:cNvSpPr/>
          <p:nvPr/>
        </p:nvSpPr>
        <p:spPr bwMode="auto">
          <a:xfrm flipH="0" flipV="0">
            <a:off x="868667" y="819541"/>
            <a:ext cx="10550948" cy="646537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问题描述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给定一个整数数组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8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nums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，找到一个‌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连续子数组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‌，使其和最大，并返回这个最大和。</a:t>
            </a:r>
            <a:endParaRPr sz="1800"/>
          </a:p>
        </p:txBody>
      </p:sp>
      <p:sp>
        <p:nvSpPr>
          <p:cNvPr id="1463034066" name=""/>
          <p:cNvSpPr/>
          <p:nvPr/>
        </p:nvSpPr>
        <p:spPr bwMode="auto">
          <a:xfrm flipH="0" flipV="0">
            <a:off x="913287" y="1466079"/>
            <a:ext cx="10754090" cy="3820666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动态规划思路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1. 状态定义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endParaRPr sz="1800"/>
          </a:p>
          <a:p>
            <a:pPr marL="283879" indent="-283879">
              <a:buFont typeface="Arial"/>
              <a:buChar char="•"/>
              <a:defRPr/>
            </a:pP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4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定义状态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表示以第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个元素结尾的连续子数组的最大和。</a:t>
            </a:r>
            <a:endParaRPr sz="14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4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目标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‌：找到所有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中的最大值。</a:t>
            </a:r>
            <a:endParaRPr sz="18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2. 状态转移方程</a:t>
            </a:r>
            <a:endParaRPr sz="18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递推关系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	若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, </a:t>
            </a:r>
            <a:r>
              <a:rPr lang="zh-CN" sz="14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dp[i-1] + nums[i]</a:t>
            </a:r>
            <a:r>
              <a:rPr lang="zh-CN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&gt; </a:t>
            </a:r>
            <a:r>
              <a:rPr lang="zh-CN" sz="14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nums</a:t>
            </a:r>
            <a:r>
              <a:rPr lang="zh-CN" sz="1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或者 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dp[i-1] &gt; 0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，则当前元素可加入前一个子数组：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 = dp[i-1] + nums[i]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	若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dp[i-1] ≤ 0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，则当前元素单独作为子数组：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 = nums[i]</a:t>
            </a:r>
            <a:r>
              <a:rPr sz="1400"/>
              <a:t>	</a:t>
            </a:r>
            <a:endParaRPr sz="1400"/>
          </a:p>
          <a:p>
            <a:pPr>
              <a:defRPr/>
            </a:pPr>
            <a:r>
              <a:rPr sz="1400"/>
              <a:t>                    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4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合并为</a:t>
            </a:r>
            <a:r>
              <a:rPr sz="14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</a:t>
            </a:r>
            <a:r>
              <a:rPr sz="14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 = max(dp[i-1] + nums[i], nums[i])</a:t>
            </a:r>
            <a:endParaRPr sz="1400"/>
          </a:p>
          <a:p>
            <a:pPr>
              <a:defRPr/>
            </a:pP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3. 初始化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dp[0] = nums[0]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（以第一个元素结尾的子数组只能是它本身）。</a:t>
            </a:r>
            <a:endParaRPr sz="18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4 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空间优化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	由于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8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只依赖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8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dp[i-1]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，可用单个变量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8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current_max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代替数组：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	</a:t>
            </a:r>
            <a:r>
              <a:rPr sz="18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current_max = </a:t>
            </a:r>
            <a:r>
              <a:rPr sz="1800" b="0" i="0" u="none">
                <a:solidFill>
                  <a:srgbClr val="DE9F00"/>
                </a:solidFill>
                <a:latin typeface="Courier New"/>
                <a:ea typeface="Courier New"/>
                <a:cs typeface="Courier New"/>
              </a:rPr>
              <a:t>max</a:t>
            </a:r>
            <a:r>
              <a:rPr sz="18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(current_max + nums[i], nums[i])</a:t>
            </a:r>
            <a:endParaRPr sz="1800"/>
          </a:p>
        </p:txBody>
      </p:sp>
      <p:sp>
        <p:nvSpPr>
          <p:cNvPr id="651011595" name=""/>
          <p:cNvSpPr/>
          <p:nvPr/>
        </p:nvSpPr>
        <p:spPr bwMode="auto">
          <a:xfrm flipH="0" flipV="0">
            <a:off x="681623" y="5513762"/>
            <a:ext cx="10664851" cy="4880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60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 vector&lt;</a:t>
            </a:r>
            <a:r>
              <a:rPr sz="2600" b="0" i="0" u="none">
                <a:solidFill>
                  <a:srgbClr val="0000FF"/>
                </a:solidFill>
                <a:latin typeface="Droid Sans Mono"/>
                <a:ea typeface="Droid Sans Mono"/>
                <a:cs typeface="Droid Sans Mono"/>
              </a:rPr>
              <a:t>int</a:t>
            </a:r>
            <a:r>
              <a:rPr sz="260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&gt; nums = {-</a:t>
            </a:r>
            <a:r>
              <a:rPr sz="260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2</a:t>
            </a:r>
            <a:r>
              <a:rPr sz="260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, </a:t>
            </a:r>
            <a:r>
              <a:rPr sz="260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60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, -</a:t>
            </a:r>
            <a:r>
              <a:rPr sz="260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3</a:t>
            </a:r>
            <a:r>
              <a:rPr sz="260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, </a:t>
            </a:r>
            <a:r>
              <a:rPr sz="2600" b="0" i="0" u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</a:rPr>
              <a:t>4</a:t>
            </a:r>
            <a:r>
              <a:rPr sz="2600" b="0" i="0" u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</a:rPr>
              <a:t>, -</a:t>
            </a:r>
            <a:r>
              <a:rPr sz="2600" b="0" i="0" u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600" b="0" i="0" u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</a:rPr>
              <a:t>, </a:t>
            </a:r>
            <a:r>
              <a:rPr sz="2600" b="0" i="0" u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</a:rPr>
              <a:t>2</a:t>
            </a:r>
            <a:r>
              <a:rPr sz="2600" b="0" i="0" u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</a:rPr>
              <a:t>, </a:t>
            </a:r>
            <a:r>
              <a:rPr sz="2600" b="0" i="0" u="none">
                <a:solidFill>
                  <a:srgbClr val="C00000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60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, -</a:t>
            </a:r>
            <a:r>
              <a:rPr sz="260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5</a:t>
            </a:r>
            <a:r>
              <a:rPr sz="260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, </a:t>
            </a:r>
            <a:r>
              <a:rPr sz="2600" b="0" i="0" u="none">
                <a:solidFill>
                  <a:srgbClr val="098658"/>
                </a:solidFill>
                <a:latin typeface="Droid Sans Mono"/>
                <a:ea typeface="Droid Sans Mono"/>
                <a:cs typeface="Droid Sans Mono"/>
              </a:rPr>
              <a:t>4</a:t>
            </a:r>
            <a:r>
              <a:rPr sz="2600" b="0" i="0" u="none">
                <a:solidFill>
                  <a:srgbClr val="000000"/>
                </a:solidFill>
                <a:latin typeface="Droid Sans Mono"/>
                <a:ea typeface="Droid Sans Mono"/>
                <a:cs typeface="Droid Sans Mono"/>
              </a:rPr>
              <a:t>};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010769" name=""/>
          <p:cNvSpPr/>
          <p:nvPr/>
        </p:nvSpPr>
        <p:spPr bwMode="auto">
          <a:xfrm>
            <a:off x="872056" y="894198"/>
            <a:ext cx="2709945" cy="3661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打家劫舍问题</a:t>
            </a:r>
            <a:endParaRPr sz="1800"/>
          </a:p>
        </p:txBody>
      </p:sp>
      <p:sp>
        <p:nvSpPr>
          <p:cNvPr id="1671918712" name=""/>
          <p:cNvSpPr/>
          <p:nvPr/>
        </p:nvSpPr>
        <p:spPr bwMode="auto">
          <a:xfrm flipH="0" flipV="0">
            <a:off x="1140303" y="1557858"/>
            <a:ext cx="9859087" cy="920857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假设你是一个专业盗贼，计划偷窃一排房屋。每间房屋内有一定金额的现金，但相邻房屋的安保系统相连，‌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如果两间相邻的房屋在同一晚被闯入，系统会自动报警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‌。给定一个非负整数数组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8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nums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，表示每间房屋的金额，计算你‌</a:t>
            </a:r>
            <a:r>
              <a:rPr sz="18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在不触发警报的情况下</a:t>
            </a:r>
            <a:r>
              <a:rPr sz="18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‌，一夜之内能偷窃到的最高金额。</a:t>
            </a:r>
            <a:endParaRPr sz="1800"/>
          </a:p>
        </p:txBody>
      </p:sp>
      <p:sp>
        <p:nvSpPr>
          <p:cNvPr id="1540135877" name=""/>
          <p:cNvSpPr/>
          <p:nvPr/>
        </p:nvSpPr>
        <p:spPr bwMode="auto">
          <a:xfrm flipH="0" flipV="0">
            <a:off x="1200507" y="2478715"/>
            <a:ext cx="7733072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[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, 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7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, 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9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, 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3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, 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sz="2000" b="0" i="0" u="none">
                <a:solidFill>
                  <a:srgbClr val="C00000"/>
                </a:solidFill>
                <a:latin typeface="Courier New"/>
                <a:ea typeface="Courier New"/>
                <a:cs typeface="Courier New"/>
              </a:rPr>
              <a:t>]</a:t>
            </a:r>
            <a:endParaRPr sz="2000">
              <a:solidFill>
                <a:srgbClr val="C00000"/>
              </a:solidFill>
            </a:endParaRPr>
          </a:p>
        </p:txBody>
      </p:sp>
      <p:sp>
        <p:nvSpPr>
          <p:cNvPr id="1792231077" name=""/>
          <p:cNvSpPr/>
          <p:nvPr/>
        </p:nvSpPr>
        <p:spPr bwMode="auto">
          <a:xfrm flipH="0" flipV="0">
            <a:off x="1140303" y="2981662"/>
            <a:ext cx="11697296" cy="2871587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1. 状态定义</a:t>
            </a: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定义状态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表示偷到第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间房屋时，能获得的最大金额。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目标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dp[n-1]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（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n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为房屋数量）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2. 状态转移方程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递推逻辑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‌：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如果偷第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间房屋，则不能偷第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i-1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间，最大金额为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dp[i-2] + nums[i]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。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如果不偷第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i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间房屋，则最大金额为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dp[i-1]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。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合并公式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dp[i] = </a:t>
            </a:r>
            <a:r>
              <a:rPr sz="1200" b="0" i="0" u="none">
                <a:solidFill>
                  <a:srgbClr val="DE9F00"/>
                </a:solidFill>
                <a:latin typeface="Courier New"/>
                <a:ea typeface="Courier New"/>
                <a:cs typeface="Courier New"/>
              </a:rPr>
              <a:t>max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(dp[i-</a:t>
            </a:r>
            <a:r>
              <a:rPr sz="1200" b="0" i="0" u="none">
                <a:solidFill>
                  <a:srgbClr val="BD790B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], dp[i-</a:t>
            </a:r>
            <a:r>
              <a:rPr sz="1200" b="0" i="0" u="none">
                <a:solidFill>
                  <a:srgbClr val="BD790B"/>
                </a:solidFill>
                <a:latin typeface="Courier New"/>
                <a:ea typeface="Courier New"/>
                <a:cs typeface="Courier New"/>
              </a:rPr>
              <a:t>2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] + nums[i])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3. 初始化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dp[0] = nums[0]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（只有一间房屋时，必须偷）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dp[1] = max(nums[0], nums[1])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（两间房屋时，选择金额较大的偷）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‌</a:t>
            </a:r>
            <a:r>
              <a:rPr sz="1200" b="1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4. 空间优化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由于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dp[i]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只依赖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dp[i-1]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和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dp[i-2]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，可用两个变量滚动更新：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   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new_max = </a:t>
            </a:r>
            <a:r>
              <a:rPr sz="1200" b="0" i="0" u="none">
                <a:solidFill>
                  <a:srgbClr val="DE9F00"/>
                </a:solidFill>
                <a:latin typeface="Courier New"/>
                <a:ea typeface="Courier New"/>
                <a:cs typeface="Courier New"/>
              </a:rPr>
              <a:t>max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(curr_max, prev_max + nums[i])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   prev_max =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curr_max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  <a:p>
            <a:pPr>
              <a:defRPr/>
            </a:pP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    </a:t>
            </a:r>
            <a:r>
              <a:rPr sz="1200" b="0" i="0" u="none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curr_max</a:t>
            </a:r>
            <a:r>
              <a:rPr sz="1200" b="0" i="0" u="none">
                <a:solidFill>
                  <a:srgbClr val="333333"/>
                </a:solidFill>
                <a:latin typeface="PingFang SC0"/>
                <a:ea typeface="PingFang SC0"/>
                <a:cs typeface="PingFang SC0"/>
              </a:rPr>
              <a:t> = </a:t>
            </a:r>
            <a:r>
              <a:rPr lang="zh-CN" sz="1200" b="0" i="0" u="none" strike="noStrike" cap="none" spc="0">
                <a:solidFill>
                  <a:srgbClr val="333333"/>
                </a:solidFill>
                <a:latin typeface="Courier New"/>
                <a:ea typeface="Courier New"/>
                <a:cs typeface="Courier New"/>
              </a:rPr>
              <a:t>new_max</a:t>
            </a:r>
            <a:endParaRPr sz="1200" b="0" i="0" u="none">
              <a:solidFill>
                <a:srgbClr val="333333"/>
              </a:solidFill>
              <a:latin typeface="PingFang SC0"/>
              <a:ea typeface="PingFang SC0"/>
              <a:cs typeface="PingFang SC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292</cp:revision>
  <dcterms:created xsi:type="dcterms:W3CDTF">2025-04-27T05:27:15Z</dcterms:created>
  <dcterms:modified xsi:type="dcterms:W3CDTF">2025-04-30T15:04:35Z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