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66" r:id="rId8"/>
    <p:sldId id="270" r:id="rId9"/>
    <p:sldId id="271" r:id="rId10"/>
    <p:sldId id="272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96" y="-1470"/>
      </p:cViewPr>
      <p:guideLst>
        <p:guide orient="horz" pos="2160"/>
        <p:guide pos="37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2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2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2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2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768446" y="3338355"/>
            <a:ext cx="262128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算法评价</a:t>
            </a:r>
            <a:endParaRPr lang="en-US" altLang="zh-CN" sz="4800" b="0" i="0" u="none" strike="noStrike" cap="none" spc="0">
              <a:solidFill>
                <a:schemeClr val="tx1"/>
              </a:solidFill>
              <a:latin typeface="+mn-lt"/>
              <a:ea typeface="宋体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 panose="020B0604020202020204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200573" y="4220406"/>
            <a:ext cx="1097280" cy="1121447"/>
            <a:chOff x="457556" y="0"/>
            <a:chExt cx="1097280" cy="112144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617027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457556" y="753147"/>
              <a:ext cx="1097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zh-CN" sz="1800" b="0" i="0" u="none" strike="noStrike" cap="none" spc="0">
                  <a:solidFill>
                    <a:schemeClr val="tx1"/>
                  </a:solidFill>
                  <a:latin typeface="+mn-lt"/>
                  <a:ea typeface="宋体" panose="02010600030101010101" charset="-122"/>
                  <a:cs typeface="+mn-cs"/>
                </a:rPr>
                <a:t>算法评价</a:t>
              </a:r>
              <a:endParaRPr lang="zh-CN" sz="18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宋体" panose="02010600030101010101" charset="-122"/>
                <a:cs typeface="思源黑体旧字形 ExtraLight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25" y="2809044"/>
            <a:ext cx="545823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800">
                <a:ea typeface="宋体" panose="02010600030101010101" charset="-122"/>
              </a:rPr>
              <a:t>算法评价</a:t>
            </a:r>
            <a:endParaRPr lang="zh-CN" altLang="en-US" sz="4800">
              <a:ea typeface="宋体" panose="02010600030101010101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51865" y="7651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ea typeface="宋体" panose="02010600030101010101" charset="-122"/>
              </a:rPr>
              <a:t>算法评价</a:t>
            </a:r>
            <a:endParaRPr lang="zh-CN" altLang="en-US" sz="3600">
              <a:ea typeface="宋体" panose="02010600030101010101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74750" y="1474470"/>
            <a:ext cx="8441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主要还是从算法所占用的 </a:t>
            </a:r>
            <a:r>
              <a:rPr lang="en-US">
                <a:solidFill>
                  <a:srgbClr val="FF0000"/>
                </a:solidFill>
              </a:rPr>
              <a:t>时间 </a:t>
            </a:r>
            <a:r>
              <a:rPr lang="en-US"/>
              <a:t>和 </a:t>
            </a:r>
            <a:r>
              <a:rPr lang="en-US">
                <a:solidFill>
                  <a:srgbClr val="FF0000"/>
                </a:solidFill>
              </a:rPr>
              <a:t>空间</a:t>
            </a:r>
            <a:r>
              <a:rPr lang="en-US"/>
              <a:t> 两个维度去考量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296035" y="1971040"/>
            <a:ext cx="10033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时间维度：是指执行当前算法所消耗的时间，我们通常用时间复杂度来描述。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空间维度：是指执行当前算法需要占用多少内存空间，我们通常用空间复杂度来描述。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266190" y="2736850"/>
            <a:ext cx="5604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大O符号表示</a:t>
            </a:r>
            <a:r>
              <a:rPr lang="zh-CN" altLang="en-US">
                <a:ea typeface="宋体" panose="02010600030101010101" charset="-122"/>
              </a:rPr>
              <a:t>：算法的渐进复杂度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63625" y="3359785"/>
            <a:ext cx="1948180" cy="22453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zh-CN" altLang="en-US" sz="2000" b="1" i="0">
                <a:solidFill>
                  <a:srgbClr val="191B1F"/>
                </a:solidFill>
                <a:latin typeface="Calibri (Body)" charset="0"/>
                <a:ea typeface="Calibri (Body)" charset="0"/>
                <a:cs typeface="Calibri (Body)" charset="0"/>
              </a:rPr>
              <a:t>常数阶</a:t>
            </a:r>
            <a:r>
              <a:rPr lang="en-US" altLang="zh-CN" sz="2000" b="1" i="0">
                <a:solidFill>
                  <a:srgbClr val="191B1F"/>
                </a:solidFill>
                <a:latin typeface="Calibri (Body)" charset="0"/>
                <a:ea typeface="Calibri (Body)" charset="0"/>
                <a:cs typeface="Calibri (Body)" charset="0"/>
              </a:rPr>
              <a:t>O(1)</a:t>
            </a:r>
            <a:endParaRPr lang="en-US" altLang="zh-CN" sz="2000" b="1" i="0">
              <a:solidFill>
                <a:srgbClr val="191B1F"/>
              </a:solidFill>
              <a:latin typeface="Calibri (Body)" charset="0"/>
              <a:ea typeface="Calibri (Body)" charset="0"/>
              <a:cs typeface="Calibri (Body)" charset="0"/>
            </a:endParaRPr>
          </a:p>
          <a:p>
            <a:pPr marL="0" indent="0" algn="l"/>
            <a:endParaRPr lang="en-US" altLang="zh-CN" sz="2000" b="1" i="0">
              <a:solidFill>
                <a:srgbClr val="191B1F"/>
              </a:solidFill>
              <a:latin typeface="-apple-system"/>
              <a:ea typeface="-apple-system"/>
            </a:endParaRPr>
          </a:p>
          <a:p>
            <a:pPr marL="0" indent="0" algn="l"/>
            <a:r>
              <a:rPr lang="en-US" altLang="zh-CN" sz="2000" b="1" i="0">
                <a:solidFill>
                  <a:srgbClr val="191B1F"/>
                </a:solidFill>
                <a:latin typeface="-apple-system"/>
                <a:ea typeface="-apple-system"/>
              </a:rPr>
              <a:t>int i = 1;</a:t>
            </a:r>
            <a:endParaRPr lang="en-US" altLang="zh-CN" sz="2000" b="1" i="0">
              <a:solidFill>
                <a:srgbClr val="191B1F"/>
              </a:solidFill>
              <a:latin typeface="-apple-system"/>
              <a:ea typeface="-apple-system"/>
            </a:endParaRPr>
          </a:p>
          <a:p>
            <a:pPr marL="0" indent="0" algn="l"/>
            <a:r>
              <a:rPr lang="en-US" altLang="zh-CN" sz="2000" b="1" i="0">
                <a:solidFill>
                  <a:srgbClr val="191B1F"/>
                </a:solidFill>
                <a:latin typeface="-apple-system"/>
                <a:ea typeface="-apple-system"/>
              </a:rPr>
              <a:t>int j = 2;</a:t>
            </a:r>
            <a:endParaRPr lang="en-US" altLang="zh-CN" sz="2000" b="1" i="0">
              <a:solidFill>
                <a:srgbClr val="191B1F"/>
              </a:solidFill>
              <a:latin typeface="-apple-system"/>
              <a:ea typeface="-apple-system"/>
            </a:endParaRPr>
          </a:p>
          <a:p>
            <a:pPr marL="0" indent="0" algn="l"/>
            <a:r>
              <a:rPr lang="en-US" altLang="zh-CN" sz="2000" b="1" i="0">
                <a:solidFill>
                  <a:srgbClr val="191B1F"/>
                </a:solidFill>
                <a:latin typeface="-apple-system"/>
                <a:ea typeface="-apple-system"/>
              </a:rPr>
              <a:t>j++;</a:t>
            </a:r>
            <a:r>
              <a:rPr lang="en-US" altLang="zh-CN" sz="2000" b="1">
                <a:solidFill>
                  <a:srgbClr val="191B1F"/>
                </a:solidFill>
                <a:latin typeface="-apple-system"/>
                <a:ea typeface="-apple-system"/>
                <a:sym typeface="+mn-ea"/>
              </a:rPr>
              <a:t>++i;</a:t>
            </a:r>
            <a:endParaRPr lang="en-US" altLang="zh-CN" sz="2000" b="1" i="0">
              <a:solidFill>
                <a:srgbClr val="191B1F"/>
              </a:solidFill>
              <a:latin typeface="-apple-system"/>
              <a:ea typeface="-apple-system"/>
            </a:endParaRPr>
          </a:p>
          <a:p>
            <a:pPr marL="0" indent="0" algn="l"/>
            <a:endParaRPr lang="en-US" altLang="zh-CN" sz="2000" b="1" i="0">
              <a:solidFill>
                <a:srgbClr val="191B1F"/>
              </a:solidFill>
              <a:latin typeface="-apple-system"/>
              <a:ea typeface="-apple-system"/>
            </a:endParaRPr>
          </a:p>
          <a:p>
            <a:pPr marL="0" indent="0" algn="l"/>
            <a:r>
              <a:rPr lang="en-US" altLang="zh-CN" sz="2000" b="1" i="0">
                <a:solidFill>
                  <a:srgbClr val="191B1F"/>
                </a:solidFill>
                <a:latin typeface="-apple-system"/>
                <a:ea typeface="-apple-system"/>
              </a:rPr>
              <a:t>int m = i + j;</a:t>
            </a:r>
            <a:endParaRPr lang="en-US" altLang="zh-CN" sz="2000" b="1" i="0">
              <a:solidFill>
                <a:srgbClr val="191B1F"/>
              </a:solidFill>
              <a:latin typeface="-apple-system"/>
              <a:ea typeface="-apple-system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495675" y="3359785"/>
            <a:ext cx="192532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线性阶O(n)</a:t>
            </a:r>
            <a:endParaRPr lang="en-US" sz="2000" b="1"/>
          </a:p>
          <a:p>
            <a:endParaRPr lang="en-US"/>
          </a:p>
          <a:p>
            <a:r>
              <a:rPr lang="en-US"/>
              <a:t>for(i=1; i&lt;=n; ++i)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j = i;</a:t>
            </a:r>
            <a:endParaRPr lang="en-US"/>
          </a:p>
          <a:p>
            <a:r>
              <a:rPr lang="en-US"/>
              <a:t>   j++;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958205" y="3410585"/>
            <a:ext cx="18218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对数阶O(logN)</a:t>
            </a:r>
            <a:endParaRPr lang="en-US" b="1"/>
          </a:p>
          <a:p>
            <a:r>
              <a:rPr lang="en-US"/>
              <a:t>int i = 1;</a:t>
            </a:r>
            <a:endParaRPr lang="en-US"/>
          </a:p>
          <a:p>
            <a:r>
              <a:rPr lang="en-US"/>
              <a:t>while(i&lt;n)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i = i * 2;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endParaRPr lang="en-US"/>
          </a:p>
          <a:p>
            <a:r>
              <a:rPr lang="en-US"/>
              <a:t>2, 4, 8,</a:t>
            </a:r>
            <a:endParaRPr lang="en-US"/>
          </a:p>
          <a:p>
            <a:endParaRPr lang="en-US"/>
          </a:p>
          <a:p>
            <a:r>
              <a:rPr lang="en-US"/>
              <a:t>x = log₂nO(1)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8015605" y="3359785"/>
            <a:ext cx="2766695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线性对数阶O(nlogN)</a:t>
            </a:r>
            <a:endParaRPr lang="en-US" sz="2000" b="1"/>
          </a:p>
          <a:p>
            <a:r>
              <a:rPr lang="en-US"/>
              <a:t>for(m=1; m&lt;n; m++)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i = 1;</a:t>
            </a:r>
            <a:endParaRPr lang="en-US"/>
          </a:p>
          <a:p>
            <a:r>
              <a:rPr lang="en-US"/>
              <a:t>    while(i&lt;n)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    i = i * 2;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51865" y="7651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ea typeface="宋体" panose="02010600030101010101" charset="-122"/>
              </a:rPr>
              <a:t>时间复杂度</a:t>
            </a:r>
            <a:endParaRPr lang="zh-CN" altLang="en-US" sz="3600">
              <a:ea typeface="宋体" panose="02010600030101010101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779780" y="1410335"/>
            <a:ext cx="211836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平方阶O(n²)</a:t>
            </a:r>
            <a:endParaRPr lang="en-US" sz="2000" b="1"/>
          </a:p>
          <a:p>
            <a:r>
              <a:rPr lang="en-US"/>
              <a:t>for(x=1; x&lt;=n; x++)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for(i=1; i&lt;=n; i++)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   j = i;</a:t>
            </a:r>
            <a:endParaRPr lang="en-US"/>
          </a:p>
          <a:p>
            <a:r>
              <a:rPr lang="en-US"/>
              <a:t>       j++;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272790" y="1410335"/>
            <a:ext cx="4500245" cy="3723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ea typeface="宋体" panose="02010600030101010101" charset="-122"/>
              </a:rPr>
              <a:t>立方</a:t>
            </a:r>
            <a:r>
              <a:rPr lang="en-US" sz="2000" b="1"/>
              <a:t>阶O(n</a:t>
            </a:r>
            <a:r>
              <a:rPr lang="en-US" sz="2000" b="1" baseline="30000">
                <a:solidFill>
                  <a:schemeClr val="tx1"/>
                </a:solidFill>
                <a:uFillTx/>
              </a:rPr>
              <a:t>3</a:t>
            </a:r>
            <a:r>
              <a:rPr lang="en-US" sz="2000" b="1"/>
              <a:t>)</a:t>
            </a:r>
            <a:endParaRPr lang="en-US" sz="2000" b="1"/>
          </a:p>
          <a:p>
            <a:r>
              <a:rPr lang="en-US"/>
              <a:t>for(x=0; x&lt;=R; x++)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for(i=0; i&lt;=G; i++)</a:t>
            </a:r>
            <a:endParaRPr lang="en-US"/>
          </a:p>
          <a:p>
            <a:r>
              <a:rPr lang="en-US"/>
              <a:t>    {</a:t>
            </a:r>
            <a:endParaRPr lang="en-US"/>
          </a:p>
          <a:p>
            <a:r>
              <a:rPr lang="en-US"/>
              <a:t>        for(j =0; j&lt;=B; j++) {</a:t>
            </a:r>
            <a:endParaRPr lang="en-US"/>
          </a:p>
          <a:p>
            <a:r>
              <a:rPr lang="en-US"/>
              <a:t>              R[x] = 0x255;</a:t>
            </a:r>
            <a:endParaRPr lang="en-US"/>
          </a:p>
          <a:p>
            <a:r>
              <a:rPr lang="en-US"/>
              <a:t>              G[i] = 0x255;</a:t>
            </a:r>
            <a:endParaRPr lang="en-US"/>
          </a:p>
          <a:p>
            <a:r>
              <a:rPr lang="en-US"/>
              <a:t>              B[i] = 0x255;</a:t>
            </a:r>
            <a:endParaRPr lang="en-US"/>
          </a:p>
          <a:p>
            <a:r>
              <a:rPr lang="en-US"/>
              <a:t>     }</a:t>
            </a:r>
            <a:endParaRPr lang="en-US"/>
          </a:p>
          <a:p>
            <a:r>
              <a:rPr lang="en-US"/>
              <a:t>        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}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51865" y="7651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ea typeface="宋体" panose="02010600030101010101" charset="-122"/>
              </a:rPr>
              <a:t>空间复杂度</a:t>
            </a:r>
            <a:endParaRPr lang="zh-CN" altLang="en-US" sz="3600">
              <a:ea typeface="宋体" panose="02010600030101010101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5530" y="1482725"/>
            <a:ext cx="10544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既然时间复杂度不是用来计算程序具体耗时的，那么我也应该明白，空间复杂度也不是用来计算程序实际占用的空间的。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37285" y="2395220"/>
            <a:ext cx="20237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空间复杂度 O(1)</a:t>
            </a:r>
            <a:endParaRPr lang="en-US" b="1"/>
          </a:p>
          <a:p>
            <a:endParaRPr lang="en-US"/>
          </a:p>
          <a:p>
            <a:endParaRPr lang="en-US"/>
          </a:p>
          <a:p>
            <a:r>
              <a:rPr lang="en-US"/>
              <a:t>int i = 1;</a:t>
            </a:r>
            <a:endParaRPr lang="en-US"/>
          </a:p>
          <a:p>
            <a:r>
              <a:rPr lang="en-US"/>
              <a:t>int j = 2;</a:t>
            </a:r>
            <a:endParaRPr lang="en-US"/>
          </a:p>
          <a:p>
            <a:r>
              <a:rPr lang="en-US"/>
              <a:t>++i;</a:t>
            </a:r>
            <a:endParaRPr lang="en-US"/>
          </a:p>
          <a:p>
            <a:r>
              <a:rPr lang="en-US"/>
              <a:t>j++;</a:t>
            </a:r>
            <a:endParaRPr lang="en-US"/>
          </a:p>
          <a:p>
            <a:r>
              <a:rPr lang="en-US"/>
              <a:t>int m = i + j;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828540" y="2456815"/>
            <a:ext cx="20237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空间复杂度 O(n)</a:t>
            </a:r>
            <a:endParaRPr lang="en-US" b="1"/>
          </a:p>
          <a:p>
            <a:endParaRPr lang="en-US"/>
          </a:p>
          <a:p>
            <a:r>
              <a:rPr lang="en-US"/>
              <a:t>int[] m = new int[n]</a:t>
            </a:r>
            <a:endParaRPr lang="en-US"/>
          </a:p>
          <a:p>
            <a:endParaRPr lang="en-US"/>
          </a:p>
          <a:p>
            <a:r>
              <a:rPr lang="en-US"/>
              <a:t>..</a:t>
            </a:r>
            <a:endParaRPr lang="en-US"/>
          </a:p>
          <a:p>
            <a:r>
              <a:rPr lang="en-US"/>
              <a:t>...</a:t>
            </a:r>
            <a:endParaRPr lang="en-US"/>
          </a:p>
          <a:p>
            <a:r>
              <a:rPr lang="en-US" altLang="zh-CN">
                <a:ea typeface="宋体" panose="02010600030101010101" charset="-122"/>
              </a:rPr>
              <a:t>....</a:t>
            </a:r>
            <a:endParaRPr lang="en-US" altLang="zh-CN"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65530" y="949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示例：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20165" y="1393825"/>
            <a:ext cx="4095750" cy="20612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zh-CN" sz="1600" b="0" i="0">
                <a:solidFill>
                  <a:srgbClr val="333333"/>
                </a:solidFill>
                <a:latin typeface="Courier New" panose="02070309020205020404"/>
                <a:ea typeface="Courier New" panose="02070309020205020404"/>
              </a:rPr>
              <a:t>int factorial(n)</a:t>
            </a:r>
            <a:endParaRPr lang="en-US" altLang="zh-CN" sz="1600" b="0" i="0">
              <a:solidFill>
                <a:srgbClr val="333333"/>
              </a:solidFill>
              <a:latin typeface="Courier New" panose="02070309020205020404"/>
              <a:ea typeface="Courier New" panose="02070309020205020404"/>
            </a:endParaRPr>
          </a:p>
          <a:p>
            <a:pPr marL="0" indent="0"/>
            <a:r>
              <a:rPr lang="en-US" altLang="zh-CN" sz="1600" b="0" i="0">
                <a:solidFill>
                  <a:srgbClr val="333333"/>
                </a:solidFill>
                <a:latin typeface="Courier New" panose="02070309020205020404"/>
                <a:ea typeface="Courier New" panose="02070309020205020404"/>
              </a:rPr>
              <a:t>{</a:t>
            </a:r>
            <a:endParaRPr lang="en-US" altLang="zh-CN" sz="1600" b="0" i="0">
              <a:solidFill>
                <a:srgbClr val="333333"/>
              </a:solidFill>
              <a:latin typeface="Courier New" panose="02070309020205020404"/>
              <a:ea typeface="Courier New" panose="02070309020205020404"/>
            </a:endParaRPr>
          </a:p>
          <a:p>
            <a:pPr marL="0" indent="0"/>
            <a:r>
              <a:rPr lang="en-US" altLang="zh-CN" sz="1600" b="0" i="0">
                <a:solidFill>
                  <a:srgbClr val="333333"/>
                </a:solidFill>
                <a:latin typeface="Courier New" panose="02070309020205020404"/>
                <a:ea typeface="Courier New" panose="02070309020205020404"/>
              </a:rPr>
              <a:t>    if (n &lt;= 1)</a:t>
            </a:r>
            <a:endParaRPr lang="en-US" altLang="zh-CN" sz="1600" b="0" i="0">
              <a:solidFill>
                <a:srgbClr val="333333"/>
              </a:solidFill>
              <a:latin typeface="Courier New" panose="02070309020205020404"/>
              <a:ea typeface="Courier New" panose="02070309020205020404"/>
            </a:endParaRPr>
          </a:p>
          <a:p>
            <a:pPr marL="0" indent="0"/>
            <a:r>
              <a:rPr lang="en-US" altLang="zh-CN" sz="1600" b="0" i="0">
                <a:solidFill>
                  <a:srgbClr val="333333"/>
                </a:solidFill>
                <a:latin typeface="Courier New" panose="02070309020205020404"/>
                <a:ea typeface="Courier New" panose="02070309020205020404"/>
              </a:rPr>
              <a:t>        return 1;</a:t>
            </a:r>
            <a:endParaRPr lang="en-US" altLang="zh-CN" sz="1600" b="0" i="0">
              <a:solidFill>
                <a:srgbClr val="333333"/>
              </a:solidFill>
              <a:latin typeface="Courier New" panose="02070309020205020404"/>
              <a:ea typeface="Courier New" panose="02070309020205020404"/>
            </a:endParaRPr>
          </a:p>
          <a:p>
            <a:pPr marL="0" indent="0"/>
            <a:r>
              <a:rPr lang="en-US" altLang="zh-CN" sz="1600" b="0" i="0">
                <a:solidFill>
                  <a:srgbClr val="333333"/>
                </a:solidFill>
                <a:latin typeface="Courier New" panose="02070309020205020404"/>
                <a:ea typeface="Courier New" panose="02070309020205020404"/>
              </a:rPr>
              <a:t>    return n * factorial(n - 1);</a:t>
            </a:r>
            <a:endParaRPr lang="en-US" altLang="zh-CN" sz="1600" b="0" i="0">
              <a:solidFill>
                <a:srgbClr val="333333"/>
              </a:solidFill>
              <a:latin typeface="Courier New" panose="02070309020205020404"/>
              <a:ea typeface="Courier New" panose="02070309020205020404"/>
            </a:endParaRPr>
          </a:p>
          <a:p>
            <a:pPr marL="0" indent="0"/>
            <a:r>
              <a:rPr lang="en-US" altLang="zh-CN" sz="1600" b="0" i="0">
                <a:solidFill>
                  <a:srgbClr val="333333"/>
                </a:solidFill>
                <a:latin typeface="Courier New" panose="02070309020205020404"/>
                <a:ea typeface="Courier New" panose="02070309020205020404"/>
              </a:rPr>
              <a:t>}</a:t>
            </a:r>
            <a:endParaRPr lang="en-US" altLang="zh-CN" sz="1600" b="0" i="0">
              <a:solidFill>
                <a:srgbClr val="333333"/>
              </a:solidFill>
              <a:latin typeface="Courier New" panose="02070309020205020404"/>
              <a:ea typeface="Courier New" panose="02070309020205020404"/>
            </a:endParaRPr>
          </a:p>
          <a:p>
            <a:pPr marL="0" indent="0"/>
            <a:endParaRPr lang="en-US" altLang="zh-CN" sz="1600" b="0" i="0">
              <a:solidFill>
                <a:srgbClr val="333333"/>
              </a:solidFill>
              <a:latin typeface="Courier New" panose="02070309020205020404"/>
              <a:ea typeface="Courier New" panose="02070309020205020404"/>
            </a:endParaRPr>
          </a:p>
          <a:p>
            <a:pPr marL="0" indent="0"/>
            <a:r>
              <a:rPr lang="zh-CN" altLang="en-US" sz="1600" b="0" i="0">
                <a:solidFill>
                  <a:srgbClr val="333333"/>
                </a:solidFill>
                <a:latin typeface="Courier New" panose="02070309020205020404"/>
                <a:ea typeface="宋体" panose="02010600030101010101" charset="-122"/>
              </a:rPr>
              <a:t>时间复杂度</a:t>
            </a:r>
            <a:r>
              <a:rPr lang="en-US" altLang="zh-CN" sz="1600" b="0" i="0">
                <a:solidFill>
                  <a:srgbClr val="333333"/>
                </a:solidFill>
                <a:latin typeface="Courier New" panose="02070309020205020404"/>
                <a:ea typeface="宋体" panose="02010600030101010101" charset="-122"/>
              </a:rPr>
              <a:t>O(n), </a:t>
            </a:r>
            <a:r>
              <a:rPr lang="zh-CN" altLang="en-US" sz="1600" b="0" i="0">
                <a:solidFill>
                  <a:srgbClr val="333333"/>
                </a:solidFill>
                <a:latin typeface="Courier New" panose="02070309020205020404"/>
                <a:ea typeface="宋体" panose="02010600030101010101" charset="-122"/>
              </a:rPr>
              <a:t>空间复杂度</a:t>
            </a:r>
            <a:r>
              <a:rPr lang="en-US" altLang="zh-CN" sz="1600" b="0" i="0">
                <a:solidFill>
                  <a:srgbClr val="333333"/>
                </a:solidFill>
                <a:latin typeface="Courier New" panose="02070309020205020404"/>
                <a:ea typeface="宋体" panose="02010600030101010101" charset="-122"/>
              </a:rPr>
              <a:t>O(n)</a:t>
            </a:r>
            <a:endParaRPr lang="en-US" altLang="zh-CN" sz="1600" b="0" i="0">
              <a:solidFill>
                <a:srgbClr val="333333"/>
              </a:solidFill>
              <a:latin typeface="Courier New" panose="02070309020205020404"/>
              <a:ea typeface="宋体" panose="02010600030101010101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269865" y="1424940"/>
            <a:ext cx="65043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int fib(n)</a:t>
            </a:r>
            <a:endParaRPr lang="en-US"/>
          </a:p>
          <a:p>
            <a:r>
              <a:rPr lang="en-US"/>
              <a:t>{</a:t>
            </a:r>
            <a:endParaRPr lang="en-US"/>
          </a:p>
          <a:p>
            <a:r>
              <a:rPr lang="en-US"/>
              <a:t>    if (n &lt;= 1)</a:t>
            </a:r>
            <a:endParaRPr lang="en-US"/>
          </a:p>
          <a:p>
            <a:r>
              <a:rPr lang="en-US"/>
              <a:t>        return n;                   // 基础情况 O(1)</a:t>
            </a:r>
            <a:endParaRPr lang="en-US"/>
          </a:p>
          <a:p>
            <a:r>
              <a:rPr lang="en-US"/>
              <a:t>    return fib(n - 1) + fib(n - 2); // 递归调用 O(1) + T(n-1) + T(n-2)</a:t>
            </a:r>
            <a:endParaRPr lang="en-US"/>
          </a:p>
          <a:p>
            <a:r>
              <a:rPr lang="en-US"/>
              <a:t>}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2280" y="3429000"/>
            <a:ext cx="3895725" cy="914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495290" y="466153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时间复杂</a:t>
            </a:r>
            <a:r>
              <a:rPr lang="en-US"/>
              <a:t>O(1.618</a:t>
            </a:r>
            <a:r>
              <a:rPr lang="en-US" baseline="30000">
                <a:solidFill>
                  <a:schemeClr val="tx1"/>
                </a:solidFill>
                <a:uFillTx/>
              </a:rPr>
              <a:t>n</a:t>
            </a:r>
            <a:r>
              <a:rPr lang="en-US"/>
              <a:t>) </a:t>
            </a:r>
            <a:r>
              <a:rPr lang="zh-CN" altLang="en-US">
                <a:ea typeface="宋体" panose="02010600030101010101" charset="-122"/>
              </a:rPr>
              <a:t>，</a:t>
            </a:r>
            <a:r>
              <a:rPr lang="en-US" altLang="zh-CN">
                <a:ea typeface="宋体" panose="02010600030101010101" charset="-122"/>
              </a:rPr>
              <a:t> </a:t>
            </a:r>
            <a:r>
              <a:rPr lang="zh-CN" altLang="en-US">
                <a:ea typeface="宋体" panose="02010600030101010101" charset="-122"/>
              </a:rPr>
              <a:t>空间复杂度</a:t>
            </a:r>
            <a:r>
              <a:rPr lang="en-US" altLang="zh-CN">
                <a:ea typeface="宋体" panose="02010600030101010101" charset="-122"/>
              </a:rPr>
              <a:t>O(n)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1206</Words>
  <Application>WPS Presentation</Application>
  <PresentationFormat>On-screen Show (4:3)</PresentationFormat>
  <Paragraphs>140</Paragraphs>
  <Slides>8</Slides>
  <Notes>7</Notes>
  <HiddenSlides>0</HiddenSlides>
  <MMClips>2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>Arial</vt:lpstr>
      <vt:lpstr>宋体</vt:lpstr>
      <vt:lpstr>思源黑体旧字形 ExtraLight</vt:lpstr>
      <vt:lpstr>黑体</vt:lpstr>
      <vt:lpstr>Segoe UI Semilight</vt:lpstr>
      <vt:lpstr>Calibri (Body)</vt:lpstr>
      <vt:lpstr>Prompt Thin</vt:lpstr>
      <vt:lpstr>-apple-system</vt:lpstr>
      <vt:lpstr>Calibri</vt:lpstr>
      <vt:lpstr>微软雅黑</vt:lpstr>
      <vt:lpstr>Arial Unicode MS</vt:lpstr>
      <vt:lpstr>Courier New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Evan</cp:lastModifiedBy>
  <cp:revision>344</cp:revision>
  <dcterms:created xsi:type="dcterms:W3CDTF">2025-05-14T14:45:35Z</dcterms:created>
  <dcterms:modified xsi:type="dcterms:W3CDTF">2025-05-14T14:45:35Z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0A88B9D0A29E4CF2A48B20686492B66B_42</vt:lpwstr>
  </property>
  <property fmtid="{D5CDD505-2E9C-101B-9397-08002B2CF9AE}" pid="3" name="KSOProductBuildVer">
    <vt:lpwstr>1033-12.1.0.17900</vt:lpwstr>
  </property>
</Properties>
</file>