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961582" y="3338356"/>
            <a:ext cx="223393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1" i="0" u="none" strike="noStrike" cap="none" spc="298">
                <a:solidFill>
                  <a:srgbClr val="C0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排序</a:t>
            </a:r>
            <a:r>
              <a:rPr lang="en-US" altLang="zh-CN" sz="4800" b="1" i="0" u="none" strike="noStrike" cap="none" spc="298">
                <a:solidFill>
                  <a:srgbClr val="C0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(1)</a:t>
            </a:r>
            <a:endParaRPr lang="en-US" altLang="zh-CN" sz="4800" b="1" i="0" u="none" strike="noStrike" cap="none" spc="298">
              <a:solidFill>
                <a:srgbClr val="C0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360045" y="4220406"/>
            <a:ext cx="747376" cy="1119267"/>
            <a:chOff x="0" y="0"/>
            <a:chExt cx="747376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8410" y="753147"/>
              <a:ext cx="640798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/>
                <a:t>排序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4278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/>
              <a:t>排序</a:t>
            </a:r>
            <a:endParaRPr sz="4800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3" y="681381"/>
            <a:ext cx="4383612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排序</a:t>
            </a:r>
            <a:endParaRPr sz="3600"/>
          </a:p>
        </p:txBody>
      </p:sp>
      <p:sp>
        <p:nvSpPr>
          <p:cNvPr id="1052788089" name="Rectangles 1052788088"/>
          <p:cNvSpPr/>
          <p:nvPr/>
        </p:nvSpPr>
        <p:spPr bwMode="auto">
          <a:xfrm>
            <a:off x="894376" y="1260859"/>
            <a:ext cx="818173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  <p:sp>
        <p:nvSpPr>
          <p:cNvPr id="1894451037" name="Text Box 1894451036"/>
          <p:cNvSpPr txBox="1"/>
          <p:nvPr/>
        </p:nvSpPr>
        <p:spPr bwMode="auto">
          <a:xfrm>
            <a:off x="1151688" y="1496785"/>
            <a:ext cx="2215595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solidFill>
                  <a:srgbClr val="C00000"/>
                </a:solidFill>
              </a:rPr>
              <a:t>充分利用已知条件</a:t>
            </a:r>
            <a:endParaRPr sz="2000">
              <a:solidFill>
                <a:srgbClr val="C00000"/>
              </a:solidFill>
            </a:endParaRPr>
          </a:p>
        </p:txBody>
      </p:sp>
      <p:sp>
        <p:nvSpPr>
          <p:cNvPr id="1773225676" name="Text Box 1773225675"/>
          <p:cNvSpPr txBox="1"/>
          <p:nvPr/>
        </p:nvSpPr>
        <p:spPr bwMode="auto">
          <a:xfrm>
            <a:off x="1485681" y="2127662"/>
            <a:ext cx="10000176" cy="6502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0000"/>
                </a:solidFill>
              </a:rPr>
              <a:t>不连续自然数</a:t>
            </a:r>
            <a:r>
              <a:t> 50个 ： 1，3，59， 23， 77，18...  其中最大值不超</a:t>
            </a:r>
            <a:r>
              <a:rPr>
                <a:solidFill>
                  <a:srgbClr val="FF0000"/>
                </a:solidFill>
              </a:rPr>
              <a:t>过100</a:t>
            </a:r>
            <a:r>
              <a:t>，且没有</a:t>
            </a:r>
            <a:r>
              <a:rPr>
                <a:solidFill>
                  <a:srgbClr val="FF0000"/>
                </a:solidFill>
              </a:rPr>
              <a:t>重复</a:t>
            </a:r>
            <a:r>
              <a:t>，请把这些数</a:t>
            </a:r>
          </a:p>
          <a:p>
            <a:pPr>
              <a:defRPr/>
            </a:pPr>
            <a:r>
              <a:t>排序。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779520" y="3199130"/>
            <a:ext cx="3387090" cy="830580"/>
            <a:chOff x="2760" y="6698"/>
            <a:chExt cx="5334" cy="1308"/>
          </a:xfrm>
        </p:grpSpPr>
        <p:sp>
          <p:nvSpPr>
            <p:cNvPr id="2" name="Rounded Rectangle 1"/>
            <p:cNvSpPr/>
            <p:nvPr/>
          </p:nvSpPr>
          <p:spPr>
            <a:xfrm>
              <a:off x="2760" y="7352"/>
              <a:ext cx="734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0</a:t>
              </a:r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494" y="7352"/>
              <a:ext cx="734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1</a:t>
              </a:r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228" y="7352"/>
              <a:ext cx="734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0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62" y="7352"/>
              <a:ext cx="734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1</a:t>
              </a: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96" y="7352"/>
              <a:ext cx="734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0</a:t>
              </a: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164" y="7352"/>
              <a:ext cx="734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0</a:t>
              </a:r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430" y="7352"/>
              <a:ext cx="734" cy="6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......</a:t>
              </a:r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760" y="6698"/>
              <a:ext cx="734" cy="6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0</a:t>
              </a: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4" y="6698"/>
              <a:ext cx="734" cy="6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1</a:t>
              </a:r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228" y="6698"/>
              <a:ext cx="734" cy="6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2</a:t>
              </a:r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62" y="6698"/>
              <a:ext cx="734" cy="6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3</a:t>
              </a:r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6" y="6698"/>
              <a:ext cx="734" cy="6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4</a:t>
              </a:r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32" y="6698"/>
              <a:ext cx="1163" cy="6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100</a:t>
              </a:r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30" y="6698"/>
              <a:ext cx="734" cy="6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/>
                <a:t>....</a:t>
              </a: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4326465" name="文本框 13"/>
          <p:cNvSpPr txBox="1"/>
          <p:nvPr/>
        </p:nvSpPr>
        <p:spPr bwMode="auto">
          <a:xfrm>
            <a:off x="756873" y="681381"/>
            <a:ext cx="438361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3600">
                <a:ea typeface="宋体" panose="02010600030101010101" charset="-122"/>
              </a:rPr>
              <a:t>选择</a:t>
            </a:r>
            <a:r>
              <a:rPr lang="en-US" sz="3600"/>
              <a:t>排序</a:t>
            </a:r>
            <a:endParaRPr sz="3600"/>
          </a:p>
        </p:txBody>
      </p:sp>
      <p:sp>
        <p:nvSpPr>
          <p:cNvPr id="3" name="Text Box 2"/>
          <p:cNvSpPr txBox="1"/>
          <p:nvPr/>
        </p:nvSpPr>
        <p:spPr>
          <a:xfrm>
            <a:off x="7153910" y="1621790"/>
            <a:ext cx="4064000" cy="4123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ea typeface="宋体" panose="02010600030101010101" charset="-122"/>
              </a:rPr>
              <a:t>步骤：</a:t>
            </a:r>
            <a:r>
              <a:rPr lang="zh-CN" altLang="en-US">
                <a:ea typeface="宋体" panose="02010600030101010101" charset="-122"/>
              </a:rPr>
              <a:t>1. 在一个长度为n的无序数组中，第一次遍历n-1个数找到最小的和第一个数交换。</a:t>
            </a:r>
            <a:endParaRPr lang="zh-CN" altLang="en-US">
              <a:ea typeface="宋体" panose="02010600030101010101" charset="-122"/>
            </a:endParaRPr>
          </a:p>
          <a:p>
            <a:r>
              <a:rPr lang="zh-CN" altLang="en-US">
                <a:ea typeface="宋体" panose="02010600030101010101" charset="-122"/>
              </a:rPr>
              <a:t>      2. 第二次从下一个数开始遍历n-2个数，找到最小的数和第二个数交换。</a:t>
            </a:r>
            <a:endParaRPr lang="zh-CN" altLang="en-US">
              <a:ea typeface="宋体" panose="02010600030101010101" charset="-122"/>
            </a:endParaRPr>
          </a:p>
          <a:p>
            <a:r>
              <a:rPr lang="zh-CN" altLang="en-US">
                <a:ea typeface="宋体" panose="02010600030101010101" charset="-122"/>
              </a:rPr>
              <a:t>      3. 重复以上操作直到第n-1次遍历最小的数和第n-1个数交换，排序完成。</a:t>
            </a:r>
            <a:endParaRPr lang="zh-CN" altLang="en-US">
              <a:ea typeface="宋体" panose="02010600030101010101" charset="-122"/>
            </a:endParaRPr>
          </a:p>
          <a:p>
            <a:endParaRPr lang="zh-CN" altLang="en-US">
              <a:ea typeface="宋体" panose="02010600030101010101" charset="-122"/>
            </a:endParaRPr>
          </a:p>
          <a:p>
            <a:endParaRPr lang="zh-CN" altLang="en-US">
              <a:ea typeface="宋体" panose="02010600030101010101" charset="-122"/>
            </a:endParaRPr>
          </a:p>
          <a:p>
            <a:r>
              <a:rPr lang="zh-CN" altLang="en-US">
                <a:ea typeface="宋体" panose="02010600030101010101" charset="-122"/>
              </a:rPr>
              <a:t>总结：</a:t>
            </a:r>
            <a:r>
              <a:rPr lang="en-US" altLang="zh-CN">
                <a:ea typeface="宋体" panose="02010600030101010101" charset="-122"/>
              </a:rPr>
              <a:t> n-1 </a:t>
            </a:r>
            <a:r>
              <a:rPr lang="zh-CN" altLang="en-US">
                <a:ea typeface="宋体" panose="02010600030101010101" charset="-122"/>
              </a:rPr>
              <a:t>轮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          </a:t>
            </a:r>
            <a:r>
              <a:rPr lang="zh-CN" altLang="en-US">
                <a:ea typeface="宋体" panose="02010600030101010101" charset="-122"/>
              </a:rPr>
              <a:t>每轮步进一个位置，从该位置后面到结尾找一个最小的数。</a:t>
            </a:r>
            <a:endParaRPr lang="zh-CN" altLang="en-US">
              <a:ea typeface="宋体" panose="02010600030101010101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531620"/>
            <a:ext cx="440436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4326465" name="文本框 13"/>
          <p:cNvSpPr txBox="1"/>
          <p:nvPr/>
        </p:nvSpPr>
        <p:spPr bwMode="auto">
          <a:xfrm>
            <a:off x="756873" y="681381"/>
            <a:ext cx="438361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en-US" sz="3600">
                <a:ea typeface="宋体" panose="02010600030101010101" charset="-122"/>
              </a:rPr>
              <a:t>冒泡</a:t>
            </a:r>
            <a:r>
              <a:rPr lang="en-US" sz="3600"/>
              <a:t>排序</a:t>
            </a:r>
            <a:endParaRPr sz="3600"/>
          </a:p>
        </p:txBody>
      </p:sp>
      <p:sp>
        <p:nvSpPr>
          <p:cNvPr id="4" name="Text Box 3"/>
          <p:cNvSpPr txBox="1"/>
          <p:nvPr/>
        </p:nvSpPr>
        <p:spPr>
          <a:xfrm>
            <a:off x="5426710" y="1409065"/>
            <a:ext cx="5532120" cy="4291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>
                <a:solidFill>
                  <a:srgbClr val="FF0000"/>
                </a:solidFill>
                <a:ea typeface="宋体" panose="02010600030101010101" charset="-122"/>
                <a:sym typeface="+mn-ea"/>
              </a:rPr>
              <a:t>步骤：</a:t>
            </a:r>
            <a:r>
              <a:rPr lang="zh-CN" altLang="en-US">
                <a:solidFill>
                  <a:schemeClr val="tx1"/>
                </a:solidFill>
                <a:ea typeface="宋体" panose="02010600030101010101" charset="-122"/>
                <a:sym typeface="+mn-ea"/>
              </a:rPr>
              <a:t>1、比较相邻的元素。如果第一个比第二个大（小），就交换他们两个</a:t>
            </a:r>
            <a:endParaRPr lang="zh-CN" altLang="en-US">
              <a:solidFill>
                <a:schemeClr val="tx1"/>
              </a:solidFill>
              <a:ea typeface="宋体" panose="02010600030101010101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a typeface="宋体" panose="02010600030101010101" charset="-122"/>
                <a:sym typeface="+mn-ea"/>
              </a:rPr>
              <a:t>2、对每一对相邻元素作同样的工作，从开始第一对到结尾的最后一对。这步做完后，最后的元素会是最大（小）的数。</a:t>
            </a:r>
            <a:endParaRPr lang="zh-CN" altLang="en-US">
              <a:solidFill>
                <a:schemeClr val="tx1"/>
              </a:solidFill>
              <a:ea typeface="宋体" panose="02010600030101010101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a typeface="宋体" panose="02010600030101010101" charset="-122"/>
                <a:sym typeface="+mn-ea"/>
              </a:rPr>
              <a:t>3、针对所有的元素重复以上的步骤，除了最后已经选出的元素（有序）。</a:t>
            </a:r>
            <a:endParaRPr lang="zh-CN" altLang="en-US">
              <a:solidFill>
                <a:schemeClr val="tx1"/>
              </a:solidFill>
              <a:ea typeface="宋体" panose="02010600030101010101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a typeface="宋体" panose="02010600030101010101" charset="-122"/>
                <a:sym typeface="+mn-ea"/>
              </a:rPr>
              <a:t>4、持续每次对越来越少的元素（无序元素）重复上面的步骤，直到没有任何一对数字需要比较，则序列最终有序。</a:t>
            </a:r>
            <a:endParaRPr lang="zh-CN" altLang="en-US">
              <a:solidFill>
                <a:schemeClr val="tx1"/>
              </a:solidFill>
              <a:ea typeface="宋体" panose="02010600030101010101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ea typeface="宋体" panose="02010600030101010101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ea typeface="宋体" panose="02010600030101010101" charset="-122"/>
                <a:sym typeface="+mn-ea"/>
              </a:rPr>
              <a:t>外层循环</a:t>
            </a:r>
            <a:r>
              <a:rPr lang="en-US" altLang="zh-CN">
                <a:solidFill>
                  <a:srgbClr val="FF0000"/>
                </a:solidFill>
                <a:ea typeface="宋体" panose="02010600030101010101" charset="-122"/>
                <a:sym typeface="+mn-ea"/>
              </a:rPr>
              <a:t>n-1 </a:t>
            </a:r>
            <a:r>
              <a:rPr lang="zh-CN" altLang="en-US">
                <a:solidFill>
                  <a:srgbClr val="FF0000"/>
                </a:solidFill>
                <a:ea typeface="宋体" panose="02010600030101010101" charset="-122"/>
                <a:sym typeface="+mn-ea"/>
              </a:rPr>
              <a:t>轮</a:t>
            </a:r>
            <a:endParaRPr lang="zh-CN" altLang="en-US">
              <a:solidFill>
                <a:srgbClr val="FF0000"/>
              </a:solidFill>
              <a:ea typeface="宋体" panose="02010600030101010101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1665605"/>
            <a:ext cx="3293745" cy="3526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Presentation</Application>
  <PresentationFormat>On-screen Show (4:3)</PresentationFormat>
  <Paragraphs>78</Paragraphs>
  <Slides>7</Slides>
  <Notes>5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Arial</vt:lpstr>
      <vt:lpstr>华文宋体</vt:lpstr>
      <vt:lpstr>思源黑体旧字形 ExtraLight</vt:lpstr>
      <vt:lpstr>黑体</vt:lpstr>
      <vt:lpstr>Segoe UI Semilight</vt:lpstr>
      <vt:lpstr>宋体</vt:lpstr>
      <vt:lpstr>Calibri</vt:lpstr>
      <vt:lpstr>微软雅黑</vt:lpstr>
      <vt:lpstr>Arial Unicode MS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283</cp:revision>
  <dcterms:created xsi:type="dcterms:W3CDTF">2025-04-25T23:51:21Z</dcterms:created>
  <dcterms:modified xsi:type="dcterms:W3CDTF">2025-04-25T23:51:21Z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