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 snapToGrid="0">
      <p:cViewPr varScale="1">
        <p:scale>
          <a:sx n="57" d="100"/>
          <a:sy n="57" d="100"/>
        </p:scale>
        <p:origin x="-96" y="-1470"/>
      </p:cViewPr>
      <p:guideLst>
        <p:guide pos="2160" orient="horz"/>
        <p:guide pos="3768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CF5CAC1-9625-4378-942F-06327CAF8CD8}" type="datetimeFigureOut">
              <a:rPr lang="zh-CN"/>
              <a:t/>
            </a:fld>
            <a:endParaRPr lang="zh-CN"/>
          </a:p>
        </p:txBody>
      </p:sp>
      <p:sp>
        <p:nvSpPr>
          <p:cNvPr id="4" name="幻灯片图像占位符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9532B1-D51B-4065-979B-CDD6B40756D2}" type="slidenum">
              <a:rPr lang="zh-CN"/>
              <a:t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  <a:t/>
            </a:fld>
            <a:endParaRPr lang="zh-CN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/>
            </a:fld>
            <a:endParaRPr lang="zh-CN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/>
            </a:fld>
            <a:endParaRPr lang="zh-CN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27AD444-11B6-4218-F18B-4275EE78FC83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21194A9-D366-B854-A570-15804E41A9FA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5383538-67B8-A08E-E80A-C18C63BE621B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/>
            </a:fld>
            <a:endParaRPr lang="zh-CN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838200" y="697820"/>
            <a:ext cx="3603171" cy="592137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垂直排列标题与&#10;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1_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3BF58DE-56F1-449D-9AED-5DFEE2408EDD}" type="datetimeFigureOut">
              <a:rPr lang="zh-CN"/>
              <a:t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DC4B5B-4AA2-48AC-AA1C-32C9F13A2356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914400" y="2130426"/>
            <a:ext cx="10363200" cy="1470025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4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839200" y="274639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609600" y="274639"/>
            <a:ext cx="8026400" cy="5851525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658420" y="571415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www.1ppt.com/moban/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行业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www.1ppt.com/hangye/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节日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www.1ppt.com/jieri/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素材下载：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www.1ppt.com/sucai/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背景图片：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www.1ppt.com/beijing/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图表下载：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www.1ppt.com/tubiao/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优秀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www.1ppt.com/xiazai/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www.1ppt.com/powerpoint/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Word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www.1ppt.com/word/              Excel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www.1ppt.com/excel/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资料下载：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www.1ppt.com/ziliao/     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课件下载：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www.1ppt.com/kejian/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范文下载：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www.1ppt.com/fanwen/        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试卷下载：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www.1ppt.com/shiti/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教案下载：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www.1ppt.com/jiaoan/  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字体下载：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www.1ppt.com/ziti/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 </a:t>
            </a:r>
            <a:endParaRPr lang="zh-CN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4"/>
          <a:stretch/>
        </p:blipFill>
        <p:spPr bwMode="auto">
          <a:xfrm>
            <a:off x="0" y="0"/>
            <a:ext cx="12191999" cy="379558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 bwMode="auto">
          <a:xfrm>
            <a:off x="548640" y="548640"/>
            <a:ext cx="11064240" cy="5807710"/>
          </a:xfrm>
          <a:prstGeom prst="rect">
            <a:avLst/>
          </a:prstGeom>
          <a:solidFill>
            <a:srgbClr val="F6F4F7"/>
          </a:solidFill>
          <a:ln>
            <a:noFill/>
          </a:ln>
          <a:effectLst>
            <a:outerShdw blurRad="571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2745476" y="3338363"/>
            <a:ext cx="6659315" cy="823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sz="4800" b="1" i="0" u="none" strike="noStrike" cap="none" spc="299">
                <a:solidFill>
                  <a:srgbClr val="C00000"/>
                </a:solidFill>
                <a:latin typeface="华文宋体"/>
                <a:ea typeface="华文宋体"/>
                <a:cs typeface="华文宋体"/>
              </a:rPr>
              <a:t>递推算法详解及其应用</a:t>
            </a:r>
            <a:endParaRPr lang="zh-CN" sz="4800" b="1" i="0" u="none" strike="noStrike" cap="none" spc="299">
              <a:solidFill>
                <a:srgbClr val="C00000"/>
              </a:solidFill>
              <a:latin typeface="华文宋体"/>
              <a:ea typeface="华文宋体"/>
              <a:cs typeface="华文宋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 bwMode="auto">
          <a:xfrm>
            <a:off x="4956735" y="1392437"/>
            <a:ext cx="2180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7200" b="1">
                <a:solidFill>
                  <a:srgbClr val="C00000"/>
                </a:solidFill>
                <a:latin typeface="思源黑体旧字形 ExtraLight"/>
                <a:ea typeface="思源黑体旧字形 ExtraLight"/>
              </a:rPr>
              <a:t>目录</a:t>
            </a:r>
            <a:endParaRPr lang="zh-CN" sz="7200" b="1">
              <a:solidFill>
                <a:srgbClr val="C0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5054593" y="259276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Arial"/>
              </a:rPr>
              <a:t>CONTANTS</a:t>
            </a:r>
            <a:endParaRPr lang="zh-CN" sz="28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2197523" y="4220411"/>
            <a:ext cx="1097996" cy="1119267"/>
            <a:chOff x="0" y="0"/>
            <a:chExt cx="1097996" cy="1119267"/>
          </a:xfrm>
        </p:grpSpPr>
        <p:sp>
          <p:nvSpPr>
            <p:cNvPr id="13" name="文本框 12"/>
            <p:cNvSpPr txBox="1"/>
            <p:nvPr/>
          </p:nvSpPr>
          <p:spPr bwMode="auto">
            <a:xfrm>
              <a:off x="162529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01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0" y="753147"/>
              <a:ext cx="1097996" cy="3661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zh-CN" sz="18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递推算法</a:t>
              </a:r>
              <a:endParaRPr lang="zh-CN" sz="18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endParaRPr>
            </a:p>
          </p:txBody>
        </p:sp>
      </p:grpSp>
      <p:cxnSp>
        <p:nvCxnSpPr>
          <p:cNvPr id="4" name="直接连接符 3"/>
          <p:cNvCxnSpPr>
            <a:cxnSpLocks/>
          </p:cNvCxnSpPr>
          <p:nvPr/>
        </p:nvCxnSpPr>
        <p:spPr bwMode="auto">
          <a:xfrm>
            <a:off x="2498271" y="3559629"/>
            <a:ext cx="705780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 bwMode="auto">
          <a:xfrm>
            <a:off x="9227832" y="4881809"/>
            <a:ext cx="183636" cy="701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endParaRPr lang="en-US" sz="2000" b="0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  <a:p>
            <a:pPr algn="ctr">
              <a:defRPr/>
            </a:pP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/>
            </a:endParaRP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6379281" y="4819957"/>
            <a:ext cx="183636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6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077456" y="501654"/>
            <a:ext cx="4537065" cy="585469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fill="norm" stroke="1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 bwMode="auto">
          <a:xfrm rot="2700000">
            <a:off x="2740335" y="4071165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8" name="矩形 7"/>
          <p:cNvSpPr/>
          <p:nvPr/>
        </p:nvSpPr>
        <p:spPr bwMode="auto">
          <a:xfrm rot="2700000">
            <a:off x="3411868" y="4027954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2775799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 lang="en-US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01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4608231" y="2809044"/>
            <a:ext cx="5444204" cy="579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递推算法</a:t>
            </a:r>
            <a:endParaRPr lang="zh-CN"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5172" y="2563317"/>
            <a:ext cx="5906926" cy="109452"/>
            <a:chOff x="538843" y="2563317"/>
            <a:chExt cx="5906926" cy="109452"/>
          </a:xfrm>
        </p:grpSpPr>
        <p:cxnSp>
          <p:nvCxnSpPr>
            <p:cNvPr id="13" name="直接连接符 12"/>
            <p:cNvCxnSpPr>
              <a:cxnSpLocks/>
            </p:cNvCxnSpPr>
            <p:nvPr/>
          </p:nvCxnSpPr>
          <p:spPr bwMode="auto">
            <a:xfrm>
              <a:off x="538843" y="2672770"/>
              <a:ext cx="589193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 bwMode="auto">
            <a:xfrm>
              <a:off x="5156615" y="2563317"/>
              <a:ext cx="1289153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latin typeface="思源黑体旧字形 ExtraLight"/>
                <a:ea typeface="思源黑体旧字形 ExtraLight"/>
              </a:endParaRPr>
            </a:p>
          </p:txBody>
        </p:sp>
      </p:grpSp>
      <p:sp>
        <p:nvSpPr>
          <p:cNvPr id="1541132531" name="Rectangles 1541132530"/>
          <p:cNvSpPr/>
          <p:nvPr/>
        </p:nvSpPr>
        <p:spPr bwMode="auto">
          <a:xfrm>
            <a:off x="4739289" y="3662842"/>
            <a:ext cx="4112677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4326465" name="文本框 13"/>
          <p:cNvSpPr txBox="1"/>
          <p:nvPr/>
        </p:nvSpPr>
        <p:spPr bwMode="auto">
          <a:xfrm>
            <a:off x="756873" y="681381"/>
            <a:ext cx="4376774" cy="579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en-US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什么是递推</a:t>
            </a:r>
            <a:r>
              <a:rPr lang="zh-CN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算法</a:t>
            </a:r>
            <a:r>
              <a:rPr lang="en-US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？</a:t>
            </a:r>
            <a:endParaRPr lang="en-US" sz="3200" b="0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</p:txBody>
      </p:sp>
      <p:sp>
        <p:nvSpPr>
          <p:cNvPr id="1763276476" name="Text Box 1763276475"/>
          <p:cNvSpPr txBox="1"/>
          <p:nvPr/>
        </p:nvSpPr>
        <p:spPr bwMode="auto">
          <a:xfrm>
            <a:off x="1337240" y="4094512"/>
            <a:ext cx="1836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2036567836" name=""/>
          <p:cNvSpPr/>
          <p:nvPr/>
        </p:nvSpPr>
        <p:spPr bwMode="auto">
          <a:xfrm flipH="0" flipV="0">
            <a:off x="894377" y="2021510"/>
            <a:ext cx="6878601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52788089" name=""/>
          <p:cNvSpPr/>
          <p:nvPr/>
        </p:nvSpPr>
        <p:spPr bwMode="auto">
          <a:xfrm>
            <a:off x="894377" y="1260860"/>
            <a:ext cx="8181373" cy="6709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000" b="1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递推算法</a:t>
            </a:r>
            <a:r>
              <a:rPr sz="18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：是一种通过已知条件和递推关系来求解问题的算法。它通过将复杂问题分解为简单的子问题，并利用子问题的解来逐步构建原问题的解</a:t>
            </a:r>
            <a:endParaRPr sz="1800"/>
          </a:p>
        </p:txBody>
      </p:sp>
      <p:sp>
        <p:nvSpPr>
          <p:cNvPr id="247962525" name=""/>
          <p:cNvSpPr/>
          <p:nvPr/>
        </p:nvSpPr>
        <p:spPr bwMode="auto">
          <a:xfrm>
            <a:off x="972530" y="2204570"/>
            <a:ext cx="2998402" cy="64044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200" b="1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初始条件</a:t>
            </a:r>
            <a:r>
              <a:rPr sz="12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：明确的最小子问题的解</a:t>
            </a:r>
            <a:endParaRPr/>
          </a:p>
          <a:p>
            <a:pPr>
              <a:defRPr/>
            </a:pPr>
            <a:r>
              <a:rPr sz="1200" b="1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递推关系</a:t>
            </a:r>
            <a:r>
              <a:rPr sz="12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：问题与其子问题之间的关系式</a:t>
            </a:r>
            <a:endParaRPr/>
          </a:p>
          <a:p>
            <a:pPr>
              <a:defRPr/>
            </a:pPr>
            <a:r>
              <a:rPr sz="1200" b="1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方向性</a:t>
            </a:r>
            <a:r>
              <a:rPr sz="12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：从已知向未知逐步推导</a:t>
            </a:r>
            <a:endParaRPr/>
          </a:p>
        </p:txBody>
      </p:sp>
      <p:sp>
        <p:nvSpPr>
          <p:cNvPr id="1106503662" name=""/>
          <p:cNvSpPr txBox="1"/>
          <p:nvPr/>
        </p:nvSpPr>
        <p:spPr bwMode="auto">
          <a:xfrm flipH="0" flipV="0">
            <a:off x="1337240" y="3154383"/>
            <a:ext cx="1381875" cy="91476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AutoNum type="arabicPeriod"/>
              <a:defRPr/>
            </a:pPr>
            <a:r>
              <a:rPr/>
              <a:t>已知条件</a:t>
            </a:r>
            <a:endParaRPr/>
          </a:p>
          <a:p>
            <a:pPr marL="283879" indent="-283879">
              <a:buAutoNum type="arabicPeriod"/>
              <a:defRPr/>
            </a:pPr>
            <a:r>
              <a:rPr/>
              <a:t>递推关系</a:t>
            </a:r>
            <a:endParaRPr/>
          </a:p>
          <a:p>
            <a:pPr marL="283879" indent="-283879">
              <a:buAutoNum type="arabicPeriod"/>
              <a:defRPr/>
            </a:pPr>
            <a:r>
              <a:rPr/>
              <a:t>结束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617855" y="665480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defRPr/>
            </a:pPr>
            <a:r>
              <a:rPr lang="zh-CN" sz="32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例子</a:t>
            </a:r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01</a:t>
            </a:r>
            <a:endParaRPr lang="en-US" sz="32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</p:txBody>
      </p:sp>
      <p:sp>
        <p:nvSpPr>
          <p:cNvPr id="252594550" name=""/>
          <p:cNvSpPr/>
          <p:nvPr/>
        </p:nvSpPr>
        <p:spPr bwMode="auto">
          <a:xfrm flipH="0" flipV="0">
            <a:off x="1077450" y="1249043"/>
            <a:ext cx="6359076" cy="86794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400" b="1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示例1：斐波那契数列</a:t>
            </a:r>
            <a:endParaRPr sz="2400"/>
          </a:p>
          <a:p>
            <a:pPr>
              <a:defRPr/>
            </a:pPr>
            <a:r>
              <a:rPr sz="2600"/>
              <a:t>   </a:t>
            </a:r>
            <a:r>
              <a:rPr sz="2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1，1，2，3，5，8，13，21</a:t>
            </a:r>
            <a:r>
              <a:rPr sz="2600"/>
              <a:t>........</a:t>
            </a:r>
            <a:endParaRPr sz="2600"/>
          </a:p>
        </p:txBody>
      </p:sp>
      <p:sp>
        <p:nvSpPr>
          <p:cNvPr id="694872553" name=""/>
          <p:cNvSpPr txBox="1"/>
          <p:nvPr/>
        </p:nvSpPr>
        <p:spPr bwMode="auto">
          <a:xfrm flipH="0" flipV="0">
            <a:off x="1436201" y="2387435"/>
            <a:ext cx="2081017" cy="146340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递推关系式：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F(0)  = 1</a:t>
            </a:r>
            <a:endParaRPr/>
          </a:p>
          <a:p>
            <a:pPr>
              <a:defRPr/>
            </a:pPr>
            <a:r>
              <a:rPr/>
              <a:t>F(1)  = 1</a:t>
            </a:r>
            <a:endParaRPr/>
          </a:p>
          <a:p>
            <a:pPr>
              <a:defRPr/>
            </a:pPr>
            <a:r>
              <a:rPr/>
              <a:t>F(n) = F(n-1) + F(n-2)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5882241" name="Text Box 1"/>
          <p:cNvSpPr txBox="1"/>
          <p:nvPr/>
        </p:nvSpPr>
        <p:spPr bwMode="auto">
          <a:xfrm>
            <a:off x="692074" y="677849"/>
            <a:ext cx="6098878" cy="5794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defRPr/>
            </a:pPr>
            <a:r>
              <a:rPr lang="zh-CN" sz="32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例子</a:t>
            </a:r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02</a:t>
            </a:r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 杨辉三角</a:t>
            </a:r>
            <a:endParaRPr lang="en-US" sz="32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</p:txBody>
      </p:sp>
      <p:sp>
        <p:nvSpPr>
          <p:cNvPr id="32526166" name=""/>
          <p:cNvSpPr/>
          <p:nvPr/>
        </p:nvSpPr>
        <p:spPr bwMode="auto">
          <a:xfrm flipH="0" flipV="0">
            <a:off x="1043294" y="2793273"/>
            <a:ext cx="9127656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5019096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252652" y="1657597"/>
            <a:ext cx="5193451" cy="3283496"/>
          </a:xfrm>
          <a:prstGeom prst="rect">
            <a:avLst/>
          </a:prstGeom>
        </p:spPr>
      </p:pic>
      <p:sp>
        <p:nvSpPr>
          <p:cNvPr id="560104717" name=""/>
          <p:cNvSpPr txBox="1"/>
          <p:nvPr/>
        </p:nvSpPr>
        <p:spPr bwMode="auto">
          <a:xfrm flipH="0" flipV="0">
            <a:off x="6841947" y="3995551"/>
            <a:ext cx="4117634" cy="146340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递推公式：</a:t>
            </a:r>
            <a:endParaRPr/>
          </a:p>
          <a:p>
            <a:pPr>
              <a:defRPr/>
            </a:pPr>
            <a:r>
              <a:rPr sz="24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C(0,0) = 1</a:t>
            </a:r>
            <a:endParaRPr sz="2400" b="0" i="0" u="none">
              <a:solidFill>
                <a:srgbClr val="333333"/>
              </a:solidFill>
              <a:latin typeface="PingFang SC0"/>
              <a:ea typeface="PingFang SC0"/>
              <a:cs typeface="PingFang SC0"/>
            </a:endParaRPr>
          </a:p>
          <a:p>
            <a:pPr>
              <a:defRPr/>
            </a:pPr>
            <a:r>
              <a:rPr sz="24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C(1,0) = C(1,1) = 1</a:t>
            </a:r>
            <a:endParaRPr sz="2400"/>
          </a:p>
          <a:p>
            <a:pPr>
              <a:defRPr/>
            </a:pPr>
            <a:r>
              <a:rPr sz="24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C(n,k) = C(n-1,k) + C(n-1,k-1)</a:t>
            </a:r>
            <a:endParaRPr/>
          </a:p>
        </p:txBody>
      </p:sp>
      <p:sp>
        <p:nvSpPr>
          <p:cNvPr id="771694852" name=""/>
          <p:cNvSpPr txBox="1"/>
          <p:nvPr/>
        </p:nvSpPr>
        <p:spPr bwMode="auto">
          <a:xfrm flipH="0" flipV="0">
            <a:off x="7472824" y="1966850"/>
            <a:ext cx="1678863" cy="91476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C31 = C20 + C21</a:t>
            </a:r>
            <a:endParaRPr/>
          </a:p>
          <a:p>
            <a:pPr>
              <a:defRPr/>
            </a:pPr>
            <a:r>
              <a:rPr/>
              <a:t>C32 = C21 + C22</a:t>
            </a:r>
            <a:endParaRPr/>
          </a:p>
          <a:p>
            <a:pPr>
              <a:defRPr/>
            </a:pPr>
            <a:r>
              <a:rPr/>
              <a:t>num = row + 1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文本框 33"/>
          <p:cNvSpPr txBox="1"/>
          <p:nvPr/>
        </p:nvSpPr>
        <p:spPr bwMode="auto">
          <a:xfrm>
            <a:off x="4288355" y="2075217"/>
            <a:ext cx="354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zh-CN" sz="6000" b="0" i="0" u="none" strike="noStrike" cap="none" spc="300">
                <a:ln>
                  <a:noFill/>
                </a:ln>
                <a:solidFill>
                  <a:srgbClr val="343434"/>
                </a:solidFill>
                <a:latin typeface="思源黑体旧字形 ExtraLight"/>
                <a:ea typeface="思源黑体旧字形 ExtraLight"/>
              </a:rPr>
              <a:t>谢谢欣赏</a:t>
            </a:r>
            <a:endParaRPr lang="en-US" sz="6000" b="0" i="0" u="none" strike="noStrike" cap="none" spc="300">
              <a:ln>
                <a:noFill/>
              </a:ln>
              <a:solidFill>
                <a:srgbClr val="34343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>
                <a:solidFill>
                  <a:srgbClr val="8A0000"/>
                </a:solidFill>
                <a:latin typeface="思源黑体旧字形 ExtraLight"/>
                <a:ea typeface="思源黑体旧字形 ExtraLight"/>
              </a:rPr>
              <a:t>THANK YOU</a:t>
            </a:r>
            <a:endParaRPr lang="zh-CN" sz="3600">
              <a:solidFill>
                <a:srgbClr val="8A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209452" y="4209446"/>
            <a:ext cx="573329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旧字形 ExtraLight"/>
                <a:ea typeface="思源黑体旧字形 ExtraLight"/>
              </a:rPr>
              <a:t>添加您的文字结尾描述文字说明添加您的文字结尾描述文字说明，添加您的文字结尾描述文字说明，添加您的文字结尾描述文字说明，添加您的文字结尾描述文字说明添加您的文字结尾描述文字说明，添加您的文字结尾描述文字说明</a:t>
            </a: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4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ONLYOFFICE/8.2.2.22</Application>
  <PresentationFormat>On-screen Show (4:3)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第一PPT，www.1ppt.com</Company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创业融资</dc:title>
  <dc:creator>第一PPT</dc:creator>
  <cp:keywords>www.1ppt.com</cp:keywords>
  <dc:description>www.1ppt.com</dc:description>
  <cp:lastModifiedBy/>
  <cp:revision>257</cp:revision>
  <dcterms:created xsi:type="dcterms:W3CDTF">2025-04-15T12:37:02Z</dcterms:created>
  <dcterms:modified xsi:type="dcterms:W3CDTF">2025-04-17T23:13:59Z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50DE9245465D89012C8AFC67E74A8B36_42</vt:lpwstr>
  </property>
  <property fmtid="{D5CDD505-2E9C-101B-9397-08002B2CF9AE}" pid="3" name="KSOProductBuildVer">
    <vt:lpwstr>1033-12.1.0.17900</vt:lpwstr>
  </property>
</Properties>
</file>