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66" r:id="rId8"/>
    <p:sldId id="281" r:id="rId9"/>
    <p:sldId id="282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96" y="-1470"/>
      </p:cViewPr>
      <p:guideLst>
        <p:guide orient="horz" pos="2160"/>
        <p:guide pos="378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837661" y="2508410"/>
            <a:ext cx="219583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A* </a:t>
            </a:r>
            <a:r>
              <a:rPr lang="zh-CN" altLang="en-US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算法</a:t>
            </a:r>
            <a:endParaRPr lang="zh-CN" altLang="en-US" sz="4800" b="0" i="0" u="none" strike="noStrike" cap="none" spc="0">
              <a:solidFill>
                <a:schemeClr val="tx1"/>
              </a:solidFill>
              <a:latin typeface="+mn-lt"/>
              <a:ea typeface="宋体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 panose="020B0604020202020204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360044" y="4220406"/>
            <a:ext cx="747377" cy="1121447"/>
            <a:chOff x="617027" y="0"/>
            <a:chExt cx="747377" cy="112144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617027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791886" y="753147"/>
              <a:ext cx="42862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a typeface="宋体" panose="02010600030101010101" charset="-122"/>
                  <a:sym typeface="+mn-ea"/>
                </a:rPr>
                <a:t>A*</a:t>
              </a:r>
              <a:endParaRPr lang="en-US" sz="1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25" y="2809044"/>
            <a:ext cx="545823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>
                <a:ea typeface="宋体" panose="02010600030101010101" charset="-122"/>
                <a:sym typeface="+mn-ea"/>
              </a:rPr>
              <a:t>A*</a:t>
            </a:r>
            <a:endParaRPr lang="en-US" sz="4800">
              <a:ea typeface="宋体" panose="02010600030101010101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51865" y="7651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>
                <a:ea typeface="宋体" panose="02010600030101010101" charset="-122"/>
                <a:sym typeface="+mn-ea"/>
              </a:rPr>
              <a:t>A* </a:t>
            </a:r>
            <a:r>
              <a:rPr lang="zh-CN" altLang="en-US" sz="3600">
                <a:ea typeface="宋体" panose="02010600030101010101" charset="-122"/>
                <a:sym typeface="+mn-ea"/>
              </a:rPr>
              <a:t>算法</a:t>
            </a:r>
            <a:endParaRPr lang="zh-CN" altLang="en-US" sz="3600">
              <a:ea typeface="宋体" panose="02010600030101010101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28115" y="1474470"/>
            <a:ext cx="9171940" cy="2710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A*算法是一种‌启发式搜索算法‌，通过结合‌实际路径代价‌g(n)和‌启发式预估代价h(n)来指导搜索方向，其核心公式为</a:t>
            </a:r>
            <a:r>
              <a:rPr lang="zh-CN" altLang="en-US">
                <a:ea typeface="宋体" panose="02010600030101010101" charset="-122"/>
              </a:rPr>
              <a:t>：</a:t>
            </a:r>
            <a:endParaRPr lang="zh-CN" altLang="en-US">
              <a:ea typeface="宋体" panose="02010600030101010101" charset="-122"/>
            </a:endParaRPr>
          </a:p>
          <a:p>
            <a:r>
              <a:rPr lang="en-US"/>
              <a:t>                                                      </a:t>
            </a:r>
            <a:r>
              <a:rPr lang="en-US" sz="4000" b="1">
                <a:solidFill>
                  <a:srgbClr val="FF0000"/>
                </a:solidFill>
              </a:rPr>
              <a:t> f(n)=g(n)+h(n)‌</a:t>
            </a:r>
            <a:endParaRPr lang="en-US" sz="4000" b="1">
              <a:solidFill>
                <a:srgbClr val="FF0000"/>
              </a:solidFill>
            </a:endParaRPr>
          </a:p>
          <a:p>
            <a:endParaRPr lang="en-US"/>
          </a:p>
          <a:p>
            <a:r>
              <a:rPr lang="en-US"/>
              <a:t>g(n)‌：从</a:t>
            </a:r>
            <a:r>
              <a:rPr lang="en-US">
                <a:solidFill>
                  <a:srgbClr val="FF0000"/>
                </a:solidFill>
              </a:rPr>
              <a:t>起点</a:t>
            </a:r>
            <a:r>
              <a:rPr lang="en-US"/>
              <a:t>到节点</a:t>
            </a:r>
            <a:r>
              <a:rPr lang="en-US">
                <a:solidFill>
                  <a:srgbClr val="FF0000"/>
                </a:solidFill>
              </a:rPr>
              <a:t> n</a:t>
            </a:r>
            <a:r>
              <a:rPr lang="en-US"/>
              <a:t> 的实际移动代价（如步数、距离）‌</a:t>
            </a:r>
            <a:endParaRPr lang="en-US"/>
          </a:p>
          <a:p>
            <a:r>
              <a:rPr lang="en-US"/>
              <a:t>h(n)‌：节点 </a:t>
            </a:r>
            <a:r>
              <a:rPr lang="en-US">
                <a:solidFill>
                  <a:srgbClr val="FF0000"/>
                </a:solidFill>
              </a:rPr>
              <a:t>n</a:t>
            </a:r>
            <a:r>
              <a:rPr lang="en-US"/>
              <a:t> 到</a:t>
            </a:r>
            <a:r>
              <a:rPr lang="en-US">
                <a:solidFill>
                  <a:srgbClr val="FF0000"/>
                </a:solidFill>
              </a:rPr>
              <a:t>终点</a:t>
            </a:r>
            <a:r>
              <a:rPr lang="en-US"/>
              <a:t>的预估代价（需满足‌可接受性‌，即不高估真实代价,常用曼哈顿距离、欧氏距离等)</a:t>
            </a:r>
            <a:endParaRPr lang="en-US"/>
          </a:p>
          <a:p>
            <a:r>
              <a:rPr lang="en-US"/>
              <a:t>f(n)‌：总优先级，决定节点的扩展顺序</a:t>
            </a:r>
            <a:endParaRPr lang="en-US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42415" y="4229100"/>
            <a:ext cx="861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ea typeface="宋体" panose="02010600030101010101" charset="-122"/>
              </a:rPr>
              <a:t>启发函数</a:t>
            </a:r>
            <a:r>
              <a:rPr lang="en-US" altLang="zh-CN">
                <a:solidFill>
                  <a:srgbClr val="FF0000"/>
                </a:solidFill>
                <a:ea typeface="宋体" panose="02010600030101010101" charset="-122"/>
              </a:rPr>
              <a:t>H(n)</a:t>
            </a:r>
            <a:endParaRPr lang="en-US" altLang="zh-CN">
              <a:solidFill>
                <a:srgbClr val="FF0000"/>
              </a:solidFill>
              <a:ea typeface="宋体" panose="02010600030101010101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/>
              <p:nvPr/>
            </p:nvGraphicFramePr>
            <p:xfrm>
              <a:off x="1542098" y="4719955"/>
              <a:ext cx="7283450" cy="1102360"/>
            </p:xfrm>
            <a:graphic>
              <a:graphicData uri="http://schemas.openxmlformats.org/drawingml/2006/table">
                <a:tbl>
                  <a:tblPr/>
                  <a:tblGrid>
                    <a:gridCol w="1798955"/>
                    <a:gridCol w="1798955"/>
                    <a:gridCol w="3685540"/>
                  </a:tblGrid>
                  <a:tr h="0">
                    <a:tc>
                      <a:txBody>
                        <a:bodyPr/>
                        <a:p>
                          <a:pPr marL="68580" indent="0" algn="just">
                            <a:spcAft>
                              <a:spcPct val="0"/>
                            </a:spcAft>
                          </a:pPr>
                          <a:r>
                            <a:rPr lang="zh-CN" altLang="en-US" sz="1600" b="1">
                              <a:solidFill>
                                <a:srgbClr val="000000"/>
                              </a:solidFill>
                              <a:latin typeface="FangSong" panose="02010609060101010101" charset="-122"/>
                              <a:ea typeface="FangSong" panose="02010609060101010101" charset="-122"/>
                            </a:rPr>
                            <a:t>曼哈顿距离</a:t>
                          </a:r>
                          <a:endParaRPr lang="zh-CN" altLang="en-US" sz="1600" b="1">
                            <a:solidFill>
                              <a:srgbClr val="000000"/>
                            </a:solidFill>
                            <a:latin typeface="FangSong" panose="02010609060101010101" charset="-122"/>
                            <a:ea typeface="FangSong" panose="02010609060101010101" charset="-122"/>
                          </a:endParaRPr>
                        </a:p>
                      </a:txBody>
                      <a:tcPr marL="68400" marR="68400" marT="0" marB="0" anchor="ctr" anchorCtr="0">
                        <a:lnL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marL="68580" indent="0" algn="just">
                            <a:spcAft>
                              <a:spcPct val="0"/>
                            </a:spcAft>
                          </a:pPr>
                          <a:r>
                            <a:rPr lang="en-US" altLang="zh-CN" sz="1600" b="1">
                              <a:solidFill>
                                <a:srgbClr val="000000"/>
                              </a:solidFill>
                              <a:latin typeface="FangSong" panose="02010609060101010101" charset="-122"/>
                              <a:ea typeface="FangSong" panose="02010609060101010101" charset="-122"/>
                            </a:rPr>
                            <a:t>4</a:t>
                          </a:r>
                          <a:r>
                            <a:rPr lang="zh-CN" altLang="en-US" sz="1600" b="1">
                              <a:solidFill>
                                <a:srgbClr val="000000"/>
                              </a:solidFill>
                              <a:latin typeface="FangSong" panose="02010609060101010101" charset="-122"/>
                              <a:ea typeface="FangSong" panose="02010609060101010101" charset="-122"/>
                            </a:rPr>
                            <a:t>方向移动的网格</a:t>
                          </a:r>
                          <a:endParaRPr lang="zh-CN" altLang="en-US" sz="1600" b="1">
                            <a:solidFill>
                              <a:srgbClr val="000000"/>
                            </a:solidFill>
                            <a:latin typeface="FangSong" panose="02010609060101010101" charset="-122"/>
                            <a:ea typeface="FangSong" panose="02010609060101010101" charset="-122"/>
                          </a:endParaRPr>
                        </a:p>
                      </a:txBody>
                      <a:tcPr marL="68400" marR="68400" marT="0" marB="0" anchor="ctr" anchorCtr="0">
                        <a:lnL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−𝑥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|</m:t>
                              </m:r>
                            </m:oMath>
                          </a14:m>
                          <a:r>
                            <a:rPr lang="en-US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y</m:t>
                              </m:r>
                              <m:r>
                                <a:rPr lang="en-US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y</m:t>
                              </m:r>
                              <m:r>
                                <a:rPr lang="en-US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2|</m:t>
                              </m:r>
                            </m:oMath>
                          </a14:m>
                          <a:endParaRPr lang="en-US"/>
                        </a:p>
                      </a:txBody>
                      <a:tcPr marL="68400" marR="68400" marT="0" marB="0" anchor="ctr" anchorCtr="0">
                        <a:lnL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27660">
                    <a:tc>
                      <a:txBody>
                        <a:bodyPr/>
                        <a:p>
                          <a:pPr marL="68580" indent="0" algn="just">
                            <a:spcAft>
                              <a:spcPct val="0"/>
                            </a:spcAft>
                          </a:pPr>
                          <a:r>
                            <a:rPr lang="zh-CN" altLang="en-US" sz="1600" b="1">
                              <a:solidFill>
                                <a:srgbClr val="000000"/>
                              </a:solidFill>
                              <a:latin typeface="FangSong" panose="02010609060101010101" charset="-122"/>
                              <a:ea typeface="FangSong" panose="02010609060101010101" charset="-122"/>
                            </a:rPr>
                            <a:t>欧几里得距离</a:t>
                          </a:r>
                          <a:endParaRPr lang="zh-CN" altLang="en-US" sz="1600" b="1">
                            <a:solidFill>
                              <a:srgbClr val="000000"/>
                            </a:solidFill>
                            <a:latin typeface="FangSong" panose="02010609060101010101" charset="-122"/>
                            <a:ea typeface="FangSong" panose="02010609060101010101" charset="-122"/>
                          </a:endParaRPr>
                        </a:p>
                      </a:txBody>
                      <a:tcPr marL="68400" marR="68400" marT="0" marB="0" anchor="ctr" anchorCtr="0">
                        <a:lnL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marL="68580" indent="0" algn="just">
                            <a:spcAft>
                              <a:spcPct val="0"/>
                            </a:spcAft>
                          </a:pPr>
                          <a:r>
                            <a:rPr lang="zh-CN" altLang="en-US" sz="1600" b="1">
                              <a:solidFill>
                                <a:srgbClr val="000000"/>
                              </a:solidFill>
                              <a:latin typeface="FangSong" panose="02010609060101010101" charset="-122"/>
                              <a:ea typeface="FangSong" panose="02010609060101010101" charset="-122"/>
                            </a:rPr>
                            <a:t>任意方向 </a:t>
                          </a:r>
                          <a:endParaRPr lang="zh-CN" altLang="en-US" sz="1600" b="1">
                            <a:solidFill>
                              <a:srgbClr val="000000"/>
                            </a:solidFill>
                            <a:latin typeface="FangSong" panose="02010609060101010101" charset="-122"/>
                            <a:ea typeface="FangSong" panose="02010609060101010101" charset="-122"/>
                          </a:endParaRPr>
                        </a:p>
                      </a:txBody>
                      <a:tcPr marL="68400" marR="68400" marT="0" marB="0" anchor="ctr" anchorCtr="0">
                        <a:lnL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（</m:t>
                                        </m:r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−𝑥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）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−𝑦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</a:p>
                      </a:txBody>
                      <a:tcPr marL="68400" marR="68400" marT="0" marB="0" anchor="ctr" anchorCtr="0">
                        <a:lnL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0">
                    <a:tc>
                      <a:txBody>
                        <a:bodyPr/>
                        <a:p>
                          <a:pPr marL="68580" indent="0" algn="just">
                            <a:spcAft>
                              <a:spcPct val="0"/>
                            </a:spcAft>
                          </a:pPr>
                          <a:r>
                            <a:rPr lang="zh-CN" altLang="en-US" sz="1600" b="1">
                              <a:solidFill>
                                <a:srgbClr val="000000"/>
                              </a:solidFill>
                              <a:latin typeface="FangSong" panose="02010609060101010101" charset="-122"/>
                              <a:ea typeface="FangSong" panose="02010609060101010101" charset="-122"/>
                            </a:rPr>
                            <a:t>切比雪夫距离</a:t>
                          </a:r>
                          <a:endParaRPr lang="zh-CN" altLang="en-US" sz="1600" b="1">
                            <a:solidFill>
                              <a:srgbClr val="000000"/>
                            </a:solidFill>
                            <a:latin typeface="FangSong" panose="02010609060101010101" charset="-122"/>
                            <a:ea typeface="FangSong" panose="02010609060101010101" charset="-122"/>
                          </a:endParaRPr>
                        </a:p>
                      </a:txBody>
                      <a:tcPr marL="68400" marR="68400" marT="0" marB="0" anchor="ctr" anchorCtr="0">
                        <a:lnL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marL="68580" indent="0" algn="just">
                            <a:spcAft>
                              <a:spcPct val="0"/>
                            </a:spcAft>
                          </a:pPr>
                          <a:r>
                            <a:rPr lang="en-US" altLang="zh-CN" sz="1600" b="1">
                              <a:solidFill>
                                <a:srgbClr val="000000"/>
                              </a:solidFill>
                              <a:latin typeface="FangSong" panose="02010609060101010101" charset="-122"/>
                              <a:ea typeface="FangSong" panose="02010609060101010101" charset="-122"/>
                            </a:rPr>
                            <a:t>8</a:t>
                          </a:r>
                          <a:r>
                            <a:rPr lang="zh-CN" altLang="en-US" sz="1600" b="1">
                              <a:solidFill>
                                <a:srgbClr val="000000"/>
                              </a:solidFill>
                              <a:latin typeface="FangSong" panose="02010609060101010101" charset="-122"/>
                              <a:ea typeface="FangSong" panose="02010609060101010101" charset="-122"/>
                            </a:rPr>
                            <a:t>方向移动 </a:t>
                          </a:r>
                          <a:endParaRPr lang="zh-CN" altLang="en-US" sz="1600" b="1">
                            <a:solidFill>
                              <a:srgbClr val="000000"/>
                            </a:solidFill>
                            <a:latin typeface="FangSong" panose="02010609060101010101" charset="-122"/>
                            <a:ea typeface="FangSong" panose="02010609060101010101" charset="-122"/>
                          </a:endParaRPr>
                        </a:p>
                      </a:txBody>
                      <a:tcPr marL="68400" marR="68400" marT="0" marB="0" anchor="ctr" anchorCtr="0">
                        <a:lnL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𝑚𝑎𝑥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(|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−𝑥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|,|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−𝑦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</a:p>
                      </a:txBody>
                      <a:tcPr marL="68400" marR="68400" marT="0" marB="0" anchor="ctr" anchorCtr="0">
                        <a:lnL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/>
              <p:nvPr/>
            </p:nvGraphicFramePr>
            <p:xfrm>
              <a:off x="1542098" y="4719955"/>
              <a:ext cx="7283450" cy="1102360"/>
            </p:xfrm>
            <a:graphic>
              <a:graphicData uri="http://schemas.openxmlformats.org/drawingml/2006/table">
                <a:tbl>
                  <a:tblPr/>
                  <a:tblGrid>
                    <a:gridCol w="1798955"/>
                    <a:gridCol w="1798955"/>
                    <a:gridCol w="3685540"/>
                  </a:tblGrid>
                  <a:tr h="274320">
                    <a:tc>
                      <a:txBody>
                        <a:bodyPr/>
                        <a:p>
                          <a:pPr marL="68580" indent="0" algn="just">
                            <a:spcAft>
                              <a:spcPct val="0"/>
                            </a:spcAft>
                          </a:pPr>
                          <a:r>
                            <a:rPr lang="zh-CN" altLang="en-US" sz="1600" b="1">
                              <a:solidFill>
                                <a:srgbClr val="000000"/>
                              </a:solidFill>
                              <a:latin typeface="FangSong" panose="02010609060101010101" charset="-122"/>
                              <a:ea typeface="FangSong" panose="02010609060101010101" charset="-122"/>
                            </a:rPr>
                            <a:t>曼哈顿距离</a:t>
                          </a:r>
                          <a:endParaRPr lang="zh-CN" altLang="en-US" sz="1600" b="1">
                            <a:solidFill>
                              <a:srgbClr val="000000"/>
                            </a:solidFill>
                            <a:latin typeface="FangSong" panose="02010609060101010101" charset="-122"/>
                            <a:ea typeface="FangSong" panose="02010609060101010101" charset="-122"/>
                          </a:endParaRPr>
                        </a:p>
                      </a:txBody>
                      <a:tcPr marL="68400" marR="68400" marT="0" marB="0" anchor="ctr" anchorCtr="0">
                        <a:lnL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marL="68580" indent="0" algn="just">
                            <a:spcAft>
                              <a:spcPct val="0"/>
                            </a:spcAft>
                          </a:pPr>
                          <a:r>
                            <a:rPr lang="en-US" altLang="zh-CN" sz="1600" b="1">
                              <a:solidFill>
                                <a:srgbClr val="000000"/>
                              </a:solidFill>
                              <a:latin typeface="FangSong" panose="02010609060101010101" charset="-122"/>
                              <a:ea typeface="FangSong" panose="02010609060101010101" charset="-122"/>
                            </a:rPr>
                            <a:t>4</a:t>
                          </a:r>
                          <a:r>
                            <a:rPr lang="zh-CN" altLang="en-US" sz="1600" b="1">
                              <a:solidFill>
                                <a:srgbClr val="000000"/>
                              </a:solidFill>
                              <a:latin typeface="FangSong" panose="02010609060101010101" charset="-122"/>
                              <a:ea typeface="FangSong" panose="02010609060101010101" charset="-122"/>
                            </a:rPr>
                            <a:t>方向移动的网格</a:t>
                          </a:r>
                          <a:endParaRPr lang="zh-CN" altLang="en-US" sz="1600" b="1">
                            <a:solidFill>
                              <a:srgbClr val="000000"/>
                            </a:solidFill>
                            <a:latin typeface="FangSong" panose="02010609060101010101" charset="-122"/>
                            <a:ea typeface="FangSong" panose="02010609060101010101" charset="-122"/>
                          </a:endParaRPr>
                        </a:p>
                      </a:txBody>
                      <a:tcPr marL="68400" marR="68400" marT="0" marB="0" anchor="ctr" anchorCtr="0">
                        <a:lnL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400" marR="68400" marT="0" marB="0" anchor="ctr" anchorCtr="0">
                        <a:lnL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553720">
                    <a:tc>
                      <a:txBody>
                        <a:bodyPr/>
                        <a:p>
                          <a:pPr marL="68580" indent="0" algn="just">
                            <a:spcAft>
                              <a:spcPct val="0"/>
                            </a:spcAft>
                          </a:pPr>
                          <a:r>
                            <a:rPr lang="zh-CN" altLang="en-US" sz="1600" b="1">
                              <a:solidFill>
                                <a:srgbClr val="000000"/>
                              </a:solidFill>
                              <a:latin typeface="FangSong" panose="02010609060101010101" charset="-122"/>
                              <a:ea typeface="FangSong" panose="02010609060101010101" charset="-122"/>
                            </a:rPr>
                            <a:t>欧几里得距离</a:t>
                          </a:r>
                          <a:endParaRPr lang="zh-CN" altLang="en-US" sz="1600" b="1">
                            <a:solidFill>
                              <a:srgbClr val="000000"/>
                            </a:solidFill>
                            <a:latin typeface="FangSong" panose="02010609060101010101" charset="-122"/>
                            <a:ea typeface="FangSong" panose="02010609060101010101" charset="-122"/>
                          </a:endParaRPr>
                        </a:p>
                      </a:txBody>
                      <a:tcPr marL="68400" marR="68400" marT="0" marB="0" anchor="ctr" anchorCtr="0">
                        <a:lnL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marL="68580" indent="0" algn="just">
                            <a:spcAft>
                              <a:spcPct val="0"/>
                            </a:spcAft>
                          </a:pPr>
                          <a:r>
                            <a:rPr lang="zh-CN" altLang="en-US" sz="1600" b="1">
                              <a:solidFill>
                                <a:srgbClr val="000000"/>
                              </a:solidFill>
                              <a:latin typeface="FangSong" panose="02010609060101010101" charset="-122"/>
                              <a:ea typeface="FangSong" panose="02010609060101010101" charset="-122"/>
                            </a:rPr>
                            <a:t>任意方向 </a:t>
                          </a:r>
                          <a:endParaRPr lang="zh-CN" altLang="en-US" sz="1600" b="1">
                            <a:solidFill>
                              <a:srgbClr val="000000"/>
                            </a:solidFill>
                            <a:latin typeface="FangSong" panose="02010609060101010101" charset="-122"/>
                            <a:ea typeface="FangSong" panose="02010609060101010101" charset="-122"/>
                          </a:endParaRPr>
                        </a:p>
                      </a:txBody>
                      <a:tcPr marL="68400" marR="68400" marT="0" marB="0" anchor="ctr" anchorCtr="0">
                        <a:lnL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400" marR="68400" marT="0" marB="0" anchor="ctr" anchorCtr="0">
                        <a:lnL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p>
                          <a:pPr marL="68580" indent="0" algn="just">
                            <a:spcAft>
                              <a:spcPct val="0"/>
                            </a:spcAft>
                          </a:pPr>
                          <a:r>
                            <a:rPr lang="zh-CN" altLang="en-US" sz="1600" b="1">
                              <a:solidFill>
                                <a:srgbClr val="000000"/>
                              </a:solidFill>
                              <a:latin typeface="FangSong" panose="02010609060101010101" charset="-122"/>
                              <a:ea typeface="FangSong" panose="02010609060101010101" charset="-122"/>
                            </a:rPr>
                            <a:t>切比雪夫距离</a:t>
                          </a:r>
                          <a:endParaRPr lang="zh-CN" altLang="en-US" sz="1600" b="1">
                            <a:solidFill>
                              <a:srgbClr val="000000"/>
                            </a:solidFill>
                            <a:latin typeface="FangSong" panose="02010609060101010101" charset="-122"/>
                            <a:ea typeface="FangSong" panose="02010609060101010101" charset="-122"/>
                          </a:endParaRPr>
                        </a:p>
                      </a:txBody>
                      <a:tcPr marL="68400" marR="68400" marT="0" marB="0" anchor="ctr" anchorCtr="0">
                        <a:lnL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 marL="68580" indent="0" algn="just">
                            <a:spcAft>
                              <a:spcPct val="0"/>
                            </a:spcAft>
                          </a:pPr>
                          <a:r>
                            <a:rPr lang="en-US" altLang="zh-CN" sz="1600" b="1">
                              <a:solidFill>
                                <a:srgbClr val="000000"/>
                              </a:solidFill>
                              <a:latin typeface="FangSong" panose="02010609060101010101" charset="-122"/>
                              <a:ea typeface="FangSong" panose="02010609060101010101" charset="-122"/>
                            </a:rPr>
                            <a:t>8</a:t>
                          </a:r>
                          <a:r>
                            <a:rPr lang="zh-CN" altLang="en-US" sz="1600" b="1">
                              <a:solidFill>
                                <a:srgbClr val="000000"/>
                              </a:solidFill>
                              <a:latin typeface="FangSong" panose="02010609060101010101" charset="-122"/>
                              <a:ea typeface="FangSong" panose="02010609060101010101" charset="-122"/>
                            </a:rPr>
                            <a:t>方向移动 </a:t>
                          </a:r>
                          <a:endParaRPr lang="zh-CN" altLang="en-US" sz="1600" b="1">
                            <a:solidFill>
                              <a:srgbClr val="000000"/>
                            </a:solidFill>
                            <a:latin typeface="FangSong" panose="02010609060101010101" charset="-122"/>
                            <a:ea typeface="FangSong" panose="02010609060101010101" charset="-122"/>
                          </a:endParaRPr>
                        </a:p>
                      </a:txBody>
                      <a:tcPr marL="68400" marR="68400" marT="0" marB="0" anchor="ctr" anchorCtr="0">
                        <a:lnL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400" marR="68400" marT="0" marB="0" anchor="ctr" anchorCtr="0">
                        <a:lnL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L>
                        <a:lnR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R>
                        <a:lnT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T>
                        <a:lnB w="6350" cap="flat" cmpd="sng">
                          <a:solidFill>
                            <a:srgbClr val="000000"/>
                          </a:solidFill>
                          <a:prstDash val="solid"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825" y="1278255"/>
            <a:ext cx="2838450" cy="26574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44525" y="63309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>
                <a:ea typeface="宋体" panose="02010600030101010101" charset="-122"/>
                <a:sym typeface="+mn-ea"/>
              </a:rPr>
              <a:t>A* </a:t>
            </a:r>
            <a:r>
              <a:rPr lang="zh-CN" altLang="en-US" sz="3600">
                <a:ea typeface="宋体" panose="02010600030101010101" charset="-122"/>
                <a:sym typeface="+mn-ea"/>
              </a:rPr>
              <a:t>算法</a:t>
            </a:r>
            <a:endParaRPr lang="zh-CN" altLang="en-US" sz="3600">
              <a:ea typeface="宋体" panose="02010600030101010101" charset="-122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62255" y="3935730"/>
            <a:ext cx="68605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步骤：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1. </a:t>
            </a:r>
            <a:r>
              <a:rPr lang="zh-CN" altLang="en-US">
                <a:ea typeface="宋体" panose="02010600030101010101" charset="-122"/>
              </a:rPr>
              <a:t>计算起始点的</a:t>
            </a:r>
            <a:r>
              <a:rPr lang="en-US" altLang="zh-CN">
                <a:ea typeface="宋体" panose="02010600030101010101" charset="-122"/>
              </a:rPr>
              <a:t>ghf, </a:t>
            </a:r>
            <a:r>
              <a:rPr lang="zh-CN" altLang="en-US">
                <a:ea typeface="宋体" panose="02010600030101010101" charset="-122"/>
              </a:rPr>
              <a:t>并将起始点加入</a:t>
            </a:r>
            <a:r>
              <a:rPr lang="en-US" altLang="zh-CN">
                <a:ea typeface="宋体" panose="02010600030101010101" charset="-122"/>
              </a:rPr>
              <a:t>openlist.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2. </a:t>
            </a:r>
            <a:r>
              <a:rPr lang="zh-CN" altLang="en-US">
                <a:ea typeface="宋体" panose="02010600030101010101" charset="-122"/>
              </a:rPr>
              <a:t>从</a:t>
            </a:r>
            <a:r>
              <a:rPr lang="en-US" altLang="zh-CN">
                <a:ea typeface="宋体" panose="02010600030101010101" charset="-122"/>
              </a:rPr>
              <a:t>openlist </a:t>
            </a:r>
            <a:r>
              <a:rPr lang="zh-CN" altLang="en-US">
                <a:ea typeface="宋体" panose="02010600030101010101" charset="-122"/>
              </a:rPr>
              <a:t>选择</a:t>
            </a:r>
            <a:r>
              <a:rPr lang="en-US" altLang="zh-CN">
                <a:ea typeface="宋体" panose="02010600030101010101" charset="-122"/>
              </a:rPr>
              <a:t>f </a:t>
            </a:r>
            <a:r>
              <a:rPr lang="zh-CN" altLang="en-US">
                <a:ea typeface="宋体" panose="02010600030101010101" charset="-122"/>
              </a:rPr>
              <a:t>值最小的节点</a:t>
            </a:r>
            <a:r>
              <a:rPr lang="en-US" altLang="zh-CN">
                <a:ea typeface="宋体" panose="02010600030101010101" charset="-122"/>
              </a:rPr>
              <a:t>v</a:t>
            </a:r>
            <a:r>
              <a:rPr lang="zh-CN" altLang="en-US">
                <a:ea typeface="宋体" panose="02010600030101010101" charset="-122"/>
              </a:rPr>
              <a:t>，从</a:t>
            </a:r>
            <a:r>
              <a:rPr lang="en-US" altLang="zh-CN">
                <a:ea typeface="宋体" panose="02010600030101010101" charset="-122"/>
              </a:rPr>
              <a:t>openlist </a:t>
            </a:r>
            <a:endParaRPr lang="en-US" altLang="zh-CN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    </a:t>
            </a:r>
            <a:r>
              <a:rPr lang="zh-CN" altLang="en-US">
                <a:ea typeface="宋体" panose="02010600030101010101" charset="-122"/>
              </a:rPr>
              <a:t>中移除，然后加入</a:t>
            </a:r>
            <a:r>
              <a:rPr lang="en-US" altLang="zh-CN">
                <a:ea typeface="宋体" panose="02010600030101010101" charset="-122"/>
              </a:rPr>
              <a:t>closed list.</a:t>
            </a:r>
            <a:endParaRPr lang="en-US" altLang="zh-CN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3. </a:t>
            </a:r>
            <a:r>
              <a:rPr lang="zh-CN" altLang="en-US">
                <a:ea typeface="宋体" panose="02010600030101010101" charset="-122"/>
              </a:rPr>
              <a:t>以节点</a:t>
            </a:r>
            <a:r>
              <a:rPr lang="en-US" altLang="zh-CN">
                <a:ea typeface="宋体" panose="02010600030101010101" charset="-122"/>
              </a:rPr>
              <a:t>v</a:t>
            </a:r>
            <a:r>
              <a:rPr lang="zh-CN" altLang="en-US">
                <a:ea typeface="宋体" panose="02010600030101010101" charset="-122"/>
              </a:rPr>
              <a:t>为基准，以</a:t>
            </a:r>
            <a:r>
              <a:rPr lang="en-US" altLang="zh-CN">
                <a:ea typeface="宋体" panose="02010600030101010101" charset="-122"/>
              </a:rPr>
              <a:t>4</a:t>
            </a:r>
            <a:r>
              <a:rPr lang="zh-CN" altLang="en-US">
                <a:ea typeface="宋体" panose="02010600030101010101" charset="-122"/>
              </a:rPr>
              <a:t>方向（这个看</a:t>
            </a:r>
            <a:r>
              <a:rPr lang="en-US" altLang="zh-CN">
                <a:ea typeface="宋体" panose="02010600030101010101" charset="-122"/>
              </a:rPr>
              <a:t>h</a:t>
            </a:r>
            <a:r>
              <a:rPr lang="zh-CN" altLang="en-US">
                <a:ea typeface="宋体" panose="02010600030101010101" charset="-122"/>
              </a:rPr>
              <a:t>）</a:t>
            </a:r>
            <a:r>
              <a:rPr lang="en-US" altLang="zh-CN">
                <a:ea typeface="宋体" panose="02010600030101010101" charset="-122"/>
              </a:rPr>
              <a:t>,</a:t>
            </a:r>
            <a:r>
              <a:rPr lang="zh-CN" altLang="en-US">
                <a:ea typeface="宋体" panose="02010600030101010101" charset="-122"/>
              </a:rPr>
              <a:t>选择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    </a:t>
            </a:r>
            <a:r>
              <a:rPr lang="zh-CN" altLang="en-US">
                <a:ea typeface="宋体" panose="02010600030101010101" charset="-122"/>
              </a:rPr>
              <a:t>邻接点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    a. </a:t>
            </a:r>
            <a:r>
              <a:rPr lang="zh-CN" altLang="en-US">
                <a:ea typeface="宋体" panose="02010600030101010101" charset="-122"/>
              </a:rPr>
              <a:t>邻接点如果在</a:t>
            </a:r>
            <a:r>
              <a:rPr lang="en-US" altLang="zh-CN">
                <a:ea typeface="宋体" panose="02010600030101010101" charset="-122"/>
              </a:rPr>
              <a:t>closed list </a:t>
            </a:r>
            <a:r>
              <a:rPr lang="zh-CN" altLang="en-US">
                <a:ea typeface="宋体" panose="02010600030101010101" charset="-122"/>
              </a:rPr>
              <a:t>跳过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    b. </a:t>
            </a:r>
            <a:r>
              <a:rPr lang="zh-CN" altLang="en-US">
                <a:ea typeface="宋体" panose="02010600030101010101" charset="-122"/>
              </a:rPr>
              <a:t>计算剩下的邻接点的</a:t>
            </a:r>
            <a:r>
              <a:rPr lang="en-US" altLang="zh-CN">
                <a:ea typeface="宋体" panose="02010600030101010101" charset="-122"/>
              </a:rPr>
              <a:t>g,  </a:t>
            </a:r>
            <a:r>
              <a:rPr lang="zh-CN" altLang="en-US">
                <a:ea typeface="宋体" panose="02010600030101010101" charset="-122"/>
              </a:rPr>
              <a:t>如果在</a:t>
            </a:r>
            <a:r>
              <a:rPr lang="en-US" altLang="zh-CN">
                <a:ea typeface="宋体" panose="02010600030101010101" charset="-122"/>
              </a:rPr>
              <a:t>openlist </a:t>
            </a:r>
            <a:r>
              <a:rPr lang="zh-CN" altLang="en-US">
                <a:ea typeface="宋体" panose="02010600030101010101" charset="-122"/>
              </a:rPr>
              <a:t>中，更新</a:t>
            </a:r>
            <a:r>
              <a:rPr lang="en-US" altLang="zh-CN">
                <a:ea typeface="宋体" panose="02010600030101010101" charset="-122"/>
              </a:rPr>
              <a:t>ghf.</a:t>
            </a:r>
            <a:endParaRPr lang="en-US" altLang="zh-CN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    c.  </a:t>
            </a:r>
            <a:r>
              <a:rPr lang="zh-CN" altLang="en-US">
                <a:ea typeface="宋体" panose="02010600030101010101" charset="-122"/>
              </a:rPr>
              <a:t>如果</a:t>
            </a:r>
            <a:r>
              <a:rPr lang="en-US" altLang="zh-CN">
                <a:ea typeface="宋体" panose="02010600030101010101" charset="-122"/>
              </a:rPr>
              <a:t>g </a:t>
            </a:r>
            <a:r>
              <a:rPr lang="zh-CN" altLang="en-US">
                <a:ea typeface="宋体" panose="02010600030101010101" charset="-122"/>
              </a:rPr>
              <a:t>小于原来</a:t>
            </a:r>
            <a:r>
              <a:rPr lang="en-US" altLang="zh-CN">
                <a:ea typeface="宋体" panose="02010600030101010101" charset="-122"/>
              </a:rPr>
              <a:t>g </a:t>
            </a:r>
            <a:r>
              <a:rPr lang="zh-CN" altLang="en-US">
                <a:ea typeface="宋体" panose="02010600030101010101" charset="-122"/>
              </a:rPr>
              <a:t>值</a:t>
            </a:r>
            <a:r>
              <a:rPr lang="en-US" altLang="zh-CN">
                <a:ea typeface="宋体" panose="02010600030101010101" charset="-122"/>
              </a:rPr>
              <a:t>, </a:t>
            </a:r>
            <a:r>
              <a:rPr lang="zh-CN" altLang="en-US">
                <a:ea typeface="宋体" panose="02010600030101010101" charset="-122"/>
              </a:rPr>
              <a:t>更新</a:t>
            </a:r>
            <a:r>
              <a:rPr lang="en-US" altLang="zh-CN">
                <a:ea typeface="宋体" panose="02010600030101010101" charset="-122"/>
              </a:rPr>
              <a:t>ghf,  </a:t>
            </a:r>
            <a:r>
              <a:rPr lang="zh-CN" altLang="en-US">
                <a:ea typeface="宋体" panose="02010600030101010101" charset="-122"/>
              </a:rPr>
              <a:t>并加入</a:t>
            </a:r>
            <a:r>
              <a:rPr lang="en-US" altLang="zh-CN">
                <a:ea typeface="宋体" panose="02010600030101010101" charset="-122"/>
              </a:rPr>
              <a:t>openlist.</a:t>
            </a:r>
            <a:endParaRPr lang="en-US" altLang="zh-CN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4. </a:t>
            </a:r>
            <a:r>
              <a:rPr lang="zh-CN" altLang="en-US">
                <a:ea typeface="宋体" panose="02010600030101010101" charset="-122"/>
              </a:rPr>
              <a:t>转到步骤</a:t>
            </a:r>
            <a:r>
              <a:rPr lang="en-US" altLang="zh-CN">
                <a:ea typeface="宋体" panose="02010600030101010101" charset="-122"/>
              </a:rPr>
              <a:t>2  </a:t>
            </a:r>
            <a:endParaRPr lang="en-US" altLang="zh-CN">
              <a:ea typeface="宋体" panose="02010600030101010101" charset="-122"/>
            </a:endParaRPr>
          </a:p>
          <a:p>
            <a:endParaRPr lang="en-US" altLang="zh-CN">
              <a:ea typeface="宋体" panose="02010600030101010101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4269105" y="2272030"/>
            <a:ext cx="4256405" cy="7194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269105" y="19037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closed list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4269105" y="1001395"/>
            <a:ext cx="4256405" cy="7194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>
              <a:ea typeface="宋体" panose="02010600030101010101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269105" y="6330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open list</a:t>
            </a:r>
            <a:endParaRPr lang="en-US"/>
          </a:p>
        </p:txBody>
      </p:sp>
      <p:graphicFrame>
        <p:nvGraphicFramePr>
          <p:cNvPr id="12" name="Table 11"/>
          <p:cNvGraphicFramePr/>
          <p:nvPr/>
        </p:nvGraphicFramePr>
        <p:xfrm>
          <a:off x="5489575" y="3174365"/>
          <a:ext cx="560387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775"/>
                <a:gridCol w="1120775"/>
                <a:gridCol w="1120775"/>
                <a:gridCol w="1120775"/>
                <a:gridCol w="112077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charset="-122"/>
                        </a:rPr>
                        <a:t>节点</a:t>
                      </a:r>
                      <a:endParaRPr lang="zh-CN" altLang="en-US">
                        <a:ea typeface="宋体" panose="02010600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ea typeface="宋体" panose="02010600030101010101" charset="-122"/>
                        </a:rPr>
                        <a:t>前驱</a:t>
                      </a:r>
                      <a:endParaRPr lang="zh-CN" altLang="en-US">
                        <a:ea typeface="宋体" panose="02010600030101010101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(0,0)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(1,0)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sym typeface="+mn-ea"/>
                        </a:rPr>
                        <a:t>∞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(2,0)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sym typeface="+mn-ea"/>
                        </a:rPr>
                        <a:t>∞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(1,1)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sym typeface="+mn-ea"/>
                        </a:rPr>
                        <a:t>∞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(2,1)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sym typeface="+mn-ea"/>
                        </a:rPr>
                        <a:t>∞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(2,2)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sym typeface="+mn-ea"/>
                        </a:rPr>
                        <a:t>∞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10297795" y="1001395"/>
            <a:ext cx="6718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rgbClr val="333333"/>
                </a:solidFill>
                <a:latin typeface="Helvetica Neue"/>
                <a:ea typeface="Helvetica Neue"/>
                <a:sym typeface="+mn-ea"/>
              </a:rPr>
              <a:t>∞</a:t>
            </a:r>
            <a:endParaRPr lang="en-US" altLang="zh-CN" sz="1600">
              <a:solidFill>
                <a:srgbClr val="333333"/>
              </a:solidFill>
              <a:latin typeface="Helvetica Neue"/>
              <a:ea typeface="Helvetica Neue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55370" y="76517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ea typeface="宋体" panose="02010600030101010101" charset="-122"/>
              </a:rPr>
              <a:t>实际应用</a:t>
            </a:r>
            <a:endParaRPr lang="zh-CN" altLang="en-US" sz="4000" b="1">
              <a:ea typeface="宋体" panose="02010600030101010101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50315" y="1687830"/>
            <a:ext cx="5814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 </a:t>
            </a:r>
            <a:r>
              <a:rPr lang="zh-CN" altLang="en-US">
                <a:ea typeface="宋体" panose="02010600030101010101" charset="-122"/>
              </a:rPr>
              <a:t>先用</a:t>
            </a:r>
            <a:r>
              <a:rPr lang="en-US" altLang="zh-CN">
                <a:ea typeface="宋体" panose="02010600030101010101" charset="-122"/>
              </a:rPr>
              <a:t>A*</a:t>
            </a:r>
            <a:r>
              <a:rPr lang="zh-CN" altLang="en-US">
                <a:ea typeface="宋体" panose="02010600030101010101" charset="-122"/>
              </a:rPr>
              <a:t>算出地图块，确定块，然后裁剪了顶点。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2. </a:t>
            </a:r>
            <a:r>
              <a:rPr lang="zh-CN" altLang="en-US">
                <a:ea typeface="宋体" panose="02010600030101010101" charset="-122"/>
              </a:rPr>
              <a:t>用裁剪的顶点再应用</a:t>
            </a:r>
            <a:r>
              <a:rPr lang="en-US" altLang="zh-CN">
                <a:ea typeface="宋体" panose="02010600030101010101" charset="-122"/>
              </a:rPr>
              <a:t>Dijkstra</a:t>
            </a:r>
            <a:r>
              <a:rPr lang="zh-CN" altLang="en-US">
                <a:ea typeface="宋体" panose="02010600030101010101" charset="-122"/>
              </a:rPr>
              <a:t>求最短路径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3. </a:t>
            </a:r>
            <a:r>
              <a:rPr lang="zh-CN" altLang="en-US">
                <a:ea typeface="宋体" panose="02010600030101010101" charset="-122"/>
              </a:rPr>
              <a:t>直接用</a:t>
            </a:r>
            <a:r>
              <a:rPr lang="en-US" altLang="zh-CN">
                <a:ea typeface="宋体" panose="02010600030101010101" charset="-122"/>
              </a:rPr>
              <a:t>A*</a:t>
            </a:r>
            <a:r>
              <a:rPr lang="zh-CN" altLang="en-US">
                <a:ea typeface="宋体" panose="02010600030101010101" charset="-122"/>
              </a:rPr>
              <a:t>直接求最短路径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4. </a:t>
            </a:r>
            <a:r>
              <a:rPr lang="zh-CN" altLang="en-US">
                <a:ea typeface="宋体" panose="02010600030101010101" charset="-122"/>
              </a:rPr>
              <a:t>使用：</a:t>
            </a:r>
            <a:r>
              <a:rPr lang="en-US" altLang="zh-CN">
                <a:ea typeface="宋体" panose="02010600030101010101" charset="-122"/>
              </a:rPr>
              <a:t> </a:t>
            </a:r>
            <a:endParaRPr lang="en-US" altLang="zh-CN">
              <a:ea typeface="宋体" panose="02010600030101010101" charset="-122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204085" y="3461385"/>
            <a:ext cx="5372735" cy="311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214245" y="2702560"/>
            <a:ext cx="2533015" cy="7181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14245" y="3502660"/>
            <a:ext cx="2583815" cy="9639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644390" y="2651760"/>
            <a:ext cx="2809875" cy="768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664710" y="3451225"/>
            <a:ext cx="2861310" cy="995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1486535" y="3235960"/>
            <a:ext cx="492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771765" y="3174365"/>
            <a:ext cx="646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WPS Presentation</Application>
  <PresentationFormat>On-screen Show (4:3)</PresentationFormat>
  <Paragraphs>119</Paragraphs>
  <Slides>7</Slides>
  <Notes>7</Notes>
  <HiddenSlides>0</HiddenSlides>
  <MMClips>2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6" baseType="lpstr">
      <vt:lpstr>Arial</vt:lpstr>
      <vt:lpstr>SimSun</vt:lpstr>
      <vt:lpstr>Wingdings</vt:lpstr>
      <vt:lpstr>Arial</vt:lpstr>
      <vt:lpstr>宋体</vt:lpstr>
      <vt:lpstr>思源黑体旧字形 ExtraLight</vt:lpstr>
      <vt:lpstr>黑体</vt:lpstr>
      <vt:lpstr>Segoe UI Semilight</vt:lpstr>
      <vt:lpstr>Calibri</vt:lpstr>
      <vt:lpstr>微软雅黑</vt:lpstr>
      <vt:lpstr>Arial Unicode MS</vt:lpstr>
      <vt:lpstr>Calibri Light</vt:lpstr>
      <vt:lpstr>PingFang SC</vt:lpstr>
      <vt:lpstr>Prompt Thin</vt:lpstr>
      <vt:lpstr>FangSong</vt:lpstr>
      <vt:lpstr>Cambria Math</vt:lpstr>
      <vt:lpstr>Helvetica Neue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Evan</cp:lastModifiedBy>
  <cp:revision>388</cp:revision>
  <dcterms:created xsi:type="dcterms:W3CDTF">2025-05-19T01:45:34Z</dcterms:created>
  <dcterms:modified xsi:type="dcterms:W3CDTF">2025-05-19T01:45:34Z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0A88B9D0A29E4CF2A48B20686492B66B_42</vt:lpwstr>
  </property>
  <property fmtid="{D5CDD505-2E9C-101B-9397-08002B2CF9AE}" pid="3" name="KSOProductBuildVer">
    <vt:lpwstr>1033-12.1.0.17900</vt:lpwstr>
  </property>
</Properties>
</file>