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18</a:t>
            </a:fld>
            <a:endParaRPr lang="zh-CN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>
                <a:solidFill>
                  <a:prstClr val="black"/>
                </a:solidFill>
              </a:rPr>
              <a:t>21</a:t>
            </a:fld>
            <a:endParaRPr lang="zh-CN">
              <a:solidFill>
                <a:prstClr val="black"/>
              </a:solidFill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22</a:t>
            </a:fld>
            <a:endParaRPr lang="zh-CN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>
                <a:solidFill>
                  <a:prstClr val="black"/>
                </a:solidFill>
              </a:rPr>
              <a:t>27</a:t>
            </a:fld>
            <a:endParaRPr lang="zh-CN">
              <a:solidFill>
                <a:prstClr val="black"/>
              </a:solidFill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28</a:t>
            </a:fld>
            <a:endParaRPr lang="zh-CN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74717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1061020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8581221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641607-5D8D-1A03-7366-1F6E03FC43D0}" type="slidenum">
              <a:rPr lang="zh-CN">
                <a:solidFill>
                  <a:prstClr val="black"/>
                </a:solidFill>
              </a:rPr>
              <a:t/>
            </a:fld>
            <a:endParaRPr lang="zh-CN">
              <a:solidFill>
                <a:prstClr val="black"/>
              </a:solidFill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29</a:t>
            </a:fld>
            <a:endParaRPr lang="zh-CN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30</a:t>
            </a:fld>
            <a:endParaRPr lang="zh-CN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657097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7257764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72324162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10F33C-4DFC-7D86-901F-4E97E40192F4}" type="slidenum">
              <a:rPr lang="zh-CN"/>
              <a:t/>
            </a:fld>
            <a:endParaRPr lang="zh-CN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31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5</a:t>
            </a:fld>
            <a:endParaRPr lang="zh-CN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6</a:t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>
                <a:solidFill>
                  <a:prstClr val="black"/>
                </a:solidFill>
              </a:rPr>
              <a:t>14</a:t>
            </a:fld>
            <a:endParaRPr lang="zh-CN">
              <a:solidFill>
                <a:prstClr val="black"/>
              </a:solidFill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15</a:t>
            </a:fld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4B871C-36BF-41B7-A23D-A6326DA16EB4}" type="slidenum">
              <a:rPr lang="zh-CN">
                <a:solidFill>
                  <a:prstClr val="black"/>
                </a:solidFill>
              </a:rPr>
              <a:t>16</a:t>
            </a:fld>
            <a:endParaRPr lang="zh-CN">
              <a:solidFill>
                <a:prstClr val="black"/>
              </a:solidFill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17</a:t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 bwMode="auto">
          <a:xfrm>
            <a:off x="1001102" y="845401"/>
            <a:ext cx="1707590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二进制加法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945098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4390" y="1516321"/>
            <a:ext cx="10718280" cy="4446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rot="2700000">
            <a:off x="2585588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257121" y="4027954"/>
            <a:ext cx="181545" cy="181545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621052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03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3"/>
            <a:ext cx="3841196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操作系统的基本概念</a:t>
            </a: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48640" y="2563317"/>
            <a:ext cx="5897129" cy="109452"/>
            <a:chOff x="548640" y="2563317"/>
            <a:chExt cx="5897129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48640" y="2672770"/>
              <a:ext cx="5882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1153501" y="845401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操作系统</a:t>
            </a:r>
            <a:endParaRPr/>
          </a:p>
        </p:txBody>
      </p:sp>
      <p:pic>
        <p:nvPicPr>
          <p:cNvPr id="7414932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3501" y="1302961"/>
            <a:ext cx="8756506" cy="5003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rot="2700000">
            <a:off x="2543386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214919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578849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04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3"/>
            <a:ext cx="3231593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C++基本开发环境</a:t>
            </a: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24256" y="2563317"/>
            <a:ext cx="5921513" cy="109452"/>
            <a:chOff x="524256" y="2563317"/>
            <a:chExt cx="5921513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24256" y="2672770"/>
              <a:ext cx="590652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29"/>
          <p:cNvCxnSpPr>
            <a:cxnSpLocks/>
          </p:cNvCxnSpPr>
          <p:nvPr/>
        </p:nvCxnSpPr>
        <p:spPr bwMode="auto">
          <a:xfrm>
            <a:off x="3303633" y="627022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 bwMode="auto">
          <a:xfrm>
            <a:off x="620106" y="845401"/>
            <a:ext cx="246958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C++基本开发环境</a:t>
            </a:r>
            <a:endParaRPr/>
          </a:p>
        </p:txBody>
      </p:sp>
      <p:pic>
        <p:nvPicPr>
          <p:cNvPr id="17761027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4212" y="1487465"/>
            <a:ext cx="10423514" cy="4736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008655" name="矩形 6"/>
          <p:cNvSpPr/>
          <p:nvPr/>
        </p:nvSpPr>
        <p:spPr bwMode="auto">
          <a:xfrm rot="2699971">
            <a:off x="2543385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390800659" name="矩形 7"/>
          <p:cNvSpPr/>
          <p:nvPr/>
        </p:nvSpPr>
        <p:spPr bwMode="auto">
          <a:xfrm rot="2699971">
            <a:off x="3214918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71120107" name="文本框 8"/>
          <p:cNvSpPr txBox="1"/>
          <p:nvPr/>
        </p:nvSpPr>
        <p:spPr bwMode="auto">
          <a:xfrm>
            <a:off x="2578849" y="2809045"/>
            <a:ext cx="196421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05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03282328" name="文本框 13"/>
          <p:cNvSpPr txBox="1"/>
          <p:nvPr/>
        </p:nvSpPr>
        <p:spPr bwMode="auto">
          <a:xfrm>
            <a:off x="4769793" y="2827293"/>
            <a:ext cx="3231591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 C++ 第一个程序</a:t>
            </a:r>
            <a:endParaRPr/>
          </a:p>
        </p:txBody>
      </p:sp>
      <p:grpSp>
        <p:nvGrpSpPr>
          <p:cNvPr id="1040926275" name="组合 11"/>
          <p:cNvGrpSpPr/>
          <p:nvPr/>
        </p:nvGrpSpPr>
        <p:grpSpPr bwMode="auto">
          <a:xfrm>
            <a:off x="524255" y="2563317"/>
            <a:ext cx="5921511" cy="109451"/>
            <a:chOff x="524255" y="2563317"/>
            <a:chExt cx="5921511" cy="109451"/>
          </a:xfrm>
        </p:grpSpPr>
        <p:cxnSp>
          <p:nvCxnSpPr>
            <p:cNvPr id="825666604" name="直接连接符 12"/>
            <p:cNvCxnSpPr>
              <a:cxnSpLocks/>
            </p:cNvCxnSpPr>
            <p:nvPr/>
          </p:nvCxnSpPr>
          <p:spPr bwMode="auto">
            <a:xfrm>
              <a:off x="524255" y="2672769"/>
              <a:ext cx="590652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9122083" name="矩形 10"/>
            <p:cNvSpPr/>
            <p:nvPr/>
          </p:nvSpPr>
          <p:spPr bwMode="auto">
            <a:xfrm>
              <a:off x="5156614" y="2563317"/>
              <a:ext cx="1289153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pic>
        <p:nvPicPr>
          <p:cNvPr id="1272866097" name="图片 2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7999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92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0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890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80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9080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2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112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2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328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328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328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328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1032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728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008655" grpId="0" animBg="1"/>
      <p:bldP spid="1390800659" grpId="0" animBg="1"/>
      <p:bldP spid="271120107" grpId="0"/>
      <p:bldP spid="11032823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 bwMode="auto">
          <a:xfrm>
            <a:off x="696306" y="845401"/>
            <a:ext cx="231718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C++ 第一个程序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15617026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54897" y="1800616"/>
            <a:ext cx="6172200" cy="2800349"/>
          </a:xfrm>
          <a:prstGeom prst="rect">
            <a:avLst/>
          </a:prstGeom>
        </p:spPr>
      </p:pic>
      <p:sp>
        <p:nvSpPr>
          <p:cNvPr id="303569741" name=""/>
          <p:cNvSpPr txBox="1"/>
          <p:nvPr/>
        </p:nvSpPr>
        <p:spPr bwMode="auto">
          <a:xfrm flipH="0" flipV="0">
            <a:off x="5181499" y="5281599"/>
            <a:ext cx="2011672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程序分析请看视频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文本框 92"/>
          <p:cNvSpPr txBox="1"/>
          <p:nvPr/>
        </p:nvSpPr>
        <p:spPr bwMode="auto">
          <a:xfrm>
            <a:off x="1153501" y="845401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编译流程</a:t>
            </a:r>
            <a:endParaRPr/>
          </a:p>
        </p:txBody>
      </p:sp>
      <p:pic>
        <p:nvPicPr>
          <p:cNvPr id="2578292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97027" y="1497798"/>
            <a:ext cx="8894751" cy="4785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999337" name="Oval 13"/>
          <p:cNvSpPr>
            <a:spLocks noChangeArrowheads="1"/>
          </p:cNvSpPr>
          <p:nvPr/>
        </p:nvSpPr>
        <p:spPr bwMode="auto">
          <a:xfrm>
            <a:off x="961061" y="2670316"/>
            <a:ext cx="489670" cy="489670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zh-CN" sz="1600">
              <a:solidFill>
                <a:srgbClr val="FEFABC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07284559" name="Oval 14"/>
          <p:cNvSpPr>
            <a:spLocks noChangeArrowheads="1"/>
          </p:cNvSpPr>
          <p:nvPr/>
        </p:nvSpPr>
        <p:spPr bwMode="auto">
          <a:xfrm>
            <a:off x="961061" y="3410760"/>
            <a:ext cx="489670" cy="4806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zh-CN" sz="1600">
              <a:solidFill>
                <a:srgbClr val="FEFABC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568547976" name="Freeform 7"/>
          <p:cNvSpPr>
            <a:spLocks noEditPoints="1"/>
          </p:cNvSpPr>
          <p:nvPr/>
        </p:nvSpPr>
        <p:spPr bwMode="auto">
          <a:xfrm>
            <a:off x="1083645" y="3546973"/>
            <a:ext cx="254091" cy="217243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 fill="norm" stroke="1" extrusionOk="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1413052296" name="Freeform 11"/>
          <p:cNvSpPr>
            <a:spLocks noEditPoints="1"/>
          </p:cNvSpPr>
          <p:nvPr/>
        </p:nvSpPr>
        <p:spPr bwMode="auto">
          <a:xfrm>
            <a:off x="1102647" y="4969581"/>
            <a:ext cx="206497" cy="270209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 fill="norm" stroke="1" extrusionOk="0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1102079534" name="Freeform 26"/>
          <p:cNvSpPr>
            <a:spLocks noEditPoints="1"/>
          </p:cNvSpPr>
          <p:nvPr/>
        </p:nvSpPr>
        <p:spPr bwMode="auto">
          <a:xfrm>
            <a:off x="1099193" y="2763938"/>
            <a:ext cx="213404" cy="255625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 fill="norm" stroke="1" extrusionOk="0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784594169" name="文本框 42"/>
          <p:cNvSpPr txBox="1"/>
          <p:nvPr/>
        </p:nvSpPr>
        <p:spPr bwMode="auto">
          <a:xfrm>
            <a:off x="697563" y="845400"/>
            <a:ext cx="2317186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编译中的库文件</a:t>
            </a:r>
            <a:endParaRPr/>
          </a:p>
        </p:txBody>
      </p:sp>
      <p:pic>
        <p:nvPicPr>
          <p:cNvPr id="15999483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10691" y="2635684"/>
            <a:ext cx="9934574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9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99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99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728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728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07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207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4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6854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0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130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999337" grpId="0" animBg="1"/>
      <p:bldP spid="907284559" grpId="0" animBg="1"/>
      <p:bldP spid="1568547976" grpId="0" animBg="1"/>
      <p:bldP spid="1413052296" grpId="0" animBg="1"/>
      <p:bldP spid="11020795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7284354" y="1689292"/>
            <a:ext cx="4303546" cy="4375151"/>
            <a:chOff x="1289202" y="1552575"/>
            <a:chExt cx="4303546" cy="4375151"/>
          </a:xfrm>
        </p:grpSpPr>
        <p:sp>
          <p:nvSpPr>
            <p:cNvPr id="12" name="Freeform 22"/>
            <p:cNvSpPr/>
            <p:nvPr/>
          </p:nvSpPr>
          <p:spPr bwMode="auto">
            <a:xfrm>
              <a:off x="3412332" y="1552575"/>
              <a:ext cx="939834" cy="735756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 fill="norm" stroke="1" extrusionOk="0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3" name="Freeform 23"/>
            <p:cNvSpPr/>
            <p:nvPr/>
          </p:nvSpPr>
          <p:spPr bwMode="auto">
            <a:xfrm>
              <a:off x="2288112" y="1751283"/>
              <a:ext cx="798412" cy="588963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 fill="norm" stroke="1" extrusionOk="0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rgbClr val="B8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007056" y="2094992"/>
              <a:ext cx="2839195" cy="3832733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 fill="norm" stroke="1" extrusionOk="0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bg-BG"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617501" y="2311603"/>
              <a:ext cx="255993" cy="420688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 fill="norm" stroke="1" extrusionOk="0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1289202" y="2888034"/>
              <a:ext cx="859277" cy="545999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 fill="norm" stroke="1" extrusionOk="0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rgbClr val="B8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7" name="Freeform 27"/>
            <p:cNvSpPr/>
            <p:nvPr/>
          </p:nvSpPr>
          <p:spPr bwMode="auto">
            <a:xfrm>
              <a:off x="2010637" y="3296191"/>
              <a:ext cx="241672" cy="379514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 fill="norm" stroke="1" extrusionOk="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rgbClr val="B8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Freeform 28"/>
            <p:cNvSpPr/>
            <p:nvPr/>
          </p:nvSpPr>
          <p:spPr bwMode="auto">
            <a:xfrm>
              <a:off x="1491490" y="4080281"/>
              <a:ext cx="683841" cy="91477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 fill="norm" stroke="1" extrusionOk="0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9" name="Freeform 29"/>
            <p:cNvSpPr/>
            <p:nvPr/>
          </p:nvSpPr>
          <p:spPr bwMode="auto">
            <a:xfrm>
              <a:off x="3251218" y="2902356"/>
              <a:ext cx="268524" cy="205868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 fill="norm" stroke="1" extrusionOk="0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0" name="Freeform 30"/>
            <p:cNvSpPr/>
            <p:nvPr/>
          </p:nvSpPr>
          <p:spPr bwMode="auto">
            <a:xfrm>
              <a:off x="3424864" y="2426173"/>
              <a:ext cx="486924" cy="340130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 fill="norm" stroke="1" extrusionOk="0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rgbClr val="B8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>
              <a:off x="4230436" y="2324134"/>
              <a:ext cx="676681" cy="463651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 fill="norm" stroke="1" extrusionOk="0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rgbClr val="B8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2" name="Freeform 32"/>
            <p:cNvSpPr/>
            <p:nvPr/>
          </p:nvSpPr>
          <p:spPr bwMode="auto">
            <a:xfrm>
              <a:off x="4647543" y="2846861"/>
              <a:ext cx="945205" cy="563900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 fill="norm" stroke="1" extrusionOk="0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rgbClr val="B8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4663655" y="3435823"/>
              <a:ext cx="164695" cy="243462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 fill="norm" stroke="1" extrusionOk="0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4549084" y="4277198"/>
              <a:ext cx="581802" cy="89866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 fill="norm" stroke="1" extrusionOk="0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/>
            </a:bodyPr>
            <a:lstStyle/>
            <a:p>
              <a:pPr algn="ctr">
                <a:defRPr/>
              </a:pPr>
              <a:endParaRPr lang="bg-BG" sz="1200">
                <a:solidFill>
                  <a:schemeClr val="bg1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961062" y="2344118"/>
            <a:ext cx="489671" cy="489671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zh-CN" sz="1600">
              <a:solidFill>
                <a:srgbClr val="FEFABC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961062" y="3606480"/>
            <a:ext cx="489671" cy="48068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zh-CN" sz="1600">
              <a:solidFill>
                <a:srgbClr val="FEFABC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961062" y="4859853"/>
            <a:ext cx="489671" cy="489671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zh-CN" sz="1600">
              <a:solidFill>
                <a:srgbClr val="FEFABC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083646" y="3742693"/>
            <a:ext cx="254092" cy="21724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 fill="norm" stroke="1" extrusionOk="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1102648" y="4969582"/>
            <a:ext cx="206498" cy="2702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 fill="norm" stroke="1" extrusionOk="0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1099194" y="2460878"/>
            <a:ext cx="213405" cy="255626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 fill="norm" stroke="1" extrusionOk="0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 flipH="0" flipV="0">
            <a:off x="1558554" y="2341345"/>
            <a:ext cx="5843766" cy="44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将45转化成二进制，八进制，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和十六进制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5" name="TextBox 42"/>
          <p:cNvSpPr txBox="1"/>
          <p:nvPr/>
        </p:nvSpPr>
        <p:spPr bwMode="auto">
          <a:xfrm flipH="0" flipV="0">
            <a:off x="1558555" y="3464244"/>
            <a:ext cx="5254526" cy="80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用一个8个bit 的二进制计算45 -23的结果，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结果是二进制表示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，要详细计算步骤</a:t>
            </a:r>
            <a:endParaRPr lang="zh-CN" sz="1800" b="0" i="0" u="none" strike="noStrike" cap="none" spc="0">
              <a:solidFill>
                <a:schemeClr val="tx1"/>
              </a:solidFill>
              <a:latin typeface="思源黑体旧字形 ExtraLight"/>
              <a:cs typeface="思源黑体旧字形 ExtraLight"/>
            </a:endParaRPr>
          </a:p>
        </p:txBody>
      </p:sp>
      <p:sp>
        <p:nvSpPr>
          <p:cNvPr id="46" name="TextBox 43"/>
          <p:cNvSpPr txBox="1"/>
          <p:nvPr/>
        </p:nvSpPr>
        <p:spPr bwMode="auto">
          <a:xfrm flipH="0" flipV="0">
            <a:off x="1558555" y="4758438"/>
            <a:ext cx="5744945" cy="80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编译流程中哪个步骤是是把C++代码转成汇编代码的？ 在链接步骤中是否可以省略，为什么？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1458299" y="845401"/>
            <a:ext cx="793195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作业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2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899206" y="4128661"/>
            <a:ext cx="1783793" cy="1119274"/>
            <a:chOff x="0" y="0"/>
            <a:chExt cx="1783793" cy="1119274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51730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54"/>
              <a:ext cx="1783793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计算机组成基本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056939" y="4128661"/>
            <a:ext cx="1783793" cy="1119274"/>
            <a:chOff x="0" y="0"/>
            <a:chExt cx="1783793" cy="1119274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174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53154"/>
              <a:ext cx="1783793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二进制基本概念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986072" y="4128661"/>
            <a:ext cx="2240992" cy="1119274"/>
            <a:chOff x="0" y="0"/>
            <a:chExt cx="2240992" cy="1119274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74626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03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0" y="753154"/>
              <a:ext cx="2240992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操作系统的基本概念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7525343" y="4128661"/>
            <a:ext cx="1478995" cy="1149754"/>
            <a:chOff x="0" y="0"/>
            <a:chExt cx="1478995" cy="1149754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36490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04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0" y="753154"/>
              <a:ext cx="1478995" cy="39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C++</a:t>
              </a: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开发环境</a:t>
              </a: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9568776" y="4128661"/>
            <a:ext cx="1707594" cy="1149754"/>
            <a:chOff x="0" y="0"/>
            <a:chExt cx="1707594" cy="1149754"/>
          </a:xfrm>
        </p:grpSpPr>
        <p:sp>
          <p:nvSpPr>
            <p:cNvPr id="26" name="文本框 25"/>
            <p:cNvSpPr txBox="1"/>
            <p:nvPr/>
          </p:nvSpPr>
          <p:spPr bwMode="auto">
            <a:xfrm>
              <a:off x="4793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05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0" y="753154"/>
              <a:ext cx="1707594" cy="39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C++</a:t>
              </a: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第一个程序</a:t>
              </a: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3"/>
            <a:ext cx="3841196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计算机组成基本概念</a:t>
            </a: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863805" y="3588459"/>
            <a:ext cx="1286346" cy="1510664"/>
            <a:chOff x="0" y="0"/>
            <a:chExt cx="1286346" cy="1510664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0" y="0"/>
              <a:ext cx="1286346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CPU</a:t>
              </a:r>
              <a:endParaRPr/>
            </a:p>
          </p:txBody>
        </p:sp>
        <p:sp>
          <p:nvSpPr>
            <p:cNvPr id="19" name="文本框 9"/>
            <p:cNvSpPr txBox="1"/>
            <p:nvPr/>
          </p:nvSpPr>
          <p:spPr bwMode="auto">
            <a:xfrm>
              <a:off x="0" y="433919"/>
              <a:ext cx="1283826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内存</a:t>
              </a:r>
              <a:endParaRPr/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0" y="868438"/>
              <a:ext cx="1283826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输入</a:t>
              </a:r>
              <a:endParaRPr/>
            </a:p>
          </p:txBody>
        </p:sp>
        <p:sp>
          <p:nvSpPr>
            <p:cNvPr id="21" name="文本框 9"/>
            <p:cNvSpPr txBox="1"/>
            <p:nvPr/>
          </p:nvSpPr>
          <p:spPr bwMode="auto">
            <a:xfrm>
              <a:off x="0" y="1296944"/>
              <a:ext cx="1283826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输出</a:t>
              </a:r>
              <a:endParaRPr/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978096" y="3579490"/>
            <a:ext cx="1579544" cy="1137704"/>
            <a:chOff x="0" y="0"/>
            <a:chExt cx="1579544" cy="1137704"/>
          </a:xfrm>
        </p:grpSpPr>
        <p:sp>
          <p:nvSpPr>
            <p:cNvPr id="23" name="文本框 9"/>
            <p:cNvSpPr txBox="1"/>
            <p:nvPr/>
          </p:nvSpPr>
          <p:spPr bwMode="auto">
            <a:xfrm>
              <a:off x="0" y="0"/>
              <a:ext cx="157954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常见接口</a:t>
              </a:r>
              <a:endParaRPr/>
            </a:p>
          </p:txBody>
        </p:sp>
        <p:sp>
          <p:nvSpPr>
            <p:cNvPr id="24" name="文本框 9"/>
            <p:cNvSpPr txBox="1"/>
            <p:nvPr/>
          </p:nvSpPr>
          <p:spPr bwMode="auto">
            <a:xfrm>
              <a:off x="0" y="434519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25" name="文本框 9"/>
            <p:cNvSpPr txBox="1"/>
            <p:nvPr/>
          </p:nvSpPr>
          <p:spPr bwMode="auto">
            <a:xfrm>
              <a:off x="0" y="863024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 bwMode="auto">
          <a:xfrm>
            <a:off x="1096173" y="845401"/>
            <a:ext cx="292678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计算机组成基本概念</a:t>
            </a:r>
            <a:endParaRPr sz="2400"/>
          </a:p>
        </p:txBody>
      </p:sp>
      <p:pic>
        <p:nvPicPr>
          <p:cNvPr id="5287457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8595" y="1748424"/>
            <a:ext cx="9896474" cy="4419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694268" y="741018"/>
            <a:ext cx="3231580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常见的输入设备和接口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14011568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0706" y="1712040"/>
            <a:ext cx="10955769" cy="4224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rot="2700000">
            <a:off x="2501184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172717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536648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3"/>
            <a:ext cx="3028397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二进制基本概念</a:t>
            </a: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48640" y="2563317"/>
            <a:ext cx="5897129" cy="109452"/>
            <a:chOff x="548640" y="2563317"/>
            <a:chExt cx="5897129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48640" y="2672770"/>
              <a:ext cx="5882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755463" y="3647188"/>
            <a:ext cx="1678740" cy="1249705"/>
            <a:chOff x="0" y="0"/>
            <a:chExt cx="1678740" cy="1249705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1440" y="0"/>
              <a:ext cx="1663330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marR="0" lvl="1" indent="-22859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二进制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19" name="文本框 9"/>
            <p:cNvSpPr txBox="1"/>
            <p:nvPr/>
          </p:nvSpPr>
          <p:spPr bwMode="auto">
            <a:xfrm flipH="0" flipV="0">
              <a:off x="1439" y="364677"/>
              <a:ext cx="1666930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marR="0" lvl="1" indent="-22859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有符号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0" y="711864"/>
              <a:ext cx="1664050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marR="0" lvl="1" indent="-22859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无符号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21" name="文本框 9"/>
            <p:cNvSpPr txBox="1"/>
            <p:nvPr/>
          </p:nvSpPr>
          <p:spPr bwMode="auto">
            <a:xfrm>
              <a:off x="14329" y="1035986"/>
              <a:ext cx="1664410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marR="0" indent="-22859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加 减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696484" y="845401"/>
            <a:ext cx="2317186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二进制基本概念</a:t>
            </a:r>
            <a:endParaRPr/>
          </a:p>
        </p:txBody>
      </p:sp>
      <p:pic>
        <p:nvPicPr>
          <p:cNvPr id="11111929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0447" y="1422225"/>
            <a:ext cx="10873079" cy="493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 bwMode="auto">
          <a:xfrm>
            <a:off x="1154041" y="845401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进制转换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9778710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4691" y="1461369"/>
            <a:ext cx="9865481" cy="4645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 bwMode="auto">
          <a:xfrm>
            <a:off x="543904" y="845401"/>
            <a:ext cx="2621984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二进制表示正负数</a:t>
            </a:r>
            <a:endParaRPr/>
          </a:p>
        </p:txBody>
      </p:sp>
      <p:pic>
        <p:nvPicPr>
          <p:cNvPr id="3572507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9828" y="1644040"/>
            <a:ext cx="10344149" cy="4152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219</cp:revision>
  <dcterms:created xsi:type="dcterms:W3CDTF">2017-02-19T15:11:46Z</dcterms:created>
  <dcterms:modified xsi:type="dcterms:W3CDTF">2025-01-08T12:41:24Z</dcterms:modified>
</cp:coreProperties>
</file>