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orient="horz" pos="2160"/>
        <p:guide pos="387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4B871C-36BF-41B7-A23D-A6326DA16EB4}" type="slidenum">
              <a:rPr lang="zh-CN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5717857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3059431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571808641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C19407-3E6A-2850-93BD-7D79E8024AA0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70964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789703864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97094710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2E4F52-677A-743A-62A4-EA5BF6256AD5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901A75-B89F-F6FE-22B2-2F27335E792B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7903350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702501658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398536228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4CACFA-4714-FA3E-5085-1070FFFA7500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7250328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92083861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27494871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DB5284-F86B-BB60-C83B-D886802DF5DC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118451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055325235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62390761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CA59A4-D297-2A45-EA96-BA7A8B232304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5552549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7961939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26826037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C02932-809E-5421-2746-608E240024A8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29918" y="3338365"/>
            <a:ext cx="4088993" cy="1554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C++编程基础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algn="ctr"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 rot="2700000">
            <a:off x="2501184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solidFill>
                <a:prstClr val="white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172717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solidFill>
                <a:prstClr val="white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536648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02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769793" y="2827292"/>
            <a:ext cx="3028397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3200" b="1" i="0" u="none" strike="noStrike" cap="none" spc="0">
                <a:solidFill>
                  <a:prstClr val="black">
                    <a:lumMod val="65000"/>
                    <a:lumOff val="35000"/>
                  </a:prst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运算符和表达式</a:t>
            </a:r>
            <a:endParaRPr lang="zh-CN" sz="3200" b="1" i="0" u="none" strike="noStrike" cap="none" spc="0">
              <a:solidFill>
                <a:prstClr val="black">
                  <a:lumMod val="65000"/>
                  <a:lumOff val="35000"/>
                </a:prst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48640" y="2563317"/>
            <a:ext cx="5897129" cy="109452"/>
            <a:chOff x="548640" y="2563317"/>
            <a:chExt cx="5897129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48640" y="2672770"/>
              <a:ext cx="588213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solidFill>
                  <a:prstClr val="white"/>
                </a:solidFill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755462" y="3647187"/>
            <a:ext cx="1679818" cy="1249705"/>
            <a:chOff x="0" y="0"/>
            <a:chExt cx="1679818" cy="1249705"/>
          </a:xfrm>
        </p:grpSpPr>
        <p:sp>
          <p:nvSpPr>
            <p:cNvPr id="18" name="文本框 9"/>
            <p:cNvSpPr txBox="1"/>
            <p:nvPr/>
          </p:nvSpPr>
          <p:spPr bwMode="auto">
            <a:xfrm>
              <a:off x="1440" y="0"/>
              <a:ext cx="1664769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marR="0" lvl="1" indent="-22860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/>
                <a:buChar char="l"/>
                <a:defRPr/>
              </a:pPr>
              <a:r>
                <a:rPr lang="zh-CN" sz="1400" b="0" i="0" u="none" strike="noStrike" cap="none" spc="0">
                  <a:solidFill>
                    <a:schemeClr val="tx1"/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赋值运算</a:t>
              </a:r>
              <a:endParaRPr lang="zh-CN" sz="1400" b="0" i="0" u="none" strike="noStrike" cap="none" spc="0">
                <a:solidFill>
                  <a:schemeClr val="tx1"/>
                </a:solidFill>
                <a:latin typeface="思源黑体旧字形 ExtraLight"/>
                <a:cs typeface="思源黑体旧字形 ExtraLight"/>
              </a:endParaRPr>
            </a:p>
          </p:txBody>
        </p:sp>
        <p:sp>
          <p:nvSpPr>
            <p:cNvPr id="19" name="文本框 9"/>
            <p:cNvSpPr txBox="1"/>
            <p:nvPr/>
          </p:nvSpPr>
          <p:spPr bwMode="auto">
            <a:xfrm>
              <a:off x="1438" y="364676"/>
              <a:ext cx="1668369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marR="0" lvl="1" indent="-22860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/>
                <a:buChar char="l"/>
                <a:defRPr/>
              </a:pPr>
              <a:r>
                <a:rPr lang="zh-CN" sz="1400" b="0" i="0" u="none" strike="noStrike" cap="none" spc="0">
                  <a:solidFill>
                    <a:schemeClr val="tx1"/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算术运算</a:t>
              </a:r>
              <a:endParaRPr lang="zh-CN" sz="1400" b="0" i="0" u="none" strike="noStrike" cap="none" spc="0">
                <a:solidFill>
                  <a:schemeClr val="tx1"/>
                </a:solidFill>
                <a:latin typeface="思源黑体旧字形 ExtraLight"/>
                <a:cs typeface="思源黑体旧字形 ExtraLight"/>
              </a:endParaRPr>
            </a:p>
          </p:txBody>
        </p:sp>
        <p:sp>
          <p:nvSpPr>
            <p:cNvPr id="20" name="文本框 19"/>
            <p:cNvSpPr txBox="1"/>
            <p:nvPr/>
          </p:nvSpPr>
          <p:spPr bwMode="auto">
            <a:xfrm>
              <a:off x="0" y="711864"/>
              <a:ext cx="1665489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marR="0" lvl="1" indent="-22860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/>
                <a:buChar char="l"/>
                <a:defRPr/>
              </a:pPr>
              <a:r>
                <a:rPr lang="zh-CN" sz="1400" b="0" i="0" u="none" strike="noStrike" cap="none" spc="0">
                  <a:solidFill>
                    <a:schemeClr val="tx1"/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逻辑运算</a:t>
              </a:r>
              <a:endParaRPr lang="zh-CN" sz="1400" b="0" i="0" u="none" strike="noStrike" cap="none" spc="0">
                <a:solidFill>
                  <a:schemeClr val="tx1"/>
                </a:solidFill>
                <a:latin typeface="思源黑体旧字形 ExtraLight"/>
                <a:cs typeface="思源黑体旧字形 ExtraLight"/>
              </a:endParaRPr>
            </a:p>
          </p:txBody>
        </p:sp>
        <p:sp>
          <p:nvSpPr>
            <p:cNvPr id="21" name="文本框 9"/>
            <p:cNvSpPr txBox="1"/>
            <p:nvPr/>
          </p:nvSpPr>
          <p:spPr bwMode="auto">
            <a:xfrm>
              <a:off x="14328" y="1035985"/>
              <a:ext cx="1665489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marR="0" indent="-22860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/>
                <a:buChar char="l"/>
                <a:defRPr/>
              </a:pPr>
              <a:r>
                <a:rPr lang="zh-CN" sz="1400" b="0" i="0" u="none" strike="noStrike" cap="none" spc="0">
                  <a:solidFill>
                    <a:schemeClr val="tx1"/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位运算</a:t>
              </a:r>
              <a:endParaRPr lang="zh-CN" sz="1400" b="0" i="0" u="none" strike="noStrike" cap="none" spc="0">
                <a:solidFill>
                  <a:schemeClr val="tx1"/>
                </a:solidFill>
                <a:latin typeface="思源黑体旧字形 ExtraLight"/>
                <a:cs typeface="思源黑体旧字形 ExtraLight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8000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 bwMode="auto">
          <a:xfrm>
            <a:off x="1089434" y="845399"/>
            <a:ext cx="2164784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运算 &amp; 表达式 </a:t>
            </a:r>
            <a:endParaRPr lang="zh-CN" sz="2400" b="1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1734153812" name="Text Box 1734153811"/>
          <p:cNvSpPr txBox="1"/>
          <p:nvPr/>
        </p:nvSpPr>
        <p:spPr bwMode="auto">
          <a:xfrm>
            <a:off x="1507146" y="1630991"/>
            <a:ext cx="6135548" cy="3759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由一个或多个操作数与运算符连接而成有效算式—— 表达式</a:t>
            </a:r>
          </a:p>
        </p:txBody>
      </p:sp>
      <p:pic>
        <p:nvPicPr>
          <p:cNvPr id="396820901" name="Picture 3968209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080469" y="3340273"/>
            <a:ext cx="433442" cy="496599"/>
          </a:xfrm>
          <a:prstGeom prst="rect">
            <a:avLst/>
          </a:prstGeom>
        </p:spPr>
      </p:pic>
      <p:sp>
        <p:nvSpPr>
          <p:cNvPr id="779693623" name="Text Box 779693622"/>
          <p:cNvSpPr txBox="1"/>
          <p:nvPr/>
        </p:nvSpPr>
        <p:spPr bwMode="auto">
          <a:xfrm>
            <a:off x="1697568" y="3340273"/>
            <a:ext cx="32354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赋值运算（表达式）</a:t>
            </a:r>
          </a:p>
        </p:txBody>
      </p:sp>
      <p:sp>
        <p:nvSpPr>
          <p:cNvPr id="836766480" name="Text Box 836766479"/>
          <p:cNvSpPr txBox="1"/>
          <p:nvPr/>
        </p:nvSpPr>
        <p:spPr bwMode="auto">
          <a:xfrm>
            <a:off x="2441301" y="3927431"/>
            <a:ext cx="2227821" cy="3759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&lt;变量名&gt; = &lt;表达式&gt;</a:t>
            </a:r>
          </a:p>
        </p:txBody>
      </p:sp>
      <p:pic>
        <p:nvPicPr>
          <p:cNvPr id="347214079" name="Picture 3472140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86061" y="1578801"/>
            <a:ext cx="1162049" cy="4429125"/>
          </a:xfrm>
          <a:prstGeom prst="rect">
            <a:avLst/>
          </a:prstGeom>
        </p:spPr>
      </p:pic>
      <p:sp>
        <p:nvSpPr>
          <p:cNvPr id="1816723336" name="Text Box 1816723335"/>
          <p:cNvSpPr txBox="1"/>
          <p:nvPr/>
        </p:nvSpPr>
        <p:spPr bwMode="auto">
          <a:xfrm>
            <a:off x="1958527" y="4410205"/>
            <a:ext cx="4601068" cy="93435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x= 10.0 / 3</a:t>
            </a:r>
            <a:r>
              <a:t>   // 赋值表达式</a:t>
            </a:r>
          </a:p>
          <a:p>
            <a:pPr>
              <a:defRPr/>
            </a:pPr>
            <a:r>
              <a:t>x=10.0/3;     // 赋值语句</a:t>
            </a:r>
          </a:p>
          <a:p>
            <a:pPr>
              <a:defRPr/>
            </a:pPr>
            <a:r>
              <a:t>y=z=0;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文本框 89"/>
          <p:cNvSpPr txBox="1"/>
          <p:nvPr/>
        </p:nvSpPr>
        <p:spPr bwMode="auto">
          <a:xfrm>
            <a:off x="1156200" y="845400"/>
            <a:ext cx="1402792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算术运算</a:t>
            </a:r>
            <a:endParaRPr lang="zh-CN" sz="2400" b="1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pic>
        <p:nvPicPr>
          <p:cNvPr id="1878444042" name="Picture 18784440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749451" y="1516320"/>
            <a:ext cx="6590547" cy="4644074"/>
          </a:xfrm>
          <a:prstGeom prst="rect">
            <a:avLst/>
          </a:prstGeom>
        </p:spPr>
      </p:pic>
      <p:sp>
        <p:nvSpPr>
          <p:cNvPr id="1323838270" name="Rectangles 1323838269"/>
          <p:cNvSpPr/>
          <p:nvPr/>
        </p:nvSpPr>
        <p:spPr bwMode="auto">
          <a:xfrm>
            <a:off x="773544" y="1326092"/>
            <a:ext cx="4221904" cy="49228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加法运算符 (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6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sz="160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例：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 a = 5 + 3;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// 结果为8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endParaRPr sz="8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b="1" i="0" u="none" strike="noStrike" cap="none" spc="0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减法运算符 (</a:t>
            </a:r>
            <a:r>
              <a:rPr lang="zh-CN" sz="1600" b="1" i="0" u="none" strike="noStrike" cap="none" spc="0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lang="zh-CN" sz="1600" b="1" i="0" u="none" strike="noStrike" cap="none" spc="0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sz="1600" b="1"/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例：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 b = 5 - 3;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// 结果为2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endParaRPr sz="800"/>
          </a:p>
          <a:p>
            <a:pPr>
              <a:defRPr/>
            </a:pP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乘法运算符 (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6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sz="1600"/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例：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 c = 5 * 3;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// 结果为15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endParaRPr sz="80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除法运算符 (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6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sz="1600"/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例：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 d = 5 / 2;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// 结果为2（整数除法结果会舍去小数部分）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double e = 5.0 / 2.0;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// 结果为2.5（浮点除法保留小数部分）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endParaRPr sz="8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取模运算符 (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%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lang="zh-CN" sz="1200" b="0" i="0" u="none" strike="noStrike" cap="none" spc="0">
                <a:solidFill/>
                <a:latin typeface="Arial" panose="020B0604020202020204"/>
                <a:ea typeface="Arial" panose="020B0604020202020204"/>
                <a:cs typeface="Arial" panose="020B0604020202020204"/>
              </a:rPr>
              <a:t>用于计算两个数相除的余数</a:t>
            </a:r>
            <a:r>
              <a:rPr lang="zh-CN" sz="1800" b="0" i="0" u="none" strike="noStrike" cap="none" spc="0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。</a:t>
            </a:r>
            <a:endParaRPr lang="zh-CN" sz="1800" b="0" i="0" u="none" strike="noStrike" cap="none" spc="0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例：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 f = 5 % 2;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// 结果为1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endParaRPr sz="800"/>
          </a:p>
          <a:p>
            <a:pPr>
              <a:defRPr/>
            </a:pP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自增运算符 (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++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t> </a:t>
            </a:r>
            <a:r>
              <a:rPr lang="zh-CN" sz="1200" b="0" i="0" u="none" strike="noStrike" cap="none" spc="0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用于将变量的值增加1</a:t>
            </a:r>
            <a:endParaRPr sz="1200"/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示例：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 g = 5; g++;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// 结果为6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自减运算符 (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--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t> </a:t>
            </a:r>
            <a:r>
              <a:rPr lang="zh-CN" sz="1200" b="0" i="0" u="none" strike="noStrike" cap="none" spc="0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用于将变量的值减少1。</a:t>
            </a:r>
            <a:endParaRPr sz="1200"/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示例：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 i = 5; i--;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// 结果为4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endParaRPr sz="800"/>
          </a:p>
          <a:p>
            <a:pPr>
              <a:defRPr/>
            </a:pP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正号运算符 (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6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sz="1600"/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示例：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 k = +5;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// 结果为5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endParaRPr sz="800"/>
          </a:p>
          <a:p>
            <a:pPr>
              <a:defRPr/>
            </a:pP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负号运算符 (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16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6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sz="1600"/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示例：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 l = -5;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// 结果为-5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 bwMode="auto">
          <a:xfrm>
            <a:off x="1154219" y="845400"/>
            <a:ext cx="1402792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关系运算</a:t>
            </a:r>
            <a:endParaRPr lang="zh-CN" sz="2400" b="1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1404768181" name="Rectangles 1404768180"/>
          <p:cNvSpPr/>
          <p:nvPr/>
        </p:nvSpPr>
        <p:spPr bwMode="auto">
          <a:xfrm>
            <a:off x="1266464" y="1486317"/>
            <a:ext cx="4418836" cy="38408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 marL="212090" indent="-212090">
              <a:buFont typeface="Wingdings" panose="05000000000000000000"/>
              <a:buChar char="Ø"/>
              <a:defRPr/>
            </a:pP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大于运算符 (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&gt;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8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：</a:t>
            </a:r>
            <a:endParaRPr sz="1800"/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用法：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 &gt; b</a:t>
            </a:r>
            <a:endParaRPr sz="9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示例：如果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大于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，则表达式返回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true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，否则返回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false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2090" indent="-212090">
              <a:buFont typeface="Wingdings" panose="05000000000000000000"/>
              <a:buChar char="Ø"/>
              <a:defRPr/>
            </a:pP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小于运算符 (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8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：</a:t>
            </a:r>
            <a:endParaRPr sz="180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用法：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 &lt; b</a:t>
            </a:r>
            <a:endParaRPr sz="9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示例：如果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小于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，则表达式返回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true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，否则返回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false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2090" indent="-212090">
              <a:buFont typeface="Wingdings" panose="05000000000000000000"/>
              <a:buChar char="Ø"/>
              <a:defRPr/>
            </a:pP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大于等于运算符 (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&gt;=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8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：</a:t>
            </a:r>
            <a:endParaRPr sz="180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用法：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 &gt;= b</a:t>
            </a:r>
            <a:endParaRPr sz="9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示例：如果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大于或等于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，则表达式返回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true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，否则返回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false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2090" indent="-212090">
              <a:buFont typeface="Wingdings" panose="05000000000000000000"/>
              <a:buChar char="Ø"/>
              <a:defRPr/>
            </a:pP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小于等于运算符 (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&lt;=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8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：</a:t>
            </a:r>
            <a:endParaRPr sz="180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用法：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 &lt;= b</a:t>
            </a:r>
            <a:endParaRPr sz="9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示例：如果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小于或等于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，则表达式返回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true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，否则返回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false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2090" indent="-212090">
              <a:buFont typeface="Wingdings" panose="05000000000000000000"/>
              <a:buChar char="Ø"/>
              <a:defRPr/>
            </a:pP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等于运算符 (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==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8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：</a:t>
            </a:r>
            <a:endParaRPr sz="1800"/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用法：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 == b</a:t>
            </a:r>
            <a:endParaRPr sz="9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示例：如果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等于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，则表达式返回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true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，否则返回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false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2090" indent="-212090">
              <a:buFont typeface="Wingdings" panose="05000000000000000000"/>
              <a:buChar char="Ø"/>
              <a:defRPr/>
            </a:pP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不等于运算符 (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!=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8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：</a:t>
            </a:r>
            <a:endParaRPr sz="1800"/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用法：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 != b</a:t>
            </a:r>
            <a:endParaRPr sz="9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示例：如果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不等于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，则表达式返回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true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，否则返回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false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1064765788" name="Picture 10647657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584520" y="2371724"/>
            <a:ext cx="5819774" cy="2371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 bwMode="auto">
          <a:xfrm>
            <a:off x="1154220" y="845400"/>
            <a:ext cx="1402792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逻辑运算</a:t>
            </a:r>
            <a:endParaRPr lang="zh-CN" sz="2400" b="1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sp>
        <p:nvSpPr>
          <p:cNvPr id="1400708991" name="Rectangles 1400708990"/>
          <p:cNvSpPr/>
          <p:nvPr/>
        </p:nvSpPr>
        <p:spPr bwMode="auto">
          <a:xfrm>
            <a:off x="722474" y="1777279"/>
            <a:ext cx="7046473" cy="37417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 marL="283845" indent="-283845">
              <a:buFont typeface="Wingdings" panose="05000000000000000000"/>
              <a:buChar char="v"/>
              <a:defRPr/>
            </a:pP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逻辑与运算符 (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&amp;&amp;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8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：</a:t>
            </a:r>
            <a:endParaRPr sz="180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用法：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expression1 &amp;&amp; expression2</a:t>
            </a:r>
            <a:endParaRPr sz="9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如果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expression1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和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expression2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都为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true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，则整个表达式返回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true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否则，返回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false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示例：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 (a &gt; 0 &amp;&amp; b &gt; 0)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表示如果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和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都大于0，则条件为真。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</a:p>
          <a:p>
            <a:pPr marL="283845" indent="-283845">
              <a:buFont typeface="Wingdings" panose="05000000000000000000"/>
              <a:buChar char="v"/>
              <a:defRPr/>
            </a:pP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逻辑或运算符 (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||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8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：</a:t>
            </a:r>
            <a:endParaRPr sz="180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用法：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expression1 || expression2</a:t>
            </a:r>
            <a:endParaRPr sz="9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如果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expression1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或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expression2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中有一个为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true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，则整个表达式返回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true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如果两者都为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false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，则返回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false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示例：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 (a &gt; 0 || b &gt; 0)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表示如果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或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中至少有一个大于0，则条件为真。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</a:p>
          <a:p>
            <a:pPr marL="283845" indent="-283845">
              <a:buFont typeface="Wingdings" panose="05000000000000000000"/>
              <a:buChar char="v"/>
              <a:defRPr/>
            </a:pP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逻辑非运算符 (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8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：</a:t>
            </a:r>
            <a:endParaRPr sz="180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用法：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!expression</a:t>
            </a:r>
            <a:endParaRPr sz="9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如果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expression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为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true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，则整个表达式返回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false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如果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expression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为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false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，则返回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true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示例：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 (!a)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表示如果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为假（即，</a:t>
            </a:r>
            <a:r>
              <a:rPr sz="9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等于0或某种被视为假的值），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则条件为真。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1673064735" name="Picture 16730647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388801" y="1351937"/>
            <a:ext cx="5912054" cy="4467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3430517" name="文本框 16"/>
          <p:cNvSpPr txBox="1"/>
          <p:nvPr/>
        </p:nvSpPr>
        <p:spPr bwMode="auto">
          <a:xfrm>
            <a:off x="1177940" y="741017"/>
            <a:ext cx="1097994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b="1" i="0" u="none" strike="noStrike" cap="none" spc="0">
                <a:solidFill>
                  <a:schemeClr val="tx1"/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位运算</a:t>
            </a:r>
            <a:endParaRPr lang="zh-CN" sz="2400" b="1" i="0" u="none" strike="noStrike" cap="none" spc="0">
              <a:solidFill>
                <a:schemeClr val="tx1"/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sp>
        <p:nvSpPr>
          <p:cNvPr id="2134869179" name="Rectangles 2134869178"/>
          <p:cNvSpPr/>
          <p:nvPr/>
        </p:nvSpPr>
        <p:spPr bwMode="auto">
          <a:xfrm>
            <a:off x="692493" y="1288823"/>
            <a:ext cx="8102400" cy="50371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 marL="283845" indent="-283845">
              <a:buFont typeface="Wingdings" panose="05000000000000000000"/>
              <a:buChar char="w"/>
              <a:defRPr/>
            </a:pP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按位与运算符 (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&amp;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8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：</a:t>
            </a:r>
            <a:endParaRPr sz="180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对两个数的二进制形式进行逐位与操作。当两个相应的位都为1时，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结果位才为1，否则为0。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</a:p>
          <a:p>
            <a:pPr marL="283845" indent="-283845">
              <a:buFont typeface="Wingdings" panose="05000000000000000000"/>
              <a:buChar char="w"/>
              <a:defRPr/>
            </a:pP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按位或运算符 (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|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8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：</a:t>
            </a:r>
            <a:endParaRPr sz="180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对两个数的二进制形式进行逐位或操作。当两个相应的位中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至少有一个为1时，结果位就为1。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</a:p>
          <a:p>
            <a:pPr marL="283845" indent="-283845">
              <a:buFont typeface="Wingdings" panose="05000000000000000000"/>
              <a:buChar char="w"/>
              <a:defRPr/>
            </a:pP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按位异或运算符 (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^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8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：</a:t>
            </a:r>
            <a:endParaRPr sz="1800"/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对两个数的二进制形式进行逐位异或操作。当两个相应的位不同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（一个为1，另一个为0）时，结果位为1；相同时，结果位为0。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</a:p>
          <a:p>
            <a:pPr marL="283845" indent="-283845">
              <a:buFont typeface="Wingdings" panose="05000000000000000000"/>
              <a:buChar char="w"/>
              <a:defRPr/>
            </a:pP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按位取反运算符 (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~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8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：</a:t>
            </a:r>
            <a:endParaRPr sz="180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对一个数的二进制形式进行逐位取反操作。即，将0变为1，将1变为0。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</a:p>
          <a:p>
            <a:pPr marL="283845" indent="-283845">
              <a:buFont typeface="Wingdings" panose="05000000000000000000"/>
              <a:buChar char="w"/>
              <a:defRPr/>
            </a:pP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左移运算符 (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&lt;&lt;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8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：</a:t>
            </a:r>
            <a:endParaRPr sz="180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将一个数的二进制形式向左移动指定的位数。右边空出的位用0填充。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</a:p>
          <a:p>
            <a:pPr marL="283845" indent="-283845">
              <a:buFont typeface="Wingdings" panose="05000000000000000000"/>
              <a:buChar char="w"/>
              <a:defRPr/>
            </a:pP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右移运算符 (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&gt;&gt;</a:t>
            </a:r>
            <a:r>
              <a:rPr sz="1800" b="1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80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：</a:t>
            </a:r>
            <a:endParaRPr sz="180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将一个数的二进制形式向右移动指定的位数。对于无符号数，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左边空出的位用0填充；对于有符号数，通常使用算术右移，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sz="1150" b="0" i="0" u="none">
                <a:solidFill>
                  <a:srgbClr val="05073B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即左边空出的位用符号位（正数为0，负数为1）填充。</a:t>
            </a:r>
            <a:endParaRPr sz="1150" b="0" i="0" u="none">
              <a:solidFill>
                <a:srgbClr val="05073B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1717935271" name="Picture 17179352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298801" y="1288823"/>
            <a:ext cx="6210821" cy="4871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 rot="2700000">
            <a:off x="2585588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solidFill>
                <a:prstClr val="white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257121" y="4027954"/>
            <a:ext cx="181545" cy="181545"/>
          </a:xfrm>
          <a:prstGeom prst="rect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solidFill>
                <a:prstClr val="white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621052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03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769793" y="2827292"/>
            <a:ext cx="1809198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3200" b="1" i="0" u="none" strike="noStrike" cap="none" spc="0">
                <a:solidFill>
                  <a:prstClr val="black">
                    <a:lumMod val="65000"/>
                    <a:lumOff val="35000"/>
                  </a:prst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特殊运算</a:t>
            </a:r>
            <a:endParaRPr lang="zh-CN" sz="3200" b="1" i="0" u="none" strike="noStrike" cap="none" spc="0">
              <a:solidFill>
                <a:prstClr val="black">
                  <a:lumMod val="65000"/>
                  <a:lumOff val="35000"/>
                </a:prst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48640" y="2563317"/>
            <a:ext cx="5897129" cy="109452"/>
            <a:chOff x="548640" y="2563317"/>
            <a:chExt cx="5897129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48640" y="2672770"/>
              <a:ext cx="588213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solidFill>
                  <a:prstClr val="white"/>
                </a:solidFill>
                <a:latin typeface="思源黑体旧字形 ExtraLight"/>
                <a:ea typeface="思源黑体旧字形 Extra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 bwMode="auto">
          <a:xfrm>
            <a:off x="1002001" y="845400"/>
            <a:ext cx="1707590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特殊运算符</a:t>
            </a:r>
            <a:endParaRPr lang="zh-CN" sz="2400" b="1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275158034" name="Text Box 275158033"/>
          <p:cNvSpPr txBox="1"/>
          <p:nvPr/>
        </p:nvSpPr>
        <p:spPr bwMode="auto">
          <a:xfrm>
            <a:off x="1371369" y="1617945"/>
            <a:ext cx="4633469" cy="3759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70C0"/>
                </a:solidFill>
              </a:rPr>
              <a:t>条件运算：</a:t>
            </a:r>
            <a:r>
              <a:t> &lt;表达式1&gt;?&lt;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表达式2</a:t>
            </a:r>
            <a:r>
              <a:t>&gt;:&lt;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表达式3</a:t>
            </a:r>
            <a:r>
              <a:t>&gt;</a:t>
            </a:r>
          </a:p>
        </p:txBody>
      </p:sp>
      <p:sp>
        <p:nvSpPr>
          <p:cNvPr id="1658744933" name="Text Box 1658744932"/>
          <p:cNvSpPr txBox="1"/>
          <p:nvPr/>
        </p:nvSpPr>
        <p:spPr bwMode="auto">
          <a:xfrm>
            <a:off x="2049862" y="2205102"/>
            <a:ext cx="329544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int c = 3&lt;5 ? 0 :  1;                  //c=0</a:t>
            </a:r>
          </a:p>
        </p:txBody>
      </p:sp>
      <p:sp>
        <p:nvSpPr>
          <p:cNvPr id="770914115" name="Text Box 770914114"/>
          <p:cNvSpPr txBox="1"/>
          <p:nvPr/>
        </p:nvSpPr>
        <p:spPr bwMode="auto">
          <a:xfrm>
            <a:off x="1380850" y="2740068"/>
            <a:ext cx="4811274" cy="3759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70C0"/>
                </a:solidFill>
              </a:rPr>
              <a:t>逗号运算：</a:t>
            </a:r>
            <a:r>
              <a:t> &lt;表达式1&gt;,&lt;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Calibri" panose="020F0502020204030204"/>
                <a:ea typeface="Arial" panose="020B0604020202020204"/>
                <a:cs typeface="Arial" panose="020B0604020202020204"/>
              </a:rPr>
              <a:t>表达式2</a:t>
            </a:r>
            <a:r>
              <a:t>&gt;,&lt;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Calibri" panose="020F0502020204030204"/>
                <a:ea typeface="Arial" panose="020B0604020202020204"/>
                <a:cs typeface="Arial" panose="020B0604020202020204"/>
              </a:rPr>
              <a:t>表达式3</a:t>
            </a:r>
            <a:r>
              <a:t>&gt;....</a:t>
            </a:r>
          </a:p>
        </p:txBody>
      </p:sp>
      <p:sp>
        <p:nvSpPr>
          <p:cNvPr id="80873750" name="Text Box 80873749"/>
          <p:cNvSpPr txBox="1"/>
          <p:nvPr/>
        </p:nvSpPr>
        <p:spPr bwMode="auto">
          <a:xfrm>
            <a:off x="2040382" y="3245940"/>
            <a:ext cx="4584821" cy="5718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unsigned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int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a = </a:t>
            </a:r>
            <a:r>
              <a:rPr sz="1050" b="0" i="0" u="none">
                <a:solidFill>
                  <a:srgbClr val="098658"/>
                </a:solidFill>
                <a:latin typeface="Droid Sans Mono"/>
                <a:ea typeface="Droid Sans Mono"/>
                <a:cs typeface="Droid Sans Mono"/>
              </a:rPr>
              <a:t>5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;</a:t>
            </a:r>
            <a:r>
              <a:rPr sz="1050" b="0" i="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</a:rPr>
              <a:t>  // 二进制: 0000 0101</a:t>
            </a:r>
            <a:endParaRPr sz="1050" b="0" i="0" u="none">
              <a:solidFill>
                <a:srgbClr val="000000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unsigned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int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x = </a:t>
            </a:r>
            <a:r>
              <a:rPr sz="1050" b="0" i="0" u="none">
                <a:solidFill>
                  <a:srgbClr val="098658"/>
                </a:solidFill>
                <a:latin typeface="Droid Sans Mono"/>
                <a:ea typeface="Droid Sans Mono"/>
                <a:cs typeface="Droid Sans Mono"/>
              </a:rPr>
              <a:t>5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;</a:t>
            </a:r>
            <a:endParaRPr sz="1050" b="0" i="0" u="none">
              <a:solidFill>
                <a:srgbClr val="000000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unsigned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int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c = (b + </a:t>
            </a:r>
            <a:r>
              <a:rPr sz="1050" b="0" i="0" u="none">
                <a:solidFill>
                  <a:srgbClr val="098658"/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, x+=</a:t>
            </a:r>
            <a:r>
              <a:rPr sz="1050" b="0" i="0" u="none">
                <a:solidFill>
                  <a:srgbClr val="098658"/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, a=</a:t>
            </a:r>
            <a:r>
              <a:rPr sz="1050" b="0" i="0" u="none">
                <a:solidFill>
                  <a:srgbClr val="098658"/>
                </a:solidFill>
                <a:latin typeface="Droid Sans Mono"/>
                <a:ea typeface="Droid Sans Mono"/>
                <a:cs typeface="Droid Sans Mono"/>
              </a:rPr>
              <a:t>6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);</a:t>
            </a:r>
            <a:r>
              <a:rPr sz="1050" b="0" i="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</a:rPr>
              <a:t>       // c = 6</a:t>
            </a:r>
            <a:endParaRPr sz="1050" b="0" i="0" u="none">
              <a:solidFill>
                <a:srgbClr val="008000"/>
              </a:solidFill>
              <a:latin typeface="Droid Sans Mono"/>
              <a:ea typeface="Droid Sans Mono"/>
              <a:cs typeface="Droid Sans Mono"/>
            </a:endParaRPr>
          </a:p>
        </p:txBody>
      </p:sp>
      <p:sp>
        <p:nvSpPr>
          <p:cNvPr id="1455747628" name="Text Box 1455747627"/>
          <p:cNvSpPr txBox="1"/>
          <p:nvPr/>
        </p:nvSpPr>
        <p:spPr bwMode="auto">
          <a:xfrm>
            <a:off x="1412946" y="3901335"/>
            <a:ext cx="1417896" cy="3759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70C0"/>
                </a:solidFill>
              </a:rPr>
              <a:t>sizeof运算：</a:t>
            </a:r>
            <a:r>
              <a:t> </a:t>
            </a:r>
          </a:p>
        </p:txBody>
      </p:sp>
      <p:sp>
        <p:nvSpPr>
          <p:cNvPr id="1355950449" name="Text Box 1355950448"/>
          <p:cNvSpPr txBox="1"/>
          <p:nvPr/>
        </p:nvSpPr>
        <p:spPr bwMode="auto">
          <a:xfrm>
            <a:off x="2049862" y="4328919"/>
            <a:ext cx="3864621" cy="4118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unsigned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int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a = </a:t>
            </a:r>
            <a:r>
              <a:rPr sz="1050" b="0" i="0" u="none">
                <a:solidFill>
                  <a:srgbClr val="098658"/>
                </a:solidFill>
                <a:latin typeface="Droid Sans Mono"/>
                <a:ea typeface="Droid Sans Mono"/>
                <a:cs typeface="Droid Sans Mono"/>
              </a:rPr>
              <a:t>5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;</a:t>
            </a:r>
            <a:r>
              <a:rPr sz="1050" b="0" i="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</a:rPr>
              <a:t>  // 二进制: 0000 0101</a:t>
            </a:r>
            <a:endParaRPr sz="1050" b="0" i="0" u="none">
              <a:solidFill>
                <a:srgbClr val="000000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sizeof(unsigned int) == sizeof(a)  // true</a:t>
            </a:r>
            <a:endParaRPr sz="1050" b="0" i="0" u="none">
              <a:solidFill>
                <a:srgbClr val="000000"/>
              </a:solidFill>
              <a:latin typeface="Droid Sans Mono"/>
              <a:ea typeface="Droid Sans Mono"/>
              <a:cs typeface="Droid Sans Mono"/>
            </a:endParaRPr>
          </a:p>
        </p:txBody>
      </p:sp>
      <p:pic>
        <p:nvPicPr>
          <p:cNvPr id="1408830843" name="Picture 14088308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861164" y="4879931"/>
            <a:ext cx="1562099" cy="1581149"/>
          </a:xfrm>
          <a:prstGeom prst="rect">
            <a:avLst/>
          </a:prstGeom>
        </p:spPr>
      </p:pic>
      <p:pic>
        <p:nvPicPr>
          <p:cNvPr id="1145363086" name="Picture 11453630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051" y="5258321"/>
            <a:ext cx="314324" cy="495299"/>
          </a:xfrm>
          <a:prstGeom prst="rect">
            <a:avLst/>
          </a:prstGeom>
        </p:spPr>
      </p:pic>
      <p:sp>
        <p:nvSpPr>
          <p:cNvPr id="1405936008" name="Text Box 1405936007"/>
          <p:cNvSpPr txBox="1"/>
          <p:nvPr/>
        </p:nvSpPr>
        <p:spPr bwMode="auto">
          <a:xfrm>
            <a:off x="2649739" y="4879931"/>
            <a:ext cx="7090530" cy="178670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45" indent="-283845">
              <a:buAutoNum type="arabicPeriod"/>
              <a:defRPr/>
            </a:pPr>
            <a:r>
              <a:t>括号运算 ()</a:t>
            </a:r>
            <a:r>
              <a:t>  函数，类型强转，类对象构造</a:t>
            </a:r>
          </a:p>
          <a:p>
            <a:pPr marL="283845" indent="-283845">
              <a:buAutoNum type="arabicPeriod"/>
              <a:defRPr/>
            </a:pPr>
            <a:r>
              <a:t>数组下标运算[]</a:t>
            </a:r>
          </a:p>
          <a:p>
            <a:pPr marL="283845" indent="-283845">
              <a:buAutoNum type="arabicPeriod"/>
              <a:defRPr/>
            </a:pPr>
            <a:r>
              <a:t>指针运算 * &amp;</a:t>
            </a:r>
          </a:p>
          <a:p>
            <a:pPr marL="283845" indent="-283845">
              <a:buAutoNum type="arabicPeriod"/>
              <a:defRPr/>
            </a:pPr>
            <a:r>
              <a:t>动态内存分配 new delete</a:t>
            </a:r>
          </a:p>
          <a:p>
            <a:pPr marL="283845" indent="-283845">
              <a:buAutoNum type="arabicPeriod"/>
              <a:defRPr/>
            </a:pPr>
            <a:r>
              <a:t>域运算符 ::</a:t>
            </a:r>
          </a:p>
          <a:p>
            <a:pPr marL="283845" indent="-283845">
              <a:buAutoNum type="arabicPeriod"/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 rot="2700000">
            <a:off x="2543386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solidFill>
                <a:prstClr val="white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214919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solidFill>
                <a:prstClr val="white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578849" y="2809045"/>
            <a:ext cx="1963851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04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769793" y="2827292"/>
            <a:ext cx="996394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3200" b="1" i="0" u="none" strike="noStrike" cap="none" spc="0">
                <a:solidFill>
                  <a:prstClr val="black">
                    <a:lumMod val="65000"/>
                    <a:lumOff val="35000"/>
                  </a:prst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Demo</a:t>
            </a:r>
            <a:endParaRPr lang="zh-CN" sz="3200" b="1" i="0" u="none" strike="noStrike" cap="none" spc="0">
              <a:solidFill>
                <a:prstClr val="black">
                  <a:lumMod val="65000"/>
                  <a:lumOff val="35000"/>
                </a:prst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24256" y="2563317"/>
            <a:ext cx="5921513" cy="109452"/>
            <a:chOff x="524256" y="2563317"/>
            <a:chExt cx="5921513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24256" y="2672770"/>
              <a:ext cx="590652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solidFill>
                  <a:prstClr val="white"/>
                </a:solidFill>
                <a:latin typeface="思源黑体旧字形 ExtraLight"/>
                <a:ea typeface="思源黑体旧字形 ExtraLight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8000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5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30" name="直接箭头连接符 29"/>
          <p:cNvCxnSpPr/>
          <p:nvPr/>
        </p:nvCxnSpPr>
        <p:spPr bwMode="auto">
          <a:xfrm>
            <a:off x="3303633" y="6270222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 bwMode="auto">
          <a:xfrm>
            <a:off x="1155663" y="845400"/>
            <a:ext cx="1402787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本章demo</a:t>
            </a:r>
            <a:endParaRPr lang="zh-CN" sz="2400" b="1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pic>
        <p:nvPicPr>
          <p:cNvPr id="1900944333" name="Picture 19009443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961883" y="1748424"/>
            <a:ext cx="4705349" cy="3924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286659" y="4128660"/>
            <a:ext cx="1097996" cy="1119273"/>
            <a:chOff x="0" y="0"/>
            <a:chExt cx="1097996" cy="1119273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173689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53"/>
              <a:ext cx="1097996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数据类型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 panose="020B0402040204020203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160262" y="4128660"/>
            <a:ext cx="1669494" cy="1119272"/>
            <a:chOff x="0" y="0"/>
            <a:chExt cx="1669494" cy="1119272"/>
          </a:xfrm>
        </p:grpSpPr>
        <p:sp>
          <p:nvSpPr>
            <p:cNvPr id="17" name="文本框 16"/>
            <p:cNvSpPr txBox="1"/>
            <p:nvPr/>
          </p:nvSpPr>
          <p:spPr bwMode="auto">
            <a:xfrm>
              <a:off x="457999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02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0" y="753152"/>
              <a:ext cx="1669494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运算符&amp;表达式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 panose="020B0402040204020203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6602664" y="4128660"/>
            <a:ext cx="1097996" cy="1119272"/>
            <a:chOff x="0" y="0"/>
            <a:chExt cx="1097996" cy="1119272"/>
          </a:xfrm>
        </p:grpSpPr>
        <p:sp>
          <p:nvSpPr>
            <p:cNvPr id="20" name="文本框 19"/>
            <p:cNvSpPr txBox="1"/>
            <p:nvPr/>
          </p:nvSpPr>
          <p:spPr bwMode="auto">
            <a:xfrm>
              <a:off x="173508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03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0" y="753152"/>
              <a:ext cx="1097996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特殊运算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 panose="020B0402040204020203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8934087" y="4128660"/>
            <a:ext cx="747376" cy="1149753"/>
            <a:chOff x="0" y="0"/>
            <a:chExt cx="747376" cy="1149753"/>
          </a:xfrm>
        </p:grpSpPr>
        <p:sp>
          <p:nvSpPr>
            <p:cNvPr id="23" name="文本框 22"/>
            <p:cNvSpPr txBox="1"/>
            <p:nvPr/>
          </p:nvSpPr>
          <p:spPr bwMode="auto">
            <a:xfrm>
              <a:off x="0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04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31668" y="753153"/>
              <a:ext cx="691598" cy="396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20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示例</a:t>
              </a:r>
              <a:endParaRPr sz="20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 panose="020B0402040204020203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917313840" name="直接箭头连接符 29"/>
          <p:cNvCxnSpPr/>
          <p:nvPr/>
        </p:nvCxnSpPr>
        <p:spPr bwMode="auto">
          <a:xfrm>
            <a:off x="3303632" y="6270221"/>
            <a:ext cx="605267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347592" name="文本框 22"/>
          <p:cNvSpPr txBox="1"/>
          <p:nvPr/>
        </p:nvSpPr>
        <p:spPr bwMode="auto">
          <a:xfrm>
            <a:off x="1461898" y="845400"/>
            <a:ext cx="793195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作业</a:t>
            </a:r>
            <a:endParaRPr lang="zh-CN" sz="2400" b="1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1714879221" name="Text Box 1714879220"/>
          <p:cNvSpPr txBox="1"/>
          <p:nvPr/>
        </p:nvSpPr>
        <p:spPr bwMode="auto">
          <a:xfrm>
            <a:off x="1906335" y="1839760"/>
            <a:ext cx="6905637" cy="3759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45" marR="0" indent="-28384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用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海伦-秦九公式</a:t>
            </a:r>
            <a:r>
              <a:t>计算三角形面积， 输入 a, b,c 每个变量都是整型</a:t>
            </a:r>
          </a:p>
        </p:txBody>
      </p:sp>
      <p:sp>
        <p:nvSpPr>
          <p:cNvPr id="634276946" name="Text Box 634276945"/>
          <p:cNvSpPr txBox="1"/>
          <p:nvPr/>
        </p:nvSpPr>
        <p:spPr bwMode="auto">
          <a:xfrm>
            <a:off x="2389109" y="2466061"/>
            <a:ext cx="8586996" cy="22961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00"/>
                </a:highlight>
              </a:rPr>
              <a:t>提示</a:t>
            </a:r>
            <a:r>
              <a:t>：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海伦-秦九公式</a:t>
            </a:r>
            <a:r>
              <a:t>  </a:t>
            </a:r>
          </a:p>
          <a:p>
            <a:pPr>
              <a:defRPr/>
            </a:pPr>
          </a:p>
          <a:p>
            <a:pPr>
              <a:defRPr/>
            </a:pPr>
            <a:r>
              <a:t>开方在头文件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cmath</a:t>
            </a:r>
            <a:r>
              <a:t> 中，代码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#include &lt;cmath&gt;</a:t>
            </a:r>
            <a:r>
              <a:t> </a:t>
            </a:r>
            <a:r>
              <a:t>， 函数名称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sqrt(m), m 就是要开方的数。</a:t>
            </a:r>
            <a:endParaRPr lang="zh-CN" sz="1800" b="0" i="0" u="none" strike="noStrike" cap="none" spc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</a:p>
          <a:p>
            <a:pPr>
              <a:defRPr/>
            </a:pPr>
            <a:r>
              <a:t>std::cin &gt;&gt; a ; 就是输入边长a, 需要提示用户输入文字提醒的话，请先用std::cout 输出 </a:t>
            </a:r>
          </a:p>
          <a:p>
            <a:pPr>
              <a:defRPr/>
            </a:pPr>
          </a:p>
          <a:p>
            <a:pPr>
              <a:defRPr/>
            </a:pPr>
          </a:p>
        </p:txBody>
      </p:sp>
      <p:pic>
        <p:nvPicPr>
          <p:cNvPr id="1442015357" name="Picture 14420153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791074" y="2430046"/>
            <a:ext cx="4791074" cy="438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31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731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2546474" name="标题 1"/>
          <p:cNvSpPr>
            <a:spLocks noGrp="1"/>
          </p:cNvSpPr>
          <p:nvPr>
            <p:ph type="title"/>
          </p:nvPr>
        </p:nvSpPr>
        <p:spPr bwMode="auto">
          <a:xfrm>
            <a:off x="759912" y="691323"/>
            <a:ext cx="10515600" cy="1325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答案</a:t>
            </a:r>
          </a:p>
        </p:txBody>
      </p:sp>
      <p:sp>
        <p:nvSpPr>
          <p:cNvPr id="683220474" name="内容占位符 2"/>
          <p:cNvSpPr>
            <a:spLocks noGrp="1"/>
          </p:cNvSpPr>
          <p:nvPr>
            <p:ph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double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calculateArea(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double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a,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double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b,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double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c) {</a:t>
            </a:r>
            <a:endParaRPr sz="1050" b="0" i="0" u="none">
              <a:solidFill>
                <a:srgbClr val="000000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1050" b="0" i="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</a:rPr>
              <a:t>    // 计算半周长</a:t>
            </a:r>
            <a:endParaRPr sz="1050" b="0" i="0" u="none">
              <a:solidFill>
                <a:srgbClr val="008000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double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s = (a + b + c) / </a:t>
            </a:r>
            <a:r>
              <a:rPr sz="1050" b="0" i="0" u="none">
                <a:solidFill>
                  <a:srgbClr val="098658"/>
                </a:solidFill>
                <a:latin typeface="Droid Sans Mono"/>
                <a:ea typeface="Droid Sans Mono"/>
                <a:cs typeface="Droid Sans Mono"/>
              </a:rPr>
              <a:t>2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;</a:t>
            </a:r>
            <a:endParaRPr sz="1050" b="0" i="0" u="none">
              <a:solidFill>
                <a:srgbClr val="000000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</a:t>
            </a:r>
            <a:endParaRPr sz="1050" b="0" i="0" u="none">
              <a:solidFill>
                <a:srgbClr val="000000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1050" b="0" i="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</a:rPr>
              <a:t>    // 计算面积</a:t>
            </a:r>
            <a:endParaRPr sz="1050" b="0" i="0" u="none">
              <a:solidFill>
                <a:srgbClr val="008000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double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area = sqrt(s * (s - a) * (s - b) * (s - c));</a:t>
            </a:r>
            <a:endParaRPr sz="1050" b="0" i="0" u="none">
              <a:solidFill>
                <a:srgbClr val="000000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</a:t>
            </a:r>
            <a:endParaRPr sz="1050" b="0" i="0" u="none">
              <a:solidFill>
                <a:srgbClr val="000000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1050" b="0" i="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</a:rPr>
              <a:t>    // 检查三边是否能构成三角形（根据三角形不等式）</a:t>
            </a:r>
            <a:endParaRPr sz="1050" b="0" i="0" u="none">
              <a:solidFill>
                <a:srgbClr val="008000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if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(a + b &gt; c &amp;&amp; a + c &gt; b &amp;&amp; b + c &gt; a) {</a:t>
            </a:r>
            <a:endParaRPr sz="1050" b="0" i="0" u="none">
              <a:solidFill>
                <a:srgbClr val="000000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return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area;</a:t>
            </a:r>
            <a:endParaRPr sz="1050" b="0" i="0" u="none">
              <a:solidFill>
                <a:srgbClr val="000000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}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else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{</a:t>
            </a:r>
            <a:endParaRPr sz="1050" b="0" i="0" u="none">
              <a:solidFill>
                <a:srgbClr val="000000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return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-</a:t>
            </a:r>
            <a:r>
              <a:rPr sz="1050" b="0" i="0" u="none">
                <a:solidFill>
                  <a:srgbClr val="098658"/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;</a:t>
            </a:r>
            <a:r>
              <a:rPr sz="1050" b="0" i="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</a:rPr>
              <a:t> // 返回-1表示不能构成三角形</a:t>
            </a:r>
            <a:endParaRPr sz="1050" b="0" i="0" u="none">
              <a:solidFill>
                <a:srgbClr val="008000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}</a:t>
            </a:r>
            <a:endParaRPr sz="1050" b="0" i="0" u="none">
              <a:solidFill>
                <a:srgbClr val="000000"/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}</a:t>
            </a:r>
            <a:endParaRPr sz="1050" b="0" i="0" u="none">
              <a:solidFill>
                <a:srgbClr val="000000"/>
              </a:solidFill>
              <a:latin typeface="Droid Sans Mono"/>
              <a:ea typeface="Droid Sans Mono"/>
              <a:cs typeface="Droid Sa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8000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557532" y="2809045"/>
            <a:ext cx="2418794" cy="853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C++数据类型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  <a:p>
            <a:pPr>
              <a:defRPr/>
            </a:p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863804" y="3887524"/>
            <a:ext cx="1288865" cy="1272558"/>
            <a:chOff x="0" y="0"/>
            <a:chExt cx="1288865" cy="1272558"/>
          </a:xfrm>
        </p:grpSpPr>
        <p:sp>
          <p:nvSpPr>
            <p:cNvPr id="18" name="文本框 9"/>
            <p:cNvSpPr txBox="1"/>
            <p:nvPr/>
          </p:nvSpPr>
          <p:spPr bwMode="auto">
            <a:xfrm>
              <a:off x="0" y="0"/>
              <a:ext cx="1288865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>
                <a:buSzPct val="70000"/>
                <a:buFont typeface="Wingdings" panose="05000000000000000000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数据类型</a:t>
              </a:r>
              <a:endPara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9" name="文本框 9"/>
            <p:cNvSpPr txBox="1"/>
            <p:nvPr/>
          </p:nvSpPr>
          <p:spPr bwMode="auto">
            <a:xfrm>
              <a:off x="0" y="369003"/>
              <a:ext cx="1285625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>
                <a:buSzPct val="70000"/>
                <a:buFont typeface="Wingdings" panose="05000000000000000000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标识符</a:t>
              </a:r>
              <a:endPara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0" name="文本框 19"/>
            <p:cNvSpPr txBox="1"/>
            <p:nvPr/>
          </p:nvSpPr>
          <p:spPr bwMode="auto">
            <a:xfrm>
              <a:off x="2880" y="996813"/>
              <a:ext cx="1284545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>
                <a:buSzPct val="70000"/>
                <a:buFont typeface="Wingdings" panose="05000000000000000000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变量</a:t>
              </a:r>
              <a:endPara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1" name="文本框 9"/>
            <p:cNvSpPr txBox="1"/>
            <p:nvPr/>
          </p:nvSpPr>
          <p:spPr bwMode="auto">
            <a:xfrm>
              <a:off x="0" y="997878"/>
              <a:ext cx="1284185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  <p:sp>
          <p:nvSpPr>
            <p:cNvPr id="502968219" name="文本框 9"/>
            <p:cNvSpPr txBox="1"/>
            <p:nvPr/>
          </p:nvSpPr>
          <p:spPr bwMode="auto">
            <a:xfrm>
              <a:off x="0" y="722808"/>
              <a:ext cx="1284545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>
                <a:buSzPct val="70000"/>
                <a:buFont typeface="Wingdings" panose="05000000000000000000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常量</a:t>
              </a:r>
              <a:endPara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5978095" y="3579489"/>
            <a:ext cx="1579903" cy="1137702"/>
            <a:chOff x="0" y="0"/>
            <a:chExt cx="1579903" cy="1137702"/>
          </a:xfrm>
        </p:grpSpPr>
        <p:sp>
          <p:nvSpPr>
            <p:cNvPr id="23" name="文本框 9"/>
            <p:cNvSpPr txBox="1"/>
            <p:nvPr/>
          </p:nvSpPr>
          <p:spPr bwMode="auto">
            <a:xfrm>
              <a:off x="0" y="0"/>
              <a:ext cx="1579903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>
                <a:buSzPct val="70000"/>
                <a:buFont typeface="Wingdings" panose="05000000000000000000"/>
                <a:buChar char="l"/>
                <a:defRPr/>
              </a:pPr>
            </a:p>
          </p:txBody>
        </p:sp>
        <p:sp>
          <p:nvSpPr>
            <p:cNvPr id="24" name="文本框 9"/>
            <p:cNvSpPr txBox="1"/>
            <p:nvPr/>
          </p:nvSpPr>
          <p:spPr bwMode="auto">
            <a:xfrm>
              <a:off x="0" y="434518"/>
              <a:ext cx="157846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  <p:sp>
          <p:nvSpPr>
            <p:cNvPr id="25" name="文本框 9"/>
            <p:cNvSpPr txBox="1"/>
            <p:nvPr/>
          </p:nvSpPr>
          <p:spPr bwMode="auto">
            <a:xfrm>
              <a:off x="0" y="863023"/>
              <a:ext cx="157846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 bwMode="auto">
          <a:xfrm>
            <a:off x="1096173" y="845400"/>
            <a:ext cx="1859986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C++数据类型</a:t>
            </a:r>
            <a:endParaRPr sz="2400"/>
          </a:p>
        </p:txBody>
      </p:sp>
      <p:sp>
        <p:nvSpPr>
          <p:cNvPr id="26973805" name="Text Box 26973804"/>
          <p:cNvSpPr txBox="1"/>
          <p:nvPr/>
        </p:nvSpPr>
        <p:spPr bwMode="auto">
          <a:xfrm>
            <a:off x="1201746" y="1552705"/>
            <a:ext cx="34757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70C0"/>
                </a:solidFill>
              </a:rPr>
              <a:t>基本数据类型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141804581" name="Text Box 141804580"/>
          <p:cNvSpPr txBox="1"/>
          <p:nvPr/>
        </p:nvSpPr>
        <p:spPr bwMode="auto">
          <a:xfrm>
            <a:off x="1227842" y="2022431"/>
            <a:ext cx="7024342" cy="3759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1.逻辑型 bool   2. 字符型 char  3. 整型 int  4. 浮点型 float 5. 空值型 void</a:t>
            </a:r>
          </a:p>
        </p:txBody>
      </p:sp>
      <p:sp>
        <p:nvSpPr>
          <p:cNvPr id="7545122" name="Text Box 7545121"/>
          <p:cNvSpPr txBox="1"/>
          <p:nvPr/>
        </p:nvSpPr>
        <p:spPr bwMode="auto">
          <a:xfrm>
            <a:off x="1149554" y="2505205"/>
            <a:ext cx="34801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70C0"/>
                </a:solidFill>
              </a:rPr>
              <a:t>基本数据类型派生类型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1422778872" name="Text Box 1422778871"/>
          <p:cNvSpPr txBox="1"/>
          <p:nvPr/>
        </p:nvSpPr>
        <p:spPr bwMode="auto">
          <a:xfrm>
            <a:off x="1227841" y="2805306"/>
            <a:ext cx="4755582" cy="14634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调整基本类型范围，在基本类型上增加修饰词</a:t>
            </a:r>
          </a:p>
          <a:p>
            <a:pPr>
              <a:defRPr/>
            </a:pPr>
            <a:r>
              <a:rPr>
                <a:solidFill>
                  <a:srgbClr val="FF0000"/>
                </a:solidFill>
              </a:rPr>
              <a:t>short </a:t>
            </a:r>
            <a:r>
              <a:rPr>
                <a:solidFill>
                  <a:srgbClr val="FF0000"/>
                </a:solidFill>
              </a:rPr>
              <a:t>—&gt; int </a:t>
            </a:r>
            <a:endParaRPr>
              <a:solidFill>
                <a:srgbClr val="FF0000"/>
              </a:solidFill>
            </a:endParaRPr>
          </a:p>
          <a:p>
            <a:pPr>
              <a:defRPr/>
            </a:pPr>
            <a:r>
              <a:rPr>
                <a:solidFill>
                  <a:srgbClr val="FF0000"/>
                </a:solidFill>
              </a:rPr>
              <a:t>long </a:t>
            </a:r>
            <a:r>
              <a:rPr>
                <a:solidFill>
                  <a:srgbClr val="FF0000"/>
                </a:solidFill>
              </a:rPr>
              <a:t>—&gt; int, double</a:t>
            </a:r>
            <a:endParaRPr>
              <a:solidFill>
                <a:srgbClr val="FF0000"/>
              </a:solidFill>
            </a:endParaRPr>
          </a:p>
          <a:p>
            <a:pPr>
              <a:defRPr/>
            </a:pPr>
            <a:r>
              <a:rPr>
                <a:solidFill>
                  <a:srgbClr val="FF0000"/>
                </a:solidFill>
              </a:rPr>
              <a:t>signed</a:t>
            </a:r>
            <a:endParaRPr>
              <a:solidFill>
                <a:srgbClr val="FF0000"/>
              </a:solidFill>
            </a:endParaRPr>
          </a:p>
          <a:p>
            <a:pPr>
              <a:defRPr/>
            </a:pPr>
            <a:r>
              <a:rPr>
                <a:solidFill>
                  <a:srgbClr val="FF0000"/>
                </a:solidFill>
              </a:rPr>
              <a:t>unsigned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48387554" name="Text Box 2048387553"/>
          <p:cNvSpPr txBox="1"/>
          <p:nvPr/>
        </p:nvSpPr>
        <p:spPr bwMode="auto">
          <a:xfrm>
            <a:off x="2115102" y="4762499"/>
            <a:ext cx="8376244" cy="650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float 类型对应的双精度是double,   </a:t>
            </a:r>
            <a:r>
              <a:t>double 的扩展long double 一般和double 的范围一致</a:t>
            </a:r>
          </a:p>
        </p:txBody>
      </p:sp>
      <p:pic>
        <p:nvPicPr>
          <p:cNvPr id="1875130448" name="Picture 1875130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149554" y="4566780"/>
            <a:ext cx="771525" cy="885825"/>
          </a:xfrm>
          <a:prstGeom prst="rect">
            <a:avLst/>
          </a:prstGeom>
        </p:spPr>
      </p:pic>
      <p:sp>
        <p:nvSpPr>
          <p:cNvPr id="75096619" name="Text Box 75096618"/>
          <p:cNvSpPr txBox="1"/>
          <p:nvPr/>
        </p:nvSpPr>
        <p:spPr bwMode="auto">
          <a:xfrm>
            <a:off x="1199602" y="4826632"/>
            <a:ext cx="72543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C00000"/>
                </a:solidFill>
              </a:rPr>
              <a:t>BTW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078502273" name="Right Brace 2078502272"/>
          <p:cNvSpPr/>
          <p:nvPr/>
        </p:nvSpPr>
        <p:spPr bwMode="auto">
          <a:xfrm>
            <a:off x="2376061" y="3770856"/>
            <a:ext cx="45720" cy="469725"/>
          </a:xfrm>
          <a:prstGeom prst="rightBrace">
            <a:avLst>
              <a:gd name="adj1" fmla="val 8333"/>
              <a:gd name="adj2" fmla="val 38888"/>
            </a:avLst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497792" name="Text Box 931497791"/>
          <p:cNvSpPr txBox="1"/>
          <p:nvPr/>
        </p:nvSpPr>
        <p:spPr bwMode="auto">
          <a:xfrm>
            <a:off x="2532636" y="3822658"/>
            <a:ext cx="134465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char,  int</a:t>
            </a:r>
          </a:p>
        </p:txBody>
      </p:sp>
      <p:sp>
        <p:nvSpPr>
          <p:cNvPr id="986742509" name="Text Box 986742508"/>
          <p:cNvSpPr txBox="1"/>
          <p:nvPr/>
        </p:nvSpPr>
        <p:spPr bwMode="auto">
          <a:xfrm>
            <a:off x="4046198" y="3874461"/>
            <a:ext cx="39356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0070C0"/>
                </a:solidFill>
              </a:rPr>
              <a:t>unsigned char    signed short int   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000268290" name="Text Box 1000268289"/>
          <p:cNvSpPr txBox="1"/>
          <p:nvPr/>
        </p:nvSpPr>
        <p:spPr bwMode="auto">
          <a:xfrm>
            <a:off x="4015740" y="3354070"/>
            <a:ext cx="5662930" cy="3683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0070C0"/>
                </a:solidFill>
              </a:rPr>
              <a:t>long int </a:t>
            </a:r>
            <a:r>
              <a:rPr lang="en-US">
                <a:solidFill>
                  <a:srgbClr val="0070C0"/>
                </a:solidFill>
              </a:rPr>
              <a:t>(4/8 bytes)</a:t>
            </a:r>
            <a:r>
              <a:rPr>
                <a:solidFill>
                  <a:srgbClr val="0070C0"/>
                </a:solidFill>
              </a:rPr>
              <a:t>   long double</a:t>
            </a:r>
            <a:r>
              <a:rPr lang="en-US">
                <a:solidFill>
                  <a:srgbClr val="0070C0"/>
                </a:solidFill>
              </a:rPr>
              <a:t>(16/12/10 bytes)</a:t>
            </a:r>
            <a:r>
              <a:rPr>
                <a:solidFill>
                  <a:srgbClr val="0070C0"/>
                </a:solidFill>
              </a:rPr>
              <a:t> 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044230050" name="Text Box 1044230049"/>
          <p:cNvSpPr txBox="1"/>
          <p:nvPr/>
        </p:nvSpPr>
        <p:spPr bwMode="auto">
          <a:xfrm>
            <a:off x="4015792" y="3062880"/>
            <a:ext cx="39392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0070C0"/>
                </a:solidFill>
              </a:rPr>
              <a:t>short int    </a:t>
            </a:r>
            <a:endParaRPr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340" y="5243830"/>
            <a:ext cx="4338320" cy="10077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228975" y="5527040"/>
            <a:ext cx="255651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sz="1600" b="1" i="0">
                <a:solidFill>
                  <a:srgbClr val="191B1F"/>
                </a:solidFill>
                <a:latin typeface="微软简中圆" charset="0"/>
                <a:ea typeface="微软简中圆" charset="0"/>
                <a:cs typeface="微软简中圆" charset="0"/>
              </a:rPr>
              <a:t> IEEE754</a:t>
            </a:r>
            <a:r>
              <a:rPr lang="zh-CN" altLang="en-US" sz="1600" b="1" i="0">
                <a:solidFill>
                  <a:srgbClr val="191B1F"/>
                </a:solidFill>
                <a:latin typeface="微软简中圆" charset="0"/>
                <a:ea typeface="微软简中圆" charset="0"/>
                <a:cs typeface="微软简中圆" charset="0"/>
              </a:rPr>
              <a:t>标准</a:t>
            </a:r>
            <a:endParaRPr lang="zh-CN" altLang="en-US" sz="1600" b="1" i="0">
              <a:solidFill>
                <a:srgbClr val="191B1F"/>
              </a:solidFill>
              <a:latin typeface="微软简中圆" charset="0"/>
              <a:ea typeface="微软简中圆" charset="0"/>
              <a:cs typeface="微软简中圆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 bwMode="auto">
          <a:xfrm>
            <a:off x="1019307" y="741017"/>
            <a:ext cx="1097994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标识符</a:t>
            </a:r>
            <a:endParaRPr lang="zh-CN" sz="2400" b="1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sp>
        <p:nvSpPr>
          <p:cNvPr id="551872005" name="Text Box 551872004"/>
          <p:cNvSpPr txBox="1"/>
          <p:nvPr/>
        </p:nvSpPr>
        <p:spPr bwMode="auto">
          <a:xfrm>
            <a:off x="1945479" y="1401899"/>
            <a:ext cx="4507300" cy="396938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000"/>
              <a:t>用户给程序中需要命名的元素的取的名字。 元素就是后面介绍的 常量，变量，对象等。要遵循的规则： 必须是字母或者下划线开始，由字母，数字，下划线组成的字符串。</a:t>
            </a:r>
            <a:r>
              <a:rPr sz="2400"/>
              <a:t>  </a:t>
            </a:r>
            <a:endParaRPr sz="2400"/>
          </a:p>
          <a:p>
            <a:pPr algn="l">
              <a:defRPr/>
            </a:pPr>
            <a:endParaRPr sz="2400"/>
          </a:p>
          <a:p>
            <a:pPr algn="l">
              <a:defRPr/>
            </a:pPr>
            <a:endParaRPr sz="2400"/>
          </a:p>
          <a:p>
            <a:pPr marL="349885" indent="-349885" algn="l">
              <a:buFont typeface="Arial" panose="020B0604020202020204"/>
              <a:buChar char="•"/>
              <a:defRPr/>
            </a:pPr>
            <a:r>
              <a:rPr sz="2000">
                <a:highlight>
                  <a:srgbClr val="FFFF00"/>
                </a:highlight>
              </a:rPr>
              <a:t> 大小</a:t>
            </a:r>
            <a:r>
              <a:rPr lang="zh-CN" sz="2000">
                <a:highlight>
                  <a:srgbClr val="FFFF00"/>
                </a:highlight>
                <a:ea typeface="宋体" panose="02010600030101010101" charset="-122"/>
              </a:rPr>
              <a:t>写</a:t>
            </a:r>
            <a:r>
              <a:rPr sz="2000">
                <a:highlight>
                  <a:srgbClr val="FFFF00"/>
                </a:highlight>
              </a:rPr>
              <a:t>敏感 </a:t>
            </a:r>
            <a:endParaRPr sz="2000">
              <a:highlight>
                <a:srgbClr val="FFFF00"/>
              </a:highlight>
            </a:endParaRPr>
          </a:p>
          <a:p>
            <a:pPr marL="349885" indent="-349885" algn="l">
              <a:buFont typeface="Arial" panose="020B0604020202020204"/>
              <a:buChar char="•"/>
              <a:defRPr/>
            </a:pPr>
            <a:endParaRPr sz="2000">
              <a:highlight>
                <a:srgbClr val="FFFF00"/>
              </a:highlight>
            </a:endParaRPr>
          </a:p>
          <a:p>
            <a:pPr marL="349885" indent="-349885" algn="l">
              <a:buFont typeface="Arial" panose="020B0604020202020204"/>
              <a:buChar char="•"/>
              <a:defRPr/>
            </a:pPr>
            <a:r>
              <a:rPr sz="2000">
                <a:highlight>
                  <a:srgbClr val="FFFF00"/>
                </a:highlight>
              </a:rPr>
              <a:t> 不同与关键词同名</a:t>
            </a:r>
            <a:endParaRPr sz="2000">
              <a:highlight>
                <a:srgbClr val="FFFF00"/>
              </a:highlight>
            </a:endParaRPr>
          </a:p>
          <a:p>
            <a:pPr marL="349885" indent="-349885" algn="l">
              <a:buFont typeface="Arial" panose="020B0604020202020204"/>
              <a:buChar char="•"/>
              <a:defRPr/>
            </a:pPr>
            <a:endParaRPr sz="2000">
              <a:highlight>
                <a:srgbClr val="FFFF00"/>
              </a:highlight>
            </a:endParaRPr>
          </a:p>
          <a:p>
            <a:pPr marL="349885" indent="-349885" algn="l">
              <a:buFont typeface="Arial" panose="020B0604020202020204"/>
              <a:buChar char="•"/>
              <a:defRPr/>
            </a:pPr>
            <a:r>
              <a:rPr sz="2000">
                <a:highlight>
                  <a:srgbClr val="FFFF00"/>
                </a:highlight>
              </a:rPr>
              <a:t> 不要太长</a:t>
            </a:r>
            <a:endParaRPr sz="2000">
              <a:highlight>
                <a:srgbClr val="FFFF00"/>
              </a:highlight>
            </a:endParaRPr>
          </a:p>
        </p:txBody>
      </p:sp>
      <p:pic>
        <p:nvPicPr>
          <p:cNvPr id="39440309" name="Picture 394403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 rot="8140790">
            <a:off x="7970583" y="1412583"/>
            <a:ext cx="1177095" cy="1177095"/>
          </a:xfrm>
          <a:prstGeom prst="rect">
            <a:avLst/>
          </a:prstGeom>
        </p:spPr>
      </p:pic>
      <p:sp>
        <p:nvSpPr>
          <p:cNvPr id="172651972" name="Text Box 172651971"/>
          <p:cNvSpPr txBox="1"/>
          <p:nvPr/>
        </p:nvSpPr>
        <p:spPr bwMode="auto">
          <a:xfrm>
            <a:off x="8134317" y="1833213"/>
            <a:ext cx="86939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关键字</a:t>
            </a: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5630265" name="Picture 3456302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89931" y="2642232"/>
            <a:ext cx="6732739" cy="3751260"/>
          </a:xfrm>
          <a:prstGeom prst="rect">
            <a:avLst/>
          </a:prstGeom>
        </p:spPr>
      </p:pic>
      <p:grpSp>
        <p:nvGrpSpPr>
          <p:cNvPr id="466956810" name="Group 466956809"/>
          <p:cNvGrpSpPr/>
          <p:nvPr/>
        </p:nvGrpSpPr>
        <p:grpSpPr bwMode="auto">
          <a:xfrm>
            <a:off x="646088" y="1478659"/>
            <a:ext cx="1232883" cy="1232883"/>
            <a:chOff x="0" y="0"/>
            <a:chExt cx="1232883" cy="1232883"/>
          </a:xfrm>
        </p:grpSpPr>
        <p:pic>
          <p:nvPicPr>
            <p:cNvPr id="529276619" name="Picture 5292766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 rot="2642320">
              <a:off x="0" y="0"/>
              <a:ext cx="1232883" cy="1232883"/>
            </a:xfrm>
            <a:prstGeom prst="rect">
              <a:avLst/>
            </a:prstGeom>
          </p:spPr>
        </p:pic>
        <p:sp>
          <p:nvSpPr>
            <p:cNvPr id="849946071" name="Text Box 849946070"/>
            <p:cNvSpPr txBox="1"/>
            <p:nvPr/>
          </p:nvSpPr>
          <p:spPr bwMode="auto">
            <a:xfrm>
              <a:off x="281418" y="433900"/>
              <a:ext cx="64079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>
                  <a:solidFill>
                    <a:schemeClr val="bg1"/>
                  </a:solidFill>
                </a:rPr>
                <a:t>定义</a:t>
              </a:r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5480295" name="文本框 22"/>
          <p:cNvSpPr txBox="1"/>
          <p:nvPr/>
        </p:nvSpPr>
        <p:spPr bwMode="auto">
          <a:xfrm>
            <a:off x="848337" y="730980"/>
            <a:ext cx="1859986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常量 &amp; 变量</a:t>
            </a:r>
            <a:endParaRPr lang="zh-CN" sz="2400" b="1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sp>
        <p:nvSpPr>
          <p:cNvPr id="1366865591" name="Text Box 1366865590"/>
          <p:cNvSpPr txBox="1"/>
          <p:nvPr/>
        </p:nvSpPr>
        <p:spPr bwMode="auto">
          <a:xfrm>
            <a:off x="1162602" y="1422225"/>
            <a:ext cx="105760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70C0"/>
                </a:solidFill>
              </a:rPr>
              <a:t>常量</a:t>
            </a:r>
            <a:r>
              <a:rPr>
                <a:solidFill>
                  <a:srgbClr val="0070C0"/>
                </a:solidFill>
              </a:rPr>
              <a:t> ：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672482959" name="Text Box 1672482958"/>
          <p:cNvSpPr txBox="1"/>
          <p:nvPr/>
        </p:nvSpPr>
        <p:spPr bwMode="auto">
          <a:xfrm>
            <a:off x="1110410" y="1630991"/>
            <a:ext cx="183240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077220581" name="Text Box 1077220580"/>
          <p:cNvSpPr txBox="1"/>
          <p:nvPr/>
        </p:nvSpPr>
        <p:spPr bwMode="auto">
          <a:xfrm>
            <a:off x="2167294" y="1401899"/>
            <a:ext cx="600853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就是在程序执行中永远不会变化的量</a:t>
            </a:r>
          </a:p>
        </p:txBody>
      </p:sp>
      <p:sp>
        <p:nvSpPr>
          <p:cNvPr id="1780492179" name="Left Brace 1780492178"/>
          <p:cNvSpPr/>
          <p:nvPr/>
        </p:nvSpPr>
        <p:spPr bwMode="auto">
          <a:xfrm>
            <a:off x="6003390" y="1160901"/>
            <a:ext cx="287054" cy="848689"/>
          </a:xfrm>
          <a:prstGeom prst="leftBrace">
            <a:avLst>
              <a:gd name="adj1" fmla="val 45581"/>
              <a:gd name="adj2" fmla="val 50000"/>
            </a:avLst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1145876" name="Text Box 1611145875"/>
          <p:cNvSpPr txBox="1"/>
          <p:nvPr/>
        </p:nvSpPr>
        <p:spPr bwMode="auto">
          <a:xfrm>
            <a:off x="6329588" y="972943"/>
            <a:ext cx="4144437" cy="3759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字面常量   例如 3.14， “hello world”,   ‘A’</a:t>
            </a:r>
          </a:p>
        </p:txBody>
      </p:sp>
      <p:sp>
        <p:nvSpPr>
          <p:cNvPr id="197303199" name="Text Box 197303198"/>
          <p:cNvSpPr txBox="1"/>
          <p:nvPr/>
        </p:nvSpPr>
        <p:spPr bwMode="auto">
          <a:xfrm>
            <a:off x="6290444" y="1801033"/>
            <a:ext cx="4830669" cy="3759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符号常量   例如 const std::string </a:t>
            </a:r>
            <a:r>
              <a:rPr>
                <a:solidFill>
                  <a:srgbClr val="FF0000"/>
                </a:solidFill>
              </a:rPr>
              <a:t>name</a:t>
            </a:r>
            <a:r>
              <a:t>= “puppy”;</a:t>
            </a:r>
          </a:p>
        </p:txBody>
      </p:sp>
      <p:pic>
        <p:nvPicPr>
          <p:cNvPr id="791112402" name="Picture 791112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808723" y="2908386"/>
            <a:ext cx="969607" cy="1041225"/>
          </a:xfrm>
          <a:prstGeom prst="rect">
            <a:avLst/>
          </a:prstGeom>
        </p:spPr>
      </p:pic>
      <p:pic>
        <p:nvPicPr>
          <p:cNvPr id="1830714911" name="Picture 18307149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8723" y="2271647"/>
            <a:ext cx="969607" cy="1041225"/>
          </a:xfrm>
          <a:prstGeom prst="rect">
            <a:avLst/>
          </a:prstGeom>
        </p:spPr>
      </p:pic>
      <p:pic>
        <p:nvPicPr>
          <p:cNvPr id="784061809" name="Picture 7840618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8723" y="3511202"/>
            <a:ext cx="969607" cy="1041225"/>
          </a:xfrm>
          <a:prstGeom prst="rect">
            <a:avLst/>
          </a:prstGeom>
        </p:spPr>
      </p:pic>
      <p:pic>
        <p:nvPicPr>
          <p:cNvPr id="1509169391" name="Picture 15091693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83098" y="4147941"/>
            <a:ext cx="969607" cy="1041225"/>
          </a:xfrm>
          <a:prstGeom prst="rect">
            <a:avLst/>
          </a:prstGeom>
        </p:spPr>
      </p:pic>
      <p:pic>
        <p:nvPicPr>
          <p:cNvPr id="930325908" name="Picture 9303259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3098" y="4750756"/>
            <a:ext cx="969607" cy="1041225"/>
          </a:xfrm>
          <a:prstGeom prst="rect">
            <a:avLst/>
          </a:prstGeom>
        </p:spPr>
      </p:pic>
      <p:sp>
        <p:nvSpPr>
          <p:cNvPr id="2116113627" name="Text Box 2116113626"/>
          <p:cNvSpPr txBox="1"/>
          <p:nvPr/>
        </p:nvSpPr>
        <p:spPr bwMode="auto">
          <a:xfrm>
            <a:off x="2010719" y="2387773"/>
            <a:ext cx="3993391" cy="3759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800" i="0" u="none" strike="noStrike" cap="none" spc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逻辑常量</a:t>
            </a:r>
            <a:r>
              <a:t>   true  false</a:t>
            </a:r>
          </a:p>
        </p:txBody>
      </p:sp>
      <p:sp>
        <p:nvSpPr>
          <p:cNvPr id="71820581" name="Text Box 71820580"/>
          <p:cNvSpPr txBox="1"/>
          <p:nvPr/>
        </p:nvSpPr>
        <p:spPr bwMode="auto">
          <a:xfrm>
            <a:off x="2023745" y="2936875"/>
            <a:ext cx="6152515" cy="3683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800" i="0" u="none" strike="noStrike" cap="none" spc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字符常量</a:t>
            </a:r>
            <a:r>
              <a:t>   ‘A’, ‘9’ ,‘\a’, ‘\146’, ‘ \x5A’</a:t>
            </a:r>
            <a:r>
              <a:rPr lang="en-US"/>
              <a:t> </a:t>
            </a:r>
            <a:r>
              <a:rPr lang="zh-CN" altLang="en-US">
                <a:ea typeface="宋体" panose="02010600030101010101" charset="-122"/>
              </a:rPr>
              <a:t>，</a:t>
            </a:r>
            <a:r>
              <a:rPr lang="en-US" altLang="zh-CN">
                <a:ea typeface="宋体" panose="02010600030101010101" charset="-122"/>
              </a:rPr>
              <a:t>‘F’</a:t>
            </a:r>
            <a:r>
              <a:rPr lang="en-US"/>
              <a:t> </a:t>
            </a:r>
            <a:endParaRPr lang="en-US"/>
          </a:p>
        </p:txBody>
      </p:sp>
      <p:sp>
        <p:nvSpPr>
          <p:cNvPr id="953242022" name="Text Box 953242021"/>
          <p:cNvSpPr txBox="1"/>
          <p:nvPr/>
        </p:nvSpPr>
        <p:spPr bwMode="auto">
          <a:xfrm>
            <a:off x="2010719" y="3573696"/>
            <a:ext cx="5063322" cy="3759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800" i="0" u="none" strike="noStrike" cap="none" spc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整型常量</a:t>
            </a:r>
            <a:r>
              <a:t>   123, 123U, 123l, 123UL, 045, 0x45</a:t>
            </a:r>
          </a:p>
        </p:txBody>
      </p:sp>
      <p:sp>
        <p:nvSpPr>
          <p:cNvPr id="2107379861" name="Text Box 2107379860"/>
          <p:cNvSpPr txBox="1"/>
          <p:nvPr/>
        </p:nvSpPr>
        <p:spPr bwMode="auto">
          <a:xfrm>
            <a:off x="2023767" y="4176511"/>
            <a:ext cx="8860274" cy="3683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800" i="0" u="none" strike="noStrike" cap="none" spc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实型常量</a:t>
            </a:r>
            <a:r>
              <a:t>   (</a:t>
            </a:r>
            <a:r>
              <a:rPr lang="zh-CN">
                <a:solidFill>
                  <a:srgbClr val="FF0000"/>
                </a:solidFill>
                <a:ea typeface="宋体" panose="02010600030101010101" charset="-122"/>
              </a:rPr>
              <a:t>定点</a:t>
            </a:r>
            <a:r>
              <a:t>) |0.12， .12，-.12，1.2f  |    (</a:t>
            </a:r>
            <a:r>
              <a:rPr lang="zh-CN">
                <a:solidFill>
                  <a:srgbClr val="FF0000"/>
                </a:solidFill>
                <a:ea typeface="宋体" panose="02010600030101010101" charset="-122"/>
              </a:rPr>
              <a:t>浮点</a:t>
            </a:r>
            <a:r>
              <a:t>)</a:t>
            </a:r>
            <a:r>
              <a:t> </a:t>
            </a:r>
            <a:r>
              <a:t> 3.23E123, 4.72E-12</a:t>
            </a:r>
          </a:p>
        </p:txBody>
      </p:sp>
      <p:sp>
        <p:nvSpPr>
          <p:cNvPr id="1188544441" name="Text Box 1188544440"/>
          <p:cNvSpPr txBox="1"/>
          <p:nvPr/>
        </p:nvSpPr>
        <p:spPr bwMode="auto">
          <a:xfrm>
            <a:off x="2023767" y="4750756"/>
            <a:ext cx="8881874" cy="3759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800" i="0" u="none" strike="noStrike" cap="none" spc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枚举常量</a:t>
            </a:r>
            <a:r>
              <a:t>   enum color { RED = 1,  BLUE, YELLOW}; 是int 类型的子集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39972" name="文本框 22"/>
          <p:cNvSpPr txBox="1"/>
          <p:nvPr/>
        </p:nvSpPr>
        <p:spPr bwMode="auto">
          <a:xfrm>
            <a:off x="848337" y="730980"/>
            <a:ext cx="1859986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常量 &amp; 变量</a:t>
            </a:r>
            <a:endParaRPr lang="zh-CN" sz="2400" b="1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sp>
        <p:nvSpPr>
          <p:cNvPr id="21909820" name="Text Box 21909819"/>
          <p:cNvSpPr txBox="1"/>
          <p:nvPr/>
        </p:nvSpPr>
        <p:spPr bwMode="auto">
          <a:xfrm>
            <a:off x="1162602" y="1422225"/>
            <a:ext cx="10586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70C0"/>
                </a:solidFill>
              </a:rPr>
              <a:t>变量</a:t>
            </a:r>
            <a:r>
              <a:rPr>
                <a:solidFill>
                  <a:srgbClr val="0070C0"/>
                </a:solidFill>
              </a:rPr>
              <a:t> ：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1490885" name="Text Box 51490884"/>
          <p:cNvSpPr txBox="1"/>
          <p:nvPr/>
        </p:nvSpPr>
        <p:spPr bwMode="auto">
          <a:xfrm>
            <a:off x="1110410" y="1630991"/>
            <a:ext cx="183240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502636496" name="Text Box 502636495"/>
          <p:cNvSpPr txBox="1"/>
          <p:nvPr/>
        </p:nvSpPr>
        <p:spPr bwMode="auto">
          <a:xfrm>
            <a:off x="2062909" y="1401899"/>
            <a:ext cx="818456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在程序执行中可以变化的量，且对用有存储空间，变量名称就是这个空间的名字</a:t>
            </a:r>
          </a:p>
        </p:txBody>
      </p:sp>
      <p:sp>
        <p:nvSpPr>
          <p:cNvPr id="296054763" name="Text Box 296054762"/>
          <p:cNvSpPr txBox="1"/>
          <p:nvPr/>
        </p:nvSpPr>
        <p:spPr bwMode="auto">
          <a:xfrm>
            <a:off x="1110410" y="2074623"/>
            <a:ext cx="142294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70C0"/>
                </a:solidFill>
              </a:rPr>
              <a:t>变量</a:t>
            </a:r>
            <a:r>
              <a:rPr>
                <a:solidFill>
                  <a:srgbClr val="0070C0"/>
                </a:solidFill>
              </a:rPr>
              <a:t> 定义：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978684731" name="Text Box 1978684730"/>
          <p:cNvSpPr txBox="1"/>
          <p:nvPr/>
        </p:nvSpPr>
        <p:spPr bwMode="auto">
          <a:xfrm>
            <a:off x="2708323" y="2064826"/>
            <a:ext cx="7621438" cy="3759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[存储类型] &lt;类型名&gt;  &lt;变量名&gt;</a:t>
            </a:r>
            <a:r>
              <a:rPr>
                <a:highlight>
                  <a:srgbClr val="FFFF00"/>
                </a:highlight>
              </a:rPr>
              <a:t> [</a:t>
            </a:r>
            <a:r>
              <a:rPr>
                <a:highlight>
                  <a:srgbClr val="FFFF00"/>
                </a:highlight>
              </a:rPr>
              <a:t>=&lt;初始值表达式&gt;]，....;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268747662" name="Text Box 1268747661"/>
          <p:cNvSpPr txBox="1"/>
          <p:nvPr/>
        </p:nvSpPr>
        <p:spPr bwMode="auto">
          <a:xfrm>
            <a:off x="1691944" y="2489339"/>
            <a:ext cx="7208402" cy="3759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rgbClr val="00B0F0"/>
                </a:solidFill>
                <a:highlight>
                  <a:srgbClr val="FFFFFF"/>
                </a:highlight>
              </a:rPr>
              <a:t>存储类型:</a:t>
            </a:r>
            <a:r>
              <a:rPr>
                <a:highlight>
                  <a:srgbClr val="FFFF00"/>
                </a:highlight>
              </a:rPr>
              <a:t> </a:t>
            </a:r>
            <a:r>
              <a:t>  auto, register, static, extern, 不写的时候默认是auto.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671315140" name="Text Box 1671315139"/>
          <p:cNvSpPr txBox="1"/>
          <p:nvPr/>
        </p:nvSpPr>
        <p:spPr bwMode="auto">
          <a:xfrm>
            <a:off x="1540991" y="3327225"/>
            <a:ext cx="8935514" cy="2021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double radius = 5.0;</a:t>
            </a:r>
          </a:p>
          <a:p>
            <a:pPr>
              <a:defRPr/>
            </a:pPr>
            <a:r>
              <a:t>double area = 3.14 * radius * radius;</a:t>
            </a:r>
          </a:p>
          <a:p>
            <a:pPr>
              <a:defRPr/>
            </a:pPr>
          </a:p>
          <a:p>
            <a:pPr>
              <a:defRPr/>
            </a:pPr>
            <a:r>
              <a:t>int age = 34;</a:t>
            </a:r>
          </a:p>
          <a:p>
            <a:pPr>
              <a:defRPr/>
            </a:pPr>
            <a:r>
              <a:t>std::string name {“hello”};</a:t>
            </a:r>
          </a:p>
          <a:p>
            <a:pPr>
              <a:defRPr/>
            </a:pPr>
            <a:r>
              <a:t>float price{4.3f};</a:t>
            </a:r>
          </a:p>
          <a:p>
            <a:pPr>
              <a:defRPr/>
            </a:pPr>
            <a:r>
              <a:t>const int c = 9;      //</a:t>
            </a:r>
            <a:r>
              <a:rPr>
                <a:solidFill>
                  <a:srgbClr val="FF0000"/>
                </a:solidFill>
              </a:rPr>
              <a:t> 这个初始化不能省略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48236461" name="Text Box 748236460"/>
          <p:cNvSpPr txBox="1"/>
          <p:nvPr/>
        </p:nvSpPr>
        <p:spPr bwMode="auto">
          <a:xfrm>
            <a:off x="1136791" y="2961105"/>
            <a:ext cx="142366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70C0"/>
                </a:solidFill>
              </a:rPr>
              <a:t>常量</a:t>
            </a:r>
            <a:r>
              <a:rPr>
                <a:solidFill>
                  <a:srgbClr val="0070C0"/>
                </a:solidFill>
              </a:rPr>
              <a:t> 定义：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157349571" name="Text Box 1157349570"/>
          <p:cNvSpPr txBox="1"/>
          <p:nvPr/>
        </p:nvSpPr>
        <p:spPr bwMode="auto">
          <a:xfrm>
            <a:off x="2708323" y="2933746"/>
            <a:ext cx="7627919" cy="3759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const &lt;类型名&gt;  &lt;常量名&gt;</a:t>
            </a:r>
            <a:r>
              <a:rPr>
                <a:highlight>
                  <a:srgbClr val="FFFF00"/>
                </a:highlight>
              </a:rPr>
              <a:t> </a:t>
            </a:r>
            <a:r>
              <a:rPr>
                <a:highlight>
                  <a:srgbClr val="FFFF00"/>
                </a:highlight>
              </a:rPr>
              <a:t>=&lt;初始值表达式&gt;，....;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255197" name="文本框 22"/>
          <p:cNvSpPr txBox="1"/>
          <p:nvPr/>
        </p:nvSpPr>
        <p:spPr bwMode="auto">
          <a:xfrm>
            <a:off x="848337" y="730980"/>
            <a:ext cx="1859986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常量 &amp; 变量</a:t>
            </a:r>
            <a:endParaRPr lang="zh-CN" sz="2400" b="1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sp>
        <p:nvSpPr>
          <p:cNvPr id="937263705" name="Text Box 937263704"/>
          <p:cNvSpPr txBox="1"/>
          <p:nvPr/>
        </p:nvSpPr>
        <p:spPr bwMode="auto">
          <a:xfrm>
            <a:off x="1162602" y="1422225"/>
            <a:ext cx="69084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0070C0"/>
                </a:solidFill>
              </a:rPr>
              <a:t>类型</a:t>
            </a:r>
            <a:r>
              <a:rPr>
                <a:solidFill>
                  <a:srgbClr val="0070C0"/>
                </a:solidFill>
              </a:rPr>
              <a:t>重定义，类型的别名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838211705" name="Text Box 838211704"/>
          <p:cNvSpPr txBox="1"/>
          <p:nvPr/>
        </p:nvSpPr>
        <p:spPr bwMode="auto">
          <a:xfrm>
            <a:off x="1110410" y="1630991"/>
            <a:ext cx="183240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290975606" name="Text Box 1290975605"/>
          <p:cNvSpPr txBox="1"/>
          <p:nvPr/>
        </p:nvSpPr>
        <p:spPr bwMode="auto">
          <a:xfrm>
            <a:off x="1052609" y="2583492"/>
            <a:ext cx="10366942" cy="204142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例如： typedef unsigned char byte;      // 新定义了一个类型byte, 且类型范围和unsigned char 范围相同。</a:t>
            </a:r>
          </a:p>
          <a:p>
            <a:pPr>
              <a:defRPr/>
            </a:pPr>
          </a:p>
          <a:p>
            <a:pPr>
              <a:defRPr/>
            </a:pPr>
          </a:p>
          <a:p>
            <a:pPr>
              <a:defRPr/>
            </a:pPr>
          </a:p>
          <a:p>
            <a:pPr>
              <a:defRPr/>
            </a:pPr>
            <a:r>
              <a:rPr>
                <a:solidFill>
                  <a:srgbClr val="00B0F0"/>
                </a:solidFill>
              </a:rPr>
              <a:t>作用：</a:t>
            </a:r>
            <a:r>
              <a:t> </a:t>
            </a:r>
          </a:p>
          <a:p>
            <a:pPr>
              <a:defRPr/>
            </a:pPr>
            <a:r>
              <a:t>         1. 提升程序的可读性</a:t>
            </a:r>
          </a:p>
          <a:p>
            <a:pPr>
              <a:defRPr/>
            </a:pPr>
            <a:r>
              <a:t>         2. 简化程序变量的定义</a:t>
            </a:r>
          </a:p>
        </p:txBody>
      </p:sp>
      <p:sp>
        <p:nvSpPr>
          <p:cNvPr id="102843181" name="Text Box 102843180"/>
          <p:cNvSpPr txBox="1"/>
          <p:nvPr/>
        </p:nvSpPr>
        <p:spPr bwMode="auto">
          <a:xfrm>
            <a:off x="2016782" y="1996752"/>
            <a:ext cx="7629358" cy="3759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typedef </a:t>
            </a:r>
            <a:r>
              <a:rPr>
                <a:highlight>
                  <a:srgbClr val="FFFF00"/>
                </a:highlight>
              </a:rPr>
              <a:t> &lt;已有类型名&gt;  &lt;新类型名&gt;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8247355" name="文本框 22"/>
          <p:cNvSpPr txBox="1"/>
          <p:nvPr/>
        </p:nvSpPr>
        <p:spPr bwMode="auto">
          <a:xfrm>
            <a:off x="838858" y="751305"/>
            <a:ext cx="3841176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全局变量和变量的生命周期</a:t>
            </a:r>
            <a:endParaRPr lang="zh-CN" sz="2400" b="1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sp>
        <p:nvSpPr>
          <p:cNvPr id="1496700896" name="Text Box 1496700895"/>
          <p:cNvSpPr txBox="1"/>
          <p:nvPr/>
        </p:nvSpPr>
        <p:spPr bwMode="auto">
          <a:xfrm>
            <a:off x="1162602" y="1422225"/>
            <a:ext cx="69099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0070C0"/>
                </a:solidFill>
              </a:rPr>
              <a:t>全局变量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076431718" name="Text Box 1076431717"/>
          <p:cNvSpPr txBox="1"/>
          <p:nvPr/>
        </p:nvSpPr>
        <p:spPr bwMode="auto">
          <a:xfrm>
            <a:off x="1110410" y="1630991"/>
            <a:ext cx="183240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93838550" name="Text Box 193838549"/>
          <p:cNvSpPr txBox="1"/>
          <p:nvPr/>
        </p:nvSpPr>
        <p:spPr bwMode="auto">
          <a:xfrm>
            <a:off x="1052609" y="2583492"/>
            <a:ext cx="10380622" cy="3759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特性：  默认出数值是0， 且在程序任意函数，类，或者程序块中都可以访问。</a:t>
            </a:r>
          </a:p>
        </p:txBody>
      </p:sp>
      <p:sp>
        <p:nvSpPr>
          <p:cNvPr id="588532375" name="Text Box 588532374"/>
          <p:cNvSpPr txBox="1"/>
          <p:nvPr/>
        </p:nvSpPr>
        <p:spPr bwMode="auto">
          <a:xfrm>
            <a:off x="2016782" y="1996752"/>
            <a:ext cx="764015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定义在所有函数定义，类定义和程序块之外的变量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803088237" name="Text Box 803088236"/>
          <p:cNvSpPr txBox="1"/>
          <p:nvPr/>
        </p:nvSpPr>
        <p:spPr bwMode="auto">
          <a:xfrm>
            <a:off x="1052609" y="3062879"/>
            <a:ext cx="69120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0070C0"/>
                </a:solidFill>
              </a:rPr>
              <a:t>变量生命周期</a:t>
            </a:r>
            <a:endParaRPr>
              <a:solidFill>
                <a:srgbClr val="0070C0"/>
              </a:solidFill>
            </a:endParaRPr>
          </a:p>
        </p:txBody>
      </p:sp>
      <p:pic>
        <p:nvPicPr>
          <p:cNvPr id="882659405" name="Picture 8826594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955494" y="3549040"/>
            <a:ext cx="5657850" cy="2333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4123</Words>
  <Application>WPS Presentation</Application>
  <PresentationFormat>On-screen Show (4:3)</PresentationFormat>
  <Paragraphs>349</Paragraphs>
  <Slides>22</Slides>
  <Notes>22</Notes>
  <HiddenSlides>0</HiddenSlides>
  <MMClips>2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50" baseType="lpstr">
      <vt:lpstr>Arial</vt:lpstr>
      <vt:lpstr>SimSun</vt:lpstr>
      <vt:lpstr>Wingdings</vt:lpstr>
      <vt:lpstr>Arial</vt:lpstr>
      <vt:lpstr>华文宋体</vt:lpstr>
      <vt:lpstr>思源黑体旧字形 ExtraLight</vt:lpstr>
      <vt:lpstr>黑体</vt:lpstr>
      <vt:lpstr>Segoe UI Semilight</vt:lpstr>
      <vt:lpstr>Wingdings</vt:lpstr>
      <vt:lpstr>Calibri</vt:lpstr>
      <vt:lpstr>微软雅黑</vt:lpstr>
      <vt:lpstr>Arial Unicode MS</vt:lpstr>
      <vt:lpstr>Calibri</vt:lpstr>
      <vt:lpstr>Droid Sans Mono</vt:lpstr>
      <vt:lpstr>Prompt Thin</vt:lpstr>
      <vt:lpstr>宋体</vt:lpstr>
      <vt:lpstr>Calibri Light</vt:lpstr>
      <vt:lpstr>-apple-system</vt:lpstr>
      <vt:lpstr>微软简综艺</vt:lpstr>
      <vt:lpstr>微软简行楷</vt:lpstr>
      <vt:lpstr>微软简老宋</vt:lpstr>
      <vt:lpstr>微软繁粗圆</vt:lpstr>
      <vt:lpstr>微软繁魏碑</vt:lpstr>
      <vt:lpstr>微软繁黑体</vt:lpstr>
      <vt:lpstr>微软简仿宋</vt:lpstr>
      <vt:lpstr>微软简中圆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答案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226</cp:revision>
  <dcterms:created xsi:type="dcterms:W3CDTF">2025-02-19T12:53:22Z</dcterms:created>
  <dcterms:modified xsi:type="dcterms:W3CDTF">2025-02-19T12:53:22Z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FD30E5D22E80817F3107B567009CB274_42</vt:lpwstr>
  </property>
  <property fmtid="{D5CDD505-2E9C-101B-9397-08002B2CF9AE}" pid="3" name="KSOProductBuildVer">
    <vt:lpwstr>1033-12.1.0.17900</vt:lpwstr>
  </property>
</Properties>
</file>