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1" r:id="rId2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7" d="100"/>
          <a:sy n="57" d="100"/>
        </p:scale>
        <p:origin x="-96" y="-1470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/>
              <a:t>2019/8/24</a:t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>1</a:t>
            </a:fld>
            <a:endParaRPr lang="zh-CN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3133654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92803734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97942028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216B51-3B6B-3CFB-F340-1E50E88EE254}" type="slidenum">
              <a:rPr lang="zh-CN"/>
              <a:t/>
            </a:fld>
            <a:endParaRPr lang="zh-CN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4254120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73088689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832723237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71A9A0-FB97-D6EB-026E-E660CFC17458}" type="slidenum">
              <a:rPr lang="zh-CN"/>
              <a:t/>
            </a:fld>
            <a:endParaRPr lang="zh-CN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7896908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5971180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772846159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3248B3-7FDE-662F-2D10-53C8125EF41A}" type="slidenum">
              <a:rPr lang="zh-CN"/>
              <a:t/>
            </a:fld>
            <a:endParaRPr lang="zh-CN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5782835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7773194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202975298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1C071D-AA48-7804-12D7-43F2E1FBA3B5}" type="slidenum">
              <a:rPr lang="zh-CN"/>
              <a:t/>
            </a:fld>
            <a:endParaRPr lang="zh-CN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51989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41164825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800352509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C6BE73-9A8C-DDAD-A6CA-25CC958FE67D}" type="slidenum">
              <a:rPr lang="zh-CN"/>
              <a:t/>
            </a:fld>
            <a:endParaRPr lang="zh-CN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>40</a:t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>3</a:t>
            </a:fld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>4</a:t>
            </a:fld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>5</a:t>
            </a:fld>
            <a:endParaRPr lang="zh-CN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8185929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024234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23392950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01D80B-049B-FCA8-8C02-A31D05FB92CC}" type="slidenum">
              <a:rPr lang="zh-CN"/>
              <a:t/>
            </a:fld>
            <a:endParaRPr lang="zh-CN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6448831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64968175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255873845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944DBB-3185-C8BA-64C4-50F897009750}" type="slidenum">
              <a:rPr lang="zh-CN"/>
              <a:t/>
            </a:fld>
            <a:endParaRPr lang="zh-CN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162587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12280299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83113401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D29FAB-21A3-6382-80A1-BBE9B93BE529}" type="slidenum">
              <a:rPr lang="zh-CN"/>
              <a:t/>
            </a:fld>
            <a:endParaRPr lang="zh-CN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1011555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2427669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327698756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91EA2A-EFA2-C011-8AEE-DC1D3A229C24}" type="slidenum">
              <a:rPr lang="zh-CN"/>
              <a:t/>
            </a:fld>
            <a:endParaRPr lang="zh-CN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>6</a:t>
            </a:fld>
            <a:endParaRPr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/>
              <a:t>2019/8/24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029918" y="3338365"/>
            <a:ext cx="4088993" cy="1554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sz="4800" b="1" i="0" u="none" strike="noStrike" cap="none" spc="299">
                <a:solidFill>
                  <a:srgbClr val="C00000"/>
                </a:solidFill>
                <a:latin typeface="华文宋体"/>
                <a:ea typeface="华文宋体"/>
                <a:cs typeface="华文宋体"/>
              </a:rPr>
              <a:t>C++编程基础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/>
              <a:ea typeface="华文宋体"/>
              <a:cs typeface="华文宋体"/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5050153" name="文本框 22"/>
          <p:cNvSpPr txBox="1"/>
          <p:nvPr/>
        </p:nvSpPr>
        <p:spPr bwMode="auto">
          <a:xfrm>
            <a:off x="565346" y="741014"/>
            <a:ext cx="2012388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函数默认参数</a:t>
            </a:r>
            <a:endParaRPr/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pic>
        <p:nvPicPr>
          <p:cNvPr id="174774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240581" y="1317842"/>
            <a:ext cx="5677191" cy="4970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1103853" name="文本框 22"/>
          <p:cNvSpPr txBox="1"/>
          <p:nvPr/>
        </p:nvSpPr>
        <p:spPr bwMode="auto">
          <a:xfrm>
            <a:off x="870505" y="741014"/>
            <a:ext cx="1402792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函数内联</a:t>
            </a:r>
            <a:endParaRPr/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pic>
        <p:nvPicPr>
          <p:cNvPr id="14806623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26712" y="1722328"/>
            <a:ext cx="6162674" cy="2762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2750219" name="文本框 22"/>
          <p:cNvSpPr txBox="1"/>
          <p:nvPr/>
        </p:nvSpPr>
        <p:spPr bwMode="auto">
          <a:xfrm>
            <a:off x="870864" y="741014"/>
            <a:ext cx="1402792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函数递归</a:t>
            </a:r>
            <a:endParaRPr/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sp>
        <p:nvSpPr>
          <p:cNvPr id="788334951" name=""/>
          <p:cNvSpPr/>
          <p:nvPr/>
        </p:nvSpPr>
        <p:spPr bwMode="auto">
          <a:xfrm flipH="0" flipV="0">
            <a:off x="1398183" y="1274594"/>
            <a:ext cx="9565225" cy="3965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1" i="0" u="none">
                <a:solidFill>
                  <a:srgbClr val="0070C0"/>
                </a:solidFill>
                <a:latin typeface="Arial"/>
                <a:ea typeface="Arial"/>
                <a:cs typeface="Arial"/>
              </a:rPr>
              <a:t>递归（Recursion）</a:t>
            </a:r>
            <a:r>
              <a:rPr sz="2000" b="1" i="0" u="none">
                <a:solidFill>
                  <a:srgbClr val="00B050"/>
                </a:solidFill>
                <a:latin typeface="Arial"/>
                <a:ea typeface="Arial"/>
                <a:cs typeface="Arial"/>
              </a:rPr>
              <a:t>指的是一种通过重复将原问题分解为同类的子问题而解决的方法</a:t>
            </a:r>
            <a:endParaRPr sz="2000" b="1">
              <a:solidFill>
                <a:srgbClr val="00B050"/>
              </a:solidFill>
            </a:endParaRPr>
          </a:p>
        </p:txBody>
      </p:sp>
      <p:sp>
        <p:nvSpPr>
          <p:cNvPr id="714024482" name=""/>
          <p:cNvSpPr/>
          <p:nvPr/>
        </p:nvSpPr>
        <p:spPr bwMode="auto">
          <a:xfrm flipH="0" flipV="0">
            <a:off x="870864" y="1764186"/>
            <a:ext cx="6881669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300" b="0" i="0" u="none">
                <a:solidFill>
                  <a:srgbClr val="2C3E50"/>
                </a:solidFill>
                <a:latin typeface="Arial"/>
                <a:ea typeface="Arial"/>
                <a:cs typeface="Arial"/>
              </a:rPr>
              <a:t>递归的基本思想就是：</a:t>
            </a:r>
            <a:r>
              <a:rPr sz="1300" b="0" i="0" u="none">
                <a:solidFill>
                  <a:srgbClr val="2C3E50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2C3E50"/>
                </a:solidFill>
                <a:latin typeface="Arial"/>
                <a:ea typeface="Arial"/>
                <a:cs typeface="Arial"/>
              </a:rPr>
              <a:t>把规模大的问题不断分解为子问题来解决。</a:t>
            </a:r>
            <a:endParaRPr/>
          </a:p>
        </p:txBody>
      </p:sp>
      <p:sp>
        <p:nvSpPr>
          <p:cNvPr id="138857839" name=""/>
          <p:cNvSpPr/>
          <p:nvPr/>
        </p:nvSpPr>
        <p:spPr bwMode="auto">
          <a:xfrm flipH="0" flipV="0">
            <a:off x="870864" y="2253849"/>
            <a:ext cx="10618781" cy="23168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2C3E50"/>
                </a:solidFill>
                <a:latin typeface="Arial"/>
                <a:ea typeface="Arial"/>
                <a:cs typeface="Arial"/>
              </a:rPr>
              <a:t>1. 写出递推公式</a:t>
            </a:r>
            <a:r>
              <a:rPr sz="1600" b="0" i="0" u="none">
                <a:solidFill>
                  <a:srgbClr val="2C3E50"/>
                </a:solidFill>
                <a:latin typeface="Arial"/>
                <a:ea typeface="Arial"/>
                <a:cs typeface="Arial"/>
              </a:rPr>
              <a:t>：找到将原问题分解为子问题的规律，并且根据规律写出递推公式。</a:t>
            </a:r>
            <a:endParaRPr sz="1600"/>
          </a:p>
          <a:p>
            <a:pPr>
              <a:defRPr/>
            </a:pPr>
            <a:endParaRPr sz="1600"/>
          </a:p>
          <a:p>
            <a:pPr>
              <a:defRPr/>
            </a:pPr>
            <a:r>
              <a:rPr sz="1600" b="1" i="0" u="none">
                <a:solidFill>
                  <a:srgbClr val="2C3E50"/>
                </a:solidFill>
                <a:latin typeface="Arial"/>
                <a:ea typeface="Arial"/>
                <a:cs typeface="Arial"/>
              </a:rPr>
              <a:t>2. 明确终止条件</a:t>
            </a:r>
            <a:r>
              <a:rPr sz="1600" b="0" i="0" u="none">
                <a:solidFill>
                  <a:srgbClr val="2C3E50"/>
                </a:solidFill>
                <a:latin typeface="Arial"/>
                <a:ea typeface="Arial"/>
                <a:cs typeface="Arial"/>
              </a:rPr>
              <a:t>：推敲出递归的终止条件，以及递归终止时的处理方法。</a:t>
            </a:r>
            <a:endParaRPr sz="1600"/>
          </a:p>
          <a:p>
            <a:pPr>
              <a:defRPr/>
            </a:pPr>
            <a:endParaRPr sz="1600"/>
          </a:p>
          <a:p>
            <a:pPr>
              <a:defRPr/>
            </a:pPr>
            <a:r>
              <a:rPr sz="1600" b="1" i="0" u="none">
                <a:solidFill>
                  <a:srgbClr val="2C3E50"/>
                </a:solidFill>
                <a:latin typeface="Arial"/>
                <a:ea typeface="Arial"/>
                <a:cs typeface="Arial"/>
              </a:rPr>
              <a:t>3. 将递推公式和终止条件翻译成代码</a:t>
            </a:r>
            <a:r>
              <a:rPr sz="1600" b="0" i="0" u="none">
                <a:solidFill>
                  <a:srgbClr val="2C3E50"/>
                </a:solidFill>
                <a:latin typeface="Arial"/>
                <a:ea typeface="Arial"/>
                <a:cs typeface="Arial"/>
              </a:rPr>
              <a:t>：</a:t>
            </a:r>
            <a:endParaRPr sz="1600"/>
          </a:p>
          <a:p>
            <a:pPr>
              <a:defRPr/>
            </a:pPr>
            <a:r>
              <a:rPr sz="1600" b="0" i="0" u="none">
                <a:solidFill>
                  <a:srgbClr val="2C3E50"/>
                </a:solidFill>
                <a:latin typeface="Arial"/>
                <a:ea typeface="Arial"/>
                <a:cs typeface="Arial"/>
              </a:rPr>
              <a:t>定义递归函数（明确函数意义、传入参数、返回结果等）。</a:t>
            </a:r>
            <a:endParaRPr sz="1600"/>
          </a:p>
          <a:p>
            <a:pPr>
              <a:defRPr/>
            </a:pPr>
            <a:r>
              <a:rPr sz="1600" b="0" i="0" u="none">
                <a:solidFill>
                  <a:srgbClr val="2C3E50"/>
                </a:solidFill>
                <a:latin typeface="Arial"/>
                <a:ea typeface="Arial"/>
                <a:cs typeface="Arial"/>
              </a:rPr>
              <a:t>书写递归主体（提取重复的逻辑，缩小问题规模）。</a:t>
            </a:r>
            <a:endParaRPr sz="1600"/>
          </a:p>
          <a:p>
            <a:pPr>
              <a:defRPr/>
            </a:pPr>
            <a:r>
              <a:rPr sz="1600" b="0" i="0" u="none">
                <a:solidFill>
                  <a:srgbClr val="2C3E50"/>
                </a:solidFill>
                <a:latin typeface="Arial"/>
                <a:ea typeface="Arial"/>
                <a:cs typeface="Arial"/>
              </a:rPr>
              <a:t>明确递归终止条件（给出递归终止条件，以及递归终止时的处理方法）。</a:t>
            </a:r>
            <a:br>
              <a:rPr sz="1300" b="0" i="0" u="none">
                <a:solidFill>
                  <a:srgbClr val="2C3E50"/>
                </a:solidFill>
                <a:latin typeface="Arial"/>
                <a:ea typeface="Arial"/>
                <a:cs typeface="Arial"/>
              </a:rPr>
            </a:br>
            <a:endParaRPr/>
          </a:p>
        </p:txBody>
      </p:sp>
      <p:sp>
        <p:nvSpPr>
          <p:cNvPr id="431501174" name=""/>
          <p:cNvSpPr/>
          <p:nvPr/>
        </p:nvSpPr>
        <p:spPr bwMode="auto">
          <a:xfrm>
            <a:off x="1058467" y="4804356"/>
            <a:ext cx="6694067" cy="2899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300" b="0" i="0" u="none">
                <a:solidFill>
                  <a:srgbClr val="2C3E50"/>
                </a:solidFill>
                <a:latin typeface="Arial"/>
                <a:ea typeface="Arial"/>
                <a:cs typeface="Arial"/>
              </a:rPr>
              <a:t>写出递推公式的关键在于：</a:t>
            </a:r>
            <a:r>
              <a:rPr sz="1300" b="1" i="0" u="none">
                <a:solidFill>
                  <a:srgbClr val="2C3E50"/>
                </a:solidFill>
                <a:latin typeface="Arial"/>
                <a:ea typeface="Arial"/>
                <a:cs typeface="Arial"/>
              </a:rPr>
              <a:t>找到将原问题分解为子问题的规律，并将其抽象成递推公式</a:t>
            </a:r>
            <a:r>
              <a:rPr sz="1300" b="0" i="0" u="none">
                <a:solidFill>
                  <a:srgbClr val="2C3E50"/>
                </a:solidFill>
                <a:latin typeface="Arial"/>
                <a:ea typeface="Arial"/>
                <a:cs typeface="Arial"/>
              </a:rPr>
              <a:t>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099726" name="文本框 22"/>
          <p:cNvSpPr txBox="1"/>
          <p:nvPr/>
        </p:nvSpPr>
        <p:spPr bwMode="auto">
          <a:xfrm>
            <a:off x="566426" y="741014"/>
            <a:ext cx="2012388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函数递归例子</a:t>
            </a:r>
            <a:endParaRPr/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sp>
        <p:nvSpPr>
          <p:cNvPr id="724491474" name=""/>
          <p:cNvSpPr/>
          <p:nvPr/>
        </p:nvSpPr>
        <p:spPr bwMode="auto">
          <a:xfrm flipH="0" flipV="0">
            <a:off x="1274661" y="1411934"/>
            <a:ext cx="9717635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0，1，1，2，3，5，8，13，21，34，55，89……</a:t>
            </a:r>
            <a:r>
              <a:rPr sz="1800"/>
              <a:t> 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斐波那契数列</a:t>
            </a:r>
            <a:r>
              <a:rPr sz="1800"/>
              <a:t>，这个数列复合递归</a:t>
            </a:r>
            <a:endParaRPr sz="1800"/>
          </a:p>
        </p:txBody>
      </p:sp>
      <p:sp>
        <p:nvSpPr>
          <p:cNvPr id="118018591" name=""/>
          <p:cNvSpPr txBox="1"/>
          <p:nvPr/>
        </p:nvSpPr>
        <p:spPr bwMode="auto">
          <a:xfrm flipH="0" flipV="0">
            <a:off x="1280034" y="1996335"/>
            <a:ext cx="5851447" cy="477483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第一步： 写出递推公式，  F(n)=F(n-1) + F(n-2)</a:t>
            </a:r>
            <a:endParaRPr/>
          </a:p>
          <a:p>
            <a:pPr>
              <a:defRPr/>
            </a:pPr>
            <a:r>
              <a:rPr/>
              <a:t>第二步： 写出终止条件：</a:t>
            </a:r>
            <a:endParaRPr/>
          </a:p>
          <a:p>
            <a:pPr>
              <a:defRPr/>
            </a:pPr>
            <a:r>
              <a:rPr/>
              <a:t>                   n=1,    f(1) = 1</a:t>
            </a:r>
            <a:endParaRPr/>
          </a:p>
          <a:p>
            <a:pPr>
              <a:defRPr/>
            </a:pPr>
            <a:r>
              <a:rPr/>
              <a:t>                   n=0,    f(0) = 0</a:t>
            </a:r>
            <a:endParaRPr/>
          </a:p>
          <a:p>
            <a:pPr>
              <a:defRPr/>
            </a:pPr>
            <a:r>
              <a:rPr/>
              <a:t>                   n 只能大于等于0，因为前面再也</a:t>
            </a:r>
            <a:endParaRPr/>
          </a:p>
          <a:p>
            <a:pPr>
              <a:defRPr/>
            </a:pPr>
            <a:r>
              <a:rPr/>
              <a:t>没有数列项。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第三步： 翻译代码</a:t>
            </a:r>
            <a:r>
              <a:rPr/>
              <a:t>  </a:t>
            </a:r>
            <a:r>
              <a:rPr>
                <a:solidFill>
                  <a:srgbClr val="FF0000"/>
                </a:solidFill>
              </a:rPr>
              <a:t>参考右边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pic>
        <p:nvPicPr>
          <p:cNvPr id="1386816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514628" y="1934630"/>
            <a:ext cx="4799274" cy="43482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7775281" name="文本框 22"/>
          <p:cNvSpPr txBox="1"/>
          <p:nvPr/>
        </p:nvSpPr>
        <p:spPr bwMode="auto">
          <a:xfrm>
            <a:off x="1385331" y="730980"/>
            <a:ext cx="793195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作业</a:t>
            </a:r>
            <a:endParaRPr/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sp>
        <p:nvSpPr>
          <p:cNvPr id="807405703" name=""/>
          <p:cNvSpPr txBox="1"/>
          <p:nvPr/>
        </p:nvSpPr>
        <p:spPr bwMode="auto">
          <a:xfrm flipH="0" flipV="0">
            <a:off x="2023767" y="1813662"/>
            <a:ext cx="9611444" cy="934352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/>
              <a:t>计算5的阶层</a:t>
            </a:r>
            <a:endParaRPr/>
          </a:p>
          <a:p>
            <a:pPr marL="283879" indent="-283879">
              <a:buAutoNum type="arabicPeriod"/>
              <a:defRPr/>
            </a:pPr>
            <a:r>
              <a:rPr/>
              <a:t>写一个银行存钱取钱结算，输入存钱金额，或者输入取钱金额，然后打印出银行里当前钱的</a:t>
            </a:r>
            <a:endParaRPr/>
          </a:p>
          <a:p>
            <a:pPr>
              <a:defRPr/>
            </a:pPr>
            <a:r>
              <a:rPr/>
              <a:t>总数，同时显示出取钱总额，存钱的总额，用户输入T退出这个系统。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/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/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947537" y="4128660"/>
            <a:ext cx="1783793" cy="1393590"/>
            <a:chOff x="0" y="0"/>
            <a:chExt cx="1783793" cy="1393590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512808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50"/>
              <a:ext cx="1783793" cy="640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函数定义和原型</a:t>
              </a:r>
              <a:endParaRPr lang="en-US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endParaRPr>
            </a:p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函数调用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4217410" y="4128659"/>
            <a:ext cx="1555194" cy="1393589"/>
            <a:chOff x="0" y="0"/>
            <a:chExt cx="1555194" cy="1393589"/>
          </a:xfrm>
        </p:grpSpPr>
        <p:sp>
          <p:nvSpPr>
            <p:cNvPr id="17" name="文本框 16"/>
            <p:cNvSpPr txBox="1"/>
            <p:nvPr/>
          </p:nvSpPr>
          <p:spPr bwMode="auto">
            <a:xfrm>
              <a:off x="400848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02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0" y="753149"/>
              <a:ext cx="1555194" cy="640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变量的生命期</a:t>
              </a:r>
              <a:endParaRPr lang="en-US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endParaRPr>
            </a:p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函数调用关系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6379281" y="4128660"/>
            <a:ext cx="1555194" cy="1942229"/>
            <a:chOff x="0" y="0"/>
            <a:chExt cx="1555194" cy="1942229"/>
          </a:xfrm>
        </p:grpSpPr>
        <p:sp>
          <p:nvSpPr>
            <p:cNvPr id="20" name="文本框 19"/>
            <p:cNvSpPr txBox="1"/>
            <p:nvPr/>
          </p:nvSpPr>
          <p:spPr bwMode="auto">
            <a:xfrm>
              <a:off x="396888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03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0" y="753149"/>
              <a:ext cx="1555194" cy="1189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函数重载</a:t>
              </a:r>
              <a:endParaRPr lang="en-US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endParaRPr>
            </a:p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函数默认参数</a:t>
              </a:r>
              <a:endParaRPr lang="en-US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endParaRPr>
            </a:p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函数内联</a:t>
              </a:r>
              <a:endParaRPr lang="en-US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endParaRPr>
            </a:p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函数递归</a:t>
              </a:r>
              <a:endPara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8934085" y="4128659"/>
            <a:ext cx="747376" cy="1454551"/>
            <a:chOff x="0" y="0"/>
            <a:chExt cx="747376" cy="1454551"/>
          </a:xfrm>
        </p:grpSpPr>
        <p:sp>
          <p:nvSpPr>
            <p:cNvPr id="23" name="文本框 22"/>
            <p:cNvSpPr txBox="1"/>
            <p:nvPr/>
          </p:nvSpPr>
          <p:spPr bwMode="auto">
            <a:xfrm>
              <a:off x="0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04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24" name="文本框 23"/>
            <p:cNvSpPr txBox="1"/>
            <p:nvPr/>
          </p:nvSpPr>
          <p:spPr bwMode="auto">
            <a:xfrm>
              <a:off x="39587" y="753151"/>
              <a:ext cx="691598" cy="701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20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Demo</a:t>
              </a:r>
              <a:endParaRPr lang="en-US" sz="20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endParaRPr>
            </a:p>
            <a:p>
              <a:pPr algn="ctr">
                <a:defRPr/>
              </a:pPr>
              <a:endParaRPr sz="20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cxnSp>
        <p:nvCxnSpPr>
          <p:cNvPr id="4" name="直接连接符 3"/>
          <p:cNvCxnSpPr>
            <a:cxnSpLocks/>
          </p:cNvCxnSpPr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/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254168" y="2809044"/>
            <a:ext cx="3028397" cy="853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函数定义和原型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4863801" y="3887521"/>
            <a:ext cx="1296062" cy="1658522"/>
            <a:chOff x="0" y="0"/>
            <a:chExt cx="1296062" cy="1658522"/>
          </a:xfrm>
        </p:grpSpPr>
        <p:sp>
          <p:nvSpPr>
            <p:cNvPr id="18" name="文本框 9"/>
            <p:cNvSpPr txBox="1"/>
            <p:nvPr/>
          </p:nvSpPr>
          <p:spPr bwMode="auto">
            <a:xfrm>
              <a:off x="0" y="0"/>
              <a:ext cx="1296062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SzPct val="70000"/>
                <a:buFont typeface="Wingdings"/>
                <a:buChar char="l"/>
                <a:defRPr/>
              </a:pPr>
              <a:r>
                <a:rPr 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</a:rPr>
                <a:t>函数定义</a:t>
              </a:r>
              <a:endParaRPr/>
            </a:p>
          </p:txBody>
        </p:sp>
        <p:sp>
          <p:nvSpPr>
            <p:cNvPr id="19" name="文本框 9"/>
            <p:cNvSpPr txBox="1"/>
            <p:nvPr/>
          </p:nvSpPr>
          <p:spPr bwMode="auto">
            <a:xfrm>
              <a:off x="0" y="369000"/>
              <a:ext cx="1290302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SzPct val="70000"/>
                <a:buFont typeface="Wingdings"/>
                <a:buChar char="l"/>
                <a:defRPr/>
              </a:pPr>
              <a:r>
                <a:rPr 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</a:rPr>
                <a:t>函数原型</a:t>
              </a:r>
              <a:endParaRPr/>
            </a:p>
          </p:txBody>
        </p:sp>
        <p:sp>
          <p:nvSpPr>
            <p:cNvPr id="20" name="文本框 19"/>
            <p:cNvSpPr txBox="1"/>
            <p:nvPr/>
          </p:nvSpPr>
          <p:spPr bwMode="auto">
            <a:xfrm>
              <a:off x="2880" y="996813"/>
              <a:ext cx="1284904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SzPct val="70000"/>
                <a:buFont typeface="Wingdings"/>
                <a:buChar char="l"/>
                <a:defRPr/>
              </a:pPr>
              <a:endParaRPr/>
            </a:p>
          </p:txBody>
        </p:sp>
        <p:sp>
          <p:nvSpPr>
            <p:cNvPr id="21" name="文本框 9"/>
            <p:cNvSpPr txBox="1"/>
            <p:nvPr/>
          </p:nvSpPr>
          <p:spPr bwMode="auto">
            <a:xfrm flipH="0" flipV="0">
              <a:off x="4677" y="1383843"/>
              <a:ext cx="1285624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502968219" name="文本框 9"/>
            <p:cNvSpPr txBox="1"/>
            <p:nvPr/>
          </p:nvSpPr>
          <p:spPr bwMode="auto">
            <a:xfrm>
              <a:off x="0" y="722808"/>
              <a:ext cx="1290302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lvl="1" indent="-228593">
                <a:buSzPct val="70000"/>
                <a:buFont typeface="Wingdings"/>
                <a:buChar char="l"/>
                <a:defRPr/>
              </a:pPr>
              <a:r>
                <a:rPr 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</a:rPr>
                <a:t>函数调用</a:t>
              </a:r>
              <a:endParaRPr/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5978095" y="3579489"/>
            <a:ext cx="1579903" cy="1137702"/>
            <a:chOff x="0" y="0"/>
            <a:chExt cx="1579903" cy="1137702"/>
          </a:xfrm>
        </p:grpSpPr>
        <p:sp>
          <p:nvSpPr>
            <p:cNvPr id="23" name="文本框 9"/>
            <p:cNvSpPr txBox="1"/>
            <p:nvPr/>
          </p:nvSpPr>
          <p:spPr bwMode="auto">
            <a:xfrm>
              <a:off x="0" y="0"/>
              <a:ext cx="1579903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SzPct val="70000"/>
                <a:buFont typeface="Wingdings"/>
                <a:buChar char="l"/>
                <a:defRPr/>
              </a:pPr>
              <a:endParaRPr/>
            </a:p>
          </p:txBody>
        </p:sp>
        <p:sp>
          <p:nvSpPr>
            <p:cNvPr id="24" name="文本框 9"/>
            <p:cNvSpPr txBox="1"/>
            <p:nvPr/>
          </p:nvSpPr>
          <p:spPr bwMode="auto">
            <a:xfrm>
              <a:off x="0" y="434518"/>
              <a:ext cx="1578464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25" name="文本框 9"/>
            <p:cNvSpPr txBox="1"/>
            <p:nvPr/>
          </p:nvSpPr>
          <p:spPr bwMode="auto">
            <a:xfrm>
              <a:off x="0" y="863023"/>
              <a:ext cx="1578464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 bwMode="auto">
          <a:xfrm>
            <a:off x="1096173" y="845397"/>
            <a:ext cx="2317186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函数定义和原型</a:t>
            </a:r>
            <a:endParaRPr/>
          </a:p>
        </p:txBody>
      </p:sp>
      <p:sp>
        <p:nvSpPr>
          <p:cNvPr id="414245165" name=""/>
          <p:cNvSpPr txBox="1"/>
          <p:nvPr/>
        </p:nvSpPr>
        <p:spPr bwMode="auto">
          <a:xfrm flipH="0" flipV="0">
            <a:off x="1449657" y="1552704"/>
            <a:ext cx="4309097" cy="1482992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FF0000"/>
                </a:solidFill>
              </a:rPr>
              <a:t>语法：</a:t>
            </a:r>
            <a:endParaRPr/>
          </a:p>
          <a:p>
            <a:pPr>
              <a:defRPr/>
            </a:pPr>
            <a:r>
              <a:rPr/>
              <a:t>&lt;返回值类型&gt; &lt;函数名称&gt; (&lt;函数形参表&gt;)</a:t>
            </a:r>
            <a:endParaRPr/>
          </a:p>
          <a:p>
            <a:pPr>
              <a:defRPr/>
            </a:pPr>
            <a:r>
              <a:rPr/>
              <a:t>{</a:t>
            </a:r>
            <a:endParaRPr/>
          </a:p>
          <a:p>
            <a:pPr>
              <a:defRPr/>
            </a:pPr>
            <a:r>
              <a:rPr/>
              <a:t>     &lt;函数体&gt;</a:t>
            </a:r>
            <a:endParaRPr/>
          </a:p>
          <a:p>
            <a:pPr>
              <a:defRPr/>
            </a:pPr>
            <a:r>
              <a:rPr/>
              <a:t>}</a:t>
            </a:r>
            <a:endParaRPr/>
          </a:p>
        </p:txBody>
      </p:sp>
      <p:sp>
        <p:nvSpPr>
          <p:cNvPr id="252180795" name=""/>
          <p:cNvSpPr txBox="1"/>
          <p:nvPr/>
        </p:nvSpPr>
        <p:spPr bwMode="auto">
          <a:xfrm flipH="0" flipV="0">
            <a:off x="1240889" y="3507422"/>
            <a:ext cx="6812466" cy="3759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FF0000"/>
                </a:solidFill>
                <a:highlight>
                  <a:srgbClr val="FFFF00"/>
                </a:highlight>
              </a:rPr>
              <a:t>原型：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&lt;返回值类型&gt; &lt;函数名称&gt; (&lt;函数形参表&gt;)</a:t>
            </a:r>
            <a:r>
              <a:rPr b="1">
                <a:solidFill>
                  <a:srgbClr val="FF0000"/>
                </a:solidFill>
              </a:rPr>
              <a:t>；</a:t>
            </a:r>
            <a:endParaRPr/>
          </a:p>
        </p:txBody>
      </p:sp>
      <p:pic>
        <p:nvPicPr>
          <p:cNvPr id="17381409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70006" y="1192848"/>
            <a:ext cx="5103082" cy="4629150"/>
          </a:xfrm>
          <a:prstGeom prst="rect">
            <a:avLst/>
          </a:prstGeom>
        </p:spPr>
      </p:pic>
      <p:pic>
        <p:nvPicPr>
          <p:cNvPr id="167654842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52397" y="4057910"/>
            <a:ext cx="5772150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29172421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3"/>
            <a:ext cx="4537064" cy="5854690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667194117" name="矩形 6"/>
          <p:cNvSpPr/>
          <p:nvPr/>
        </p:nvSpPr>
        <p:spPr bwMode="auto">
          <a:xfrm rot="2699971">
            <a:off x="2740334" y="4071164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647865888" name="矩形 7"/>
          <p:cNvSpPr/>
          <p:nvPr/>
        </p:nvSpPr>
        <p:spPr bwMode="auto">
          <a:xfrm rot="2699971">
            <a:off x="3411867" y="4027953"/>
            <a:ext cx="181544" cy="181544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26931345" name="文本框 8"/>
          <p:cNvSpPr txBox="1"/>
          <p:nvPr/>
        </p:nvSpPr>
        <p:spPr bwMode="auto">
          <a:xfrm>
            <a:off x="2775798" y="2809045"/>
            <a:ext cx="1963851" cy="118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/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02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527770437" name="文本框 13"/>
          <p:cNvSpPr txBox="1"/>
          <p:nvPr/>
        </p:nvSpPr>
        <p:spPr bwMode="auto">
          <a:xfrm>
            <a:off x="4457728" y="2809044"/>
            <a:ext cx="2621997" cy="1829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变量的生命期</a:t>
            </a:r>
            <a:endParaRPr sz="32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函数调用关系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 algn="ctr"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grpSp>
        <p:nvGrpSpPr>
          <p:cNvPr id="852431511" name="组合 11"/>
          <p:cNvGrpSpPr/>
          <p:nvPr/>
        </p:nvGrpSpPr>
        <p:grpSpPr bwMode="auto">
          <a:xfrm>
            <a:off x="555171" y="2563317"/>
            <a:ext cx="5906925" cy="109451"/>
            <a:chOff x="538842" y="2563317"/>
            <a:chExt cx="5906925" cy="109451"/>
          </a:xfrm>
        </p:grpSpPr>
        <p:cxnSp>
          <p:nvCxnSpPr>
            <p:cNvPr id="1897936651" name="直接连接符 12"/>
            <p:cNvCxnSpPr>
              <a:cxnSpLocks/>
            </p:cNvCxnSpPr>
            <p:nvPr/>
          </p:nvCxnSpPr>
          <p:spPr bwMode="auto">
            <a:xfrm>
              <a:off x="538842" y="2672769"/>
              <a:ext cx="5891935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1899222" name="矩形 10"/>
            <p:cNvSpPr/>
            <p:nvPr/>
          </p:nvSpPr>
          <p:spPr bwMode="auto">
            <a:xfrm>
              <a:off x="5156614" y="2563317"/>
              <a:ext cx="1289152" cy="1094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grpSp>
        <p:nvGrpSpPr>
          <p:cNvPr id="1308132975" name="组合 16"/>
          <p:cNvGrpSpPr/>
          <p:nvPr/>
        </p:nvGrpSpPr>
        <p:grpSpPr bwMode="auto">
          <a:xfrm>
            <a:off x="4863801" y="3887521"/>
            <a:ext cx="1296422" cy="1658522"/>
            <a:chOff x="0" y="0"/>
            <a:chExt cx="1296422" cy="1658522"/>
          </a:xfrm>
        </p:grpSpPr>
        <p:sp>
          <p:nvSpPr>
            <p:cNvPr id="920018642" name="文本框 9"/>
            <p:cNvSpPr txBox="1"/>
            <p:nvPr/>
          </p:nvSpPr>
          <p:spPr bwMode="auto">
            <a:xfrm>
              <a:off x="0" y="0"/>
              <a:ext cx="1296422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1009007393" name="文本框 9"/>
            <p:cNvSpPr txBox="1"/>
            <p:nvPr/>
          </p:nvSpPr>
          <p:spPr bwMode="auto">
            <a:xfrm>
              <a:off x="0" y="369000"/>
              <a:ext cx="1290662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lvl="1" indent="-228593">
                <a:buSzPct val="70000"/>
                <a:buFont typeface="Wingdings"/>
                <a:buChar char="l"/>
                <a:defRPr/>
              </a:pPr>
              <a:endParaRPr/>
            </a:p>
          </p:txBody>
        </p:sp>
        <p:sp>
          <p:nvSpPr>
            <p:cNvPr id="1076758306" name="文本框 19"/>
            <p:cNvSpPr txBox="1"/>
            <p:nvPr/>
          </p:nvSpPr>
          <p:spPr bwMode="auto">
            <a:xfrm>
              <a:off x="2880" y="996813"/>
              <a:ext cx="128490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lvl="1" indent="-228593">
                <a:buSzPct val="70000"/>
                <a:buFont typeface="Wingdings"/>
                <a:buChar char="l"/>
                <a:defRPr/>
              </a:pPr>
              <a:endParaRPr/>
            </a:p>
          </p:txBody>
        </p:sp>
        <p:sp>
          <p:nvSpPr>
            <p:cNvPr id="1575391759" name="文本框 9"/>
            <p:cNvSpPr txBox="1"/>
            <p:nvPr/>
          </p:nvSpPr>
          <p:spPr bwMode="auto">
            <a:xfrm flipH="0" flipV="0">
              <a:off x="4677" y="1383843"/>
              <a:ext cx="128562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1297395185" name="文本框 9"/>
            <p:cNvSpPr txBox="1"/>
            <p:nvPr/>
          </p:nvSpPr>
          <p:spPr bwMode="auto">
            <a:xfrm>
              <a:off x="0" y="722808"/>
              <a:ext cx="1290662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2" lvl="1" indent="-228592">
                <a:buSzPct val="70000"/>
                <a:buFont typeface="Wingdings"/>
                <a:buChar char="l"/>
                <a:defRPr/>
              </a:pPr>
              <a:endParaRPr/>
            </a:p>
          </p:txBody>
        </p:sp>
      </p:grpSp>
      <p:grpSp>
        <p:nvGrpSpPr>
          <p:cNvPr id="590465954" name="组合 21"/>
          <p:cNvGrpSpPr/>
          <p:nvPr/>
        </p:nvGrpSpPr>
        <p:grpSpPr bwMode="auto">
          <a:xfrm>
            <a:off x="5978094" y="3579489"/>
            <a:ext cx="1579902" cy="1137701"/>
            <a:chOff x="0" y="0"/>
            <a:chExt cx="1579902" cy="1137701"/>
          </a:xfrm>
        </p:grpSpPr>
        <p:sp>
          <p:nvSpPr>
            <p:cNvPr id="1179044333" name="文本框 9"/>
            <p:cNvSpPr txBox="1"/>
            <p:nvPr/>
          </p:nvSpPr>
          <p:spPr bwMode="auto">
            <a:xfrm>
              <a:off x="0" y="0"/>
              <a:ext cx="1579902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lvl="1" indent="-228593">
                <a:buSzPct val="70000"/>
                <a:buFont typeface="Wingdings"/>
                <a:buChar char="l"/>
                <a:defRPr/>
              </a:pPr>
              <a:endParaRPr/>
            </a:p>
          </p:txBody>
        </p:sp>
        <p:sp>
          <p:nvSpPr>
            <p:cNvPr id="2086268795" name="文本框 9"/>
            <p:cNvSpPr txBox="1"/>
            <p:nvPr/>
          </p:nvSpPr>
          <p:spPr bwMode="auto">
            <a:xfrm>
              <a:off x="0" y="434517"/>
              <a:ext cx="157846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1562900836" name="文本框 9"/>
            <p:cNvSpPr txBox="1"/>
            <p:nvPr/>
          </p:nvSpPr>
          <p:spPr bwMode="auto">
            <a:xfrm>
              <a:off x="0" y="863022"/>
              <a:ext cx="157846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1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91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43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243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9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6719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86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4786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3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693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77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777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777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7770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7770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52777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13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30813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5904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194117" grpId="0" animBg="1"/>
      <p:bldP spid="647865888" grpId="0" animBg="1"/>
      <p:bldP spid="926931345" grpId="0"/>
      <p:bldP spid="5277704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5792940" name="文本框 18"/>
          <p:cNvSpPr txBox="1"/>
          <p:nvPr/>
        </p:nvSpPr>
        <p:spPr bwMode="auto">
          <a:xfrm flipH="0" flipV="0">
            <a:off x="1096173" y="690345"/>
            <a:ext cx="4383470" cy="73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变量的生命期</a:t>
            </a:r>
            <a:r>
              <a:rPr lang="en-US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函数调用关系</a:t>
            </a:r>
            <a:endParaRPr sz="24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>
              <a:defRPr/>
            </a:pPr>
            <a:endParaRPr/>
          </a:p>
        </p:txBody>
      </p:sp>
      <p:pic>
        <p:nvPicPr>
          <p:cNvPr id="112143652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176369" y="584220"/>
            <a:ext cx="4038598" cy="5829300"/>
          </a:xfrm>
          <a:prstGeom prst="rect">
            <a:avLst/>
          </a:prstGeom>
        </p:spPr>
      </p:pic>
      <p:pic>
        <p:nvPicPr>
          <p:cNvPr id="76734695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487465" y="1422225"/>
            <a:ext cx="3457575" cy="425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9751934" name="文本框 18"/>
          <p:cNvSpPr txBox="1"/>
          <p:nvPr/>
        </p:nvSpPr>
        <p:spPr bwMode="auto">
          <a:xfrm>
            <a:off x="1096173" y="845397"/>
            <a:ext cx="2012388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变量的生命期</a:t>
            </a:r>
            <a:endParaRPr/>
          </a:p>
        </p:txBody>
      </p:sp>
      <p:sp>
        <p:nvSpPr>
          <p:cNvPr id="1965155728" name=""/>
          <p:cNvSpPr/>
          <p:nvPr/>
        </p:nvSpPr>
        <p:spPr bwMode="auto">
          <a:xfrm>
            <a:off x="1697568" y="3369918"/>
            <a:ext cx="4926084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831262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91643" y="1600413"/>
            <a:ext cx="4933949" cy="2809874"/>
          </a:xfrm>
          <a:prstGeom prst="rect">
            <a:avLst/>
          </a:prstGeom>
        </p:spPr>
      </p:pic>
      <p:pic>
        <p:nvPicPr>
          <p:cNvPr id="92801694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148218" y="4684212"/>
            <a:ext cx="2666999" cy="923924"/>
          </a:xfrm>
          <a:prstGeom prst="rect">
            <a:avLst/>
          </a:prstGeom>
        </p:spPr>
      </p:pic>
      <p:pic>
        <p:nvPicPr>
          <p:cNvPr id="134925973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380444" y="280987"/>
            <a:ext cx="4305299" cy="6296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94864973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7999"/>
            <a:ext cx="4537064" cy="5854690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423910481" name="矩形 6"/>
          <p:cNvSpPr/>
          <p:nvPr/>
        </p:nvSpPr>
        <p:spPr bwMode="auto">
          <a:xfrm rot="2699971">
            <a:off x="717902" y="4071163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201906335" name="矩形 7"/>
          <p:cNvSpPr/>
          <p:nvPr/>
        </p:nvSpPr>
        <p:spPr bwMode="auto">
          <a:xfrm rot="2699971">
            <a:off x="1389435" y="4027952"/>
            <a:ext cx="181544" cy="181544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757543603" name="文本框 8"/>
          <p:cNvSpPr txBox="1"/>
          <p:nvPr/>
        </p:nvSpPr>
        <p:spPr bwMode="auto">
          <a:xfrm>
            <a:off x="361927" y="2730757"/>
            <a:ext cx="1964210" cy="118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/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03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521909258" name="文本框 13"/>
          <p:cNvSpPr txBox="1"/>
          <p:nvPr/>
        </p:nvSpPr>
        <p:spPr bwMode="auto">
          <a:xfrm flipH="0" flipV="0">
            <a:off x="1825907" y="2809044"/>
            <a:ext cx="8340496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函数重载.</a:t>
            </a: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函数默认参数.</a:t>
            </a: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函数内联.</a:t>
            </a: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函数递归</a:t>
            </a:r>
            <a:endParaRPr sz="32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>
              <a:defRPr/>
            </a:pPr>
            <a:endParaRPr/>
          </a:p>
        </p:txBody>
      </p:sp>
      <p:grpSp>
        <p:nvGrpSpPr>
          <p:cNvPr id="1083760316" name="组合 11"/>
          <p:cNvGrpSpPr/>
          <p:nvPr/>
        </p:nvGrpSpPr>
        <p:grpSpPr bwMode="auto">
          <a:xfrm>
            <a:off x="555171" y="2563317"/>
            <a:ext cx="5906925" cy="109451"/>
            <a:chOff x="538842" y="2563317"/>
            <a:chExt cx="5906925" cy="109451"/>
          </a:xfrm>
        </p:grpSpPr>
        <p:cxnSp>
          <p:nvCxnSpPr>
            <p:cNvPr id="275218086" name="直接连接符 12"/>
            <p:cNvCxnSpPr>
              <a:cxnSpLocks/>
            </p:cNvCxnSpPr>
            <p:nvPr/>
          </p:nvCxnSpPr>
          <p:spPr bwMode="auto">
            <a:xfrm>
              <a:off x="538842" y="2672769"/>
              <a:ext cx="5891935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427653" name="矩形 10"/>
            <p:cNvSpPr/>
            <p:nvPr/>
          </p:nvSpPr>
          <p:spPr bwMode="auto">
            <a:xfrm>
              <a:off x="5156614" y="2563317"/>
              <a:ext cx="1289152" cy="1094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grpSp>
        <p:nvGrpSpPr>
          <p:cNvPr id="1923518126" name="组合 21"/>
          <p:cNvGrpSpPr/>
          <p:nvPr/>
        </p:nvGrpSpPr>
        <p:grpSpPr bwMode="auto">
          <a:xfrm>
            <a:off x="5978094" y="3579489"/>
            <a:ext cx="1579902" cy="1137701"/>
            <a:chOff x="0" y="0"/>
            <a:chExt cx="1579902" cy="1137701"/>
          </a:xfrm>
        </p:grpSpPr>
        <p:sp>
          <p:nvSpPr>
            <p:cNvPr id="1514197871" name="文本框 9"/>
            <p:cNvSpPr txBox="1"/>
            <p:nvPr/>
          </p:nvSpPr>
          <p:spPr bwMode="auto">
            <a:xfrm>
              <a:off x="0" y="0"/>
              <a:ext cx="1579902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lvl="1" indent="-228593">
                <a:buSzPct val="70000"/>
                <a:buFont typeface="Wingdings"/>
                <a:buChar char="l"/>
                <a:defRPr/>
              </a:pPr>
              <a:endParaRPr/>
            </a:p>
          </p:txBody>
        </p:sp>
        <p:sp>
          <p:nvSpPr>
            <p:cNvPr id="772793120" name="文本框 9"/>
            <p:cNvSpPr txBox="1"/>
            <p:nvPr/>
          </p:nvSpPr>
          <p:spPr bwMode="auto">
            <a:xfrm>
              <a:off x="0" y="434517"/>
              <a:ext cx="157846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836181748" name="文本框 9"/>
            <p:cNvSpPr txBox="1"/>
            <p:nvPr/>
          </p:nvSpPr>
          <p:spPr bwMode="auto">
            <a:xfrm>
              <a:off x="0" y="863022"/>
              <a:ext cx="157846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6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9486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76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376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239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0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190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54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754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9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1909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21909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21909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21909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52190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5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92351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10481" grpId="0" animBg="1"/>
      <p:bldP spid="201906335" grpId="0" animBg="1"/>
      <p:bldP spid="757543603" grpId="0"/>
      <p:bldP spid="15219092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 bwMode="auto">
          <a:xfrm>
            <a:off x="869785" y="741014"/>
            <a:ext cx="1402792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函数重载</a:t>
            </a:r>
            <a:endParaRPr/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pic>
        <p:nvPicPr>
          <p:cNvPr id="3302474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39554" y="1213458"/>
            <a:ext cx="5677191" cy="4629358"/>
          </a:xfrm>
          <a:prstGeom prst="rect">
            <a:avLst/>
          </a:prstGeom>
        </p:spPr>
      </p:pic>
      <p:sp>
        <p:nvSpPr>
          <p:cNvPr id="1598471718" name=""/>
          <p:cNvSpPr txBox="1"/>
          <p:nvPr/>
        </p:nvSpPr>
        <p:spPr bwMode="auto">
          <a:xfrm flipH="0" flipV="0">
            <a:off x="7804006" y="1839760"/>
            <a:ext cx="1610475" cy="9147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>
                <a:solidFill>
                  <a:srgbClr val="FF0000"/>
                </a:solidFill>
              </a:rPr>
              <a:t>参数的类型</a:t>
            </a:r>
            <a:endParaRPr>
              <a:solidFill>
                <a:srgbClr val="FF0000"/>
              </a:solidFill>
            </a:endParaRPr>
          </a:p>
          <a:p>
            <a:pPr marL="283879" indent="-283879">
              <a:buAutoNum type="arabicPeriod"/>
              <a:defRPr/>
            </a:pPr>
            <a:r>
              <a:rPr>
                <a:solidFill>
                  <a:srgbClr val="FF0000"/>
                </a:solidFill>
              </a:rPr>
              <a:t>参数的个数</a:t>
            </a:r>
            <a:endParaRPr>
              <a:solidFill>
                <a:srgbClr val="FF0000"/>
              </a:solidFill>
            </a:endParaRPr>
          </a:p>
          <a:p>
            <a:pPr marL="283879" indent="-283879">
              <a:buAutoNum type="arabicPeriod"/>
              <a:defRPr/>
            </a:pPr>
            <a:r>
              <a:rPr>
                <a:solidFill>
                  <a:srgbClr val="FF0000"/>
                </a:solidFill>
              </a:rPr>
              <a:t>参数的顺序</a:t>
            </a:r>
            <a:endParaRPr/>
          </a:p>
        </p:txBody>
      </p:sp>
      <p:sp>
        <p:nvSpPr>
          <p:cNvPr id="1891533944" name=""/>
          <p:cNvSpPr/>
          <p:nvPr/>
        </p:nvSpPr>
        <p:spPr bwMode="auto">
          <a:xfrm flipH="0" flipV="0">
            <a:off x="7804006" y="2787539"/>
            <a:ext cx="2965830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/>
              <a:t>返回值不能作为</a:t>
            </a:r>
            <a:r>
              <a:rPr/>
              <a:t>重载的区别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第一PPT，www.1ppt.com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/>
  <cp:revision>226</cp:revision>
  <dcterms:created xsi:type="dcterms:W3CDTF">2017-02-19T15:11:46Z</dcterms:created>
  <dcterms:modified xsi:type="dcterms:W3CDTF">2025-03-06T13:01:48Z</dcterms:modified>
</cp:coreProperties>
</file>